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7" r:id="rId2"/>
    <p:sldId id="258" r:id="rId3"/>
    <p:sldId id="260" r:id="rId4"/>
    <p:sldId id="328" r:id="rId5"/>
    <p:sldId id="327" r:id="rId6"/>
    <p:sldId id="261" r:id="rId7"/>
    <p:sldId id="317" r:id="rId8"/>
    <p:sldId id="318" r:id="rId9"/>
    <p:sldId id="326" r:id="rId10"/>
    <p:sldId id="320" r:id="rId11"/>
    <p:sldId id="321" r:id="rId12"/>
    <p:sldId id="325" r:id="rId13"/>
    <p:sldId id="312" r:id="rId14"/>
    <p:sldId id="292" r:id="rId15"/>
    <p:sldId id="324" r:id="rId16"/>
    <p:sldId id="298" r:id="rId17"/>
    <p:sldId id="299" r:id="rId18"/>
    <p:sldId id="295" r:id="rId19"/>
    <p:sldId id="296" r:id="rId20"/>
    <p:sldId id="313" r:id="rId21"/>
    <p:sldId id="316" r:id="rId22"/>
    <p:sldId id="314" r:id="rId23"/>
    <p:sldId id="305" r:id="rId24"/>
    <p:sldId id="304" r:id="rId25"/>
    <p:sldId id="300" r:id="rId26"/>
    <p:sldId id="297" r:id="rId27"/>
    <p:sldId id="322" r:id="rId28"/>
    <p:sldId id="323" r:id="rId29"/>
    <p:sldId id="287" r:id="rId30"/>
    <p:sldId id="285" r:id="rId31"/>
  </p:sldIdLst>
  <p:sldSz cx="7556500" cy="10693400"/>
  <p:notesSz cx="6858000" cy="9144000"/>
  <p:embeddedFontLst>
    <p:embeddedFont>
      <p:font typeface="Barlow" panose="00000500000000000000" pitchFamily="2" charset="0"/>
      <p:regular r:id="rId33"/>
      <p:bold r:id="rId34"/>
      <p:italic r:id="rId35"/>
      <p:boldItalic r:id="rId36"/>
    </p:embeddedFont>
    <p:embeddedFont>
      <p:font typeface="Barlow Bold" panose="00000800000000000000" charset="0"/>
      <p:regular r:id="rId37"/>
    </p:embeddedFont>
    <p:embeddedFont>
      <p:font typeface="Barlow Italics" panose="020B0604020202020204" charset="0"/>
      <p:regular r:id="rId38"/>
    </p:embeddedFont>
    <p:embeddedFont>
      <p:font typeface="Canva Sans Bold" panose="020B0604020202020204" charset="0"/>
      <p:regular r:id="rId39"/>
    </p:embeddedFont>
    <p:embeddedFont>
      <p:font typeface="Eyesome Script"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37E403-EC8E-C930-A2FF-BEB9136CD96F}" name="Ilvis Ballvora" initials="IB" userId="S::Ilvis.Ballvora@financa.gov.al::535c2a22-735d-42d3-b425-f1eb6d8468a0" providerId="AD"/>
  <p188:author id="{7A3AE90D-D246-1849-B201-0515E11E24F7}" name="Kostandine Dorri" initials="KD" userId="S::Kostandine.Dorri@financa.gov.al::e3745db1-73af-421b-9aa3-85272c510a48" providerId="AD"/>
  <p188:author id="{0B0BD62B-8886-8BB5-1E39-AD159DEE5AED}" name="Bora Keci" initials="BK" userId="S::Bora.Keci@financa.gov.al::5b3064a5-a829-4b5c-8ff3-c607d3e5e3e1" providerId="AD"/>
  <p188:author id="{C6530252-46B4-C3BA-D6B5-AD190A1BBDCA}" name="Joris Endel" initials="JE" userId="S::Joris.Endel@ecorys.com::d0e42e69-f8e7-4367-bd11-61fe68dab03b" providerId="AD"/>
  <p188:author id="{6D86289E-3166-5DDF-C579-7476F70568FA}" name="Vivi Besho" initials="VB" userId="S::Vivi.Besho@financa.gov.al::be65296e-adee-4d1a-b769-eb2378e3682b" providerId="AD"/>
  <p188:author id="{DCE00BE5-7813-5429-7617-0ACF1CFD7656}" name="Pajtim Nikolli" initials="PN" userId="S::Pajtim.Nikolli@financa.gov.al::eee3ff33-a13c-4c53-a36c-57d3b5e04bb4" providerId="AD"/>
  <p188:author id="{99EC6FFE-135C-3B3A-E818-19330E32E151}" name="BN" initials="BN" userId="B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37B"/>
    <a:srgbClr val="447188"/>
    <a:srgbClr val="BFD4DF"/>
    <a:srgbClr val="7FAABF"/>
    <a:srgbClr val="5D7837"/>
    <a:srgbClr val="0000FF"/>
    <a:srgbClr val="D18F19"/>
    <a:srgbClr val="2B4C73"/>
    <a:srgbClr val="365B6D"/>
    <a:srgbClr val="E5A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4622" autoAdjust="0"/>
  </p:normalViewPr>
  <p:slideViewPr>
    <p:cSldViewPr>
      <p:cViewPr varScale="1">
        <p:scale>
          <a:sx n="68" d="100"/>
          <a:sy n="68" d="100"/>
        </p:scale>
        <p:origin x="35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154"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3919849935659"/>
          <c:y val="8.2091626477810875E-2"/>
          <c:w val="0.76003845766017963"/>
          <c:h val="0.75207329836163439"/>
        </c:manualLayout>
      </c:layout>
      <c:barChart>
        <c:barDir val="bar"/>
        <c:grouping val="stacked"/>
        <c:varyColors val="0"/>
        <c:ser>
          <c:idx val="0"/>
          <c:order val="0"/>
          <c:tx>
            <c:strRef>
              <c:f>Sheet1!$B$1</c:f>
              <c:strCache>
                <c:ptCount val="1"/>
                <c:pt idx="0">
                  <c:v>Domestic</c:v>
                </c:pt>
              </c:strCache>
            </c:strRef>
          </c:tx>
          <c:spPr>
            <a:solidFill>
              <a:srgbClr val="7FAAB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Debt stock 2024</c:v>
                </c:pt>
                <c:pt idx="1">
                  <c:v>Debt stock 2025</c:v>
                </c:pt>
              </c:strCache>
            </c:strRef>
          </c:cat>
          <c:val>
            <c:numRef>
              <c:f>Sheet1!$B$2:$B$3</c:f>
              <c:numCache>
                <c:formatCode>General</c:formatCode>
                <c:ptCount val="2"/>
                <c:pt idx="0">
                  <c:v>788.4</c:v>
                </c:pt>
                <c:pt idx="1">
                  <c:v>831.9</c:v>
                </c:pt>
              </c:numCache>
            </c:numRef>
          </c:val>
          <c:extLst>
            <c:ext xmlns:c16="http://schemas.microsoft.com/office/drawing/2014/chart" uri="{C3380CC4-5D6E-409C-BE32-E72D297353CC}">
              <c16:uniqueId val="{00000000-174E-46A8-B2BE-122F1323FC19}"/>
            </c:ext>
          </c:extLst>
        </c:ser>
        <c:ser>
          <c:idx val="1"/>
          <c:order val="1"/>
          <c:tx>
            <c:strRef>
              <c:f>Sheet1!$C$1</c:f>
              <c:strCache>
                <c:ptCount val="1"/>
                <c:pt idx="0">
                  <c:v>External</c:v>
                </c:pt>
              </c:strCache>
            </c:strRef>
          </c:tx>
          <c:spPr>
            <a:solidFill>
              <a:srgbClr val="A6C37B"/>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Debt stock 2024</c:v>
                </c:pt>
                <c:pt idx="1">
                  <c:v>Debt stock 2025</c:v>
                </c:pt>
              </c:strCache>
            </c:strRef>
          </c:cat>
          <c:val>
            <c:numRef>
              <c:f>Sheet1!$C$2:$C$3</c:f>
              <c:numCache>
                <c:formatCode>General</c:formatCode>
                <c:ptCount val="2"/>
                <c:pt idx="0">
                  <c:v>576.6</c:v>
                </c:pt>
                <c:pt idx="1">
                  <c:v>569.6</c:v>
                </c:pt>
              </c:numCache>
            </c:numRef>
          </c:val>
          <c:extLst>
            <c:ext xmlns:c16="http://schemas.microsoft.com/office/drawing/2014/chart" uri="{C3380CC4-5D6E-409C-BE32-E72D297353CC}">
              <c16:uniqueId val="{00000001-174E-46A8-B2BE-122F1323FC19}"/>
            </c:ext>
          </c:extLst>
        </c:ser>
        <c:dLbls>
          <c:dLblPos val="ctr"/>
          <c:showLegendKey val="0"/>
          <c:showVal val="1"/>
          <c:showCatName val="0"/>
          <c:showSerName val="0"/>
          <c:showPercent val="0"/>
          <c:showBubbleSize val="0"/>
        </c:dLbls>
        <c:gapWidth val="150"/>
        <c:overlap val="100"/>
        <c:axId val="176181871"/>
        <c:axId val="176183311"/>
      </c:barChart>
      <c:catAx>
        <c:axId val="176181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183311"/>
        <c:crosses val="autoZero"/>
        <c:auto val="1"/>
        <c:lblAlgn val="ctr"/>
        <c:lblOffset val="100"/>
        <c:noMultiLvlLbl val="0"/>
      </c:catAx>
      <c:valAx>
        <c:axId val="176183311"/>
        <c:scaling>
          <c:orientation val="minMax"/>
          <c:max val="1400"/>
        </c:scaling>
        <c:delete val="1"/>
        <c:axPos val="b"/>
        <c:numFmt formatCode="General" sourceLinked="1"/>
        <c:majorTickMark val="none"/>
        <c:minorTickMark val="none"/>
        <c:tickLblPos val="nextTo"/>
        <c:crossAx val="176181871"/>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54847658516812459"/>
          <c:y val="0.71762008324337734"/>
          <c:w val="0.39639787484532463"/>
          <c:h val="0.2823799167566227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2844386552164"/>
          <c:y val="6.018915697607677E-3"/>
          <c:w val="0.78728620071840161"/>
          <c:h val="0.74600321871614539"/>
        </c:manualLayout>
      </c:layout>
      <c:barChart>
        <c:barDir val="bar"/>
        <c:grouping val="stacked"/>
        <c:varyColors val="0"/>
        <c:ser>
          <c:idx val="0"/>
          <c:order val="0"/>
          <c:tx>
            <c:strRef>
              <c:f>Sheet1!$B$1</c:f>
              <c:strCache>
                <c:ptCount val="1"/>
                <c:pt idx="0">
                  <c:v>Domestic</c:v>
                </c:pt>
              </c:strCache>
            </c:strRef>
          </c:tx>
          <c:spPr>
            <a:solidFill>
              <a:srgbClr val="447188"/>
            </a:solidFill>
            <a:ln>
              <a:noFill/>
            </a:ln>
            <a:effectLst/>
          </c:spPr>
          <c:invertIfNegative val="0"/>
          <c:dPt>
            <c:idx val="0"/>
            <c:invertIfNegative val="0"/>
            <c:bubble3D val="0"/>
            <c:spPr>
              <a:solidFill>
                <a:srgbClr val="7FAABF"/>
              </a:solidFill>
              <a:ln>
                <a:noFill/>
              </a:ln>
              <a:effectLst/>
            </c:spPr>
            <c:extLst>
              <c:ext xmlns:c16="http://schemas.microsoft.com/office/drawing/2014/chart" uri="{C3380CC4-5D6E-409C-BE32-E72D297353CC}">
                <c16:uniqueId val="{00000002-CFD1-447B-A1E7-9A4640D2D8B5}"/>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Interest</c:v>
                </c:pt>
              </c:strCache>
            </c:strRef>
          </c:cat>
          <c:val>
            <c:numRef>
              <c:f>Sheet1!$B$2</c:f>
              <c:numCache>
                <c:formatCode>General</c:formatCode>
                <c:ptCount val="1"/>
                <c:pt idx="0">
                  <c:v>35.200000000000003</c:v>
                </c:pt>
              </c:numCache>
            </c:numRef>
          </c:val>
          <c:extLst>
            <c:ext xmlns:c16="http://schemas.microsoft.com/office/drawing/2014/chart" uri="{C3380CC4-5D6E-409C-BE32-E72D297353CC}">
              <c16:uniqueId val="{00000000-CFD1-447B-A1E7-9A4640D2D8B5}"/>
            </c:ext>
          </c:extLst>
        </c:ser>
        <c:ser>
          <c:idx val="1"/>
          <c:order val="1"/>
          <c:tx>
            <c:strRef>
              <c:f>Sheet1!$C$1</c:f>
              <c:strCache>
                <c:ptCount val="1"/>
                <c:pt idx="0">
                  <c:v>External</c:v>
                </c:pt>
              </c:strCache>
            </c:strRef>
          </c:tx>
          <c:spPr>
            <a:solidFill>
              <a:srgbClr val="A6C37B"/>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Interest</c:v>
                </c:pt>
              </c:strCache>
            </c:strRef>
          </c:cat>
          <c:val>
            <c:numRef>
              <c:f>Sheet1!$C$2</c:f>
              <c:numCache>
                <c:formatCode>General</c:formatCode>
                <c:ptCount val="1"/>
                <c:pt idx="0">
                  <c:v>19.5</c:v>
                </c:pt>
              </c:numCache>
            </c:numRef>
          </c:val>
          <c:extLst>
            <c:ext xmlns:c16="http://schemas.microsoft.com/office/drawing/2014/chart" uri="{C3380CC4-5D6E-409C-BE32-E72D297353CC}">
              <c16:uniqueId val="{00000001-CFD1-447B-A1E7-9A4640D2D8B5}"/>
            </c:ext>
          </c:extLst>
        </c:ser>
        <c:dLbls>
          <c:dLblPos val="ctr"/>
          <c:showLegendKey val="0"/>
          <c:showVal val="1"/>
          <c:showCatName val="0"/>
          <c:showSerName val="0"/>
          <c:showPercent val="0"/>
          <c:showBubbleSize val="0"/>
        </c:dLbls>
        <c:gapWidth val="150"/>
        <c:overlap val="100"/>
        <c:axId val="176181871"/>
        <c:axId val="176183311"/>
      </c:barChart>
      <c:catAx>
        <c:axId val="176181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6183311"/>
        <c:crosses val="autoZero"/>
        <c:auto val="1"/>
        <c:lblAlgn val="ctr"/>
        <c:lblOffset val="100"/>
        <c:noMultiLvlLbl val="0"/>
      </c:catAx>
      <c:valAx>
        <c:axId val="176183311"/>
        <c:scaling>
          <c:orientation val="minMax"/>
          <c:max val="60"/>
        </c:scaling>
        <c:delete val="1"/>
        <c:axPos val="b"/>
        <c:numFmt formatCode="General" sourceLinked="1"/>
        <c:majorTickMark val="none"/>
        <c:minorTickMark val="none"/>
        <c:tickLblPos val="nextTo"/>
        <c:crossAx val="176181871"/>
        <c:crosses val="autoZero"/>
        <c:crossBetween val="between"/>
      </c:valAx>
      <c:spPr>
        <a:noFill/>
        <a:ln>
          <a:noFill/>
        </a:ln>
        <a:effectLst/>
      </c:spPr>
    </c:plotArea>
    <c:legend>
      <c:legendPos val="r"/>
      <c:layout>
        <c:manualLayout>
          <c:xMode val="edge"/>
          <c:yMode val="edge"/>
          <c:x val="0.56331807670296519"/>
          <c:y val="0.59385730358421362"/>
          <c:w val="0.43244149714422331"/>
          <c:h val="0.3954950498149551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84492021199235"/>
          <c:y val="9.3812097351467422E-2"/>
          <c:w val="0.5259484659706134"/>
          <c:h val="0.890798472797659"/>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4ED0-40A4-BF7F-45651C36DA28}"/>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4ED0-40A4-BF7F-45651C36DA28}"/>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4ED0-40A4-BF7F-45651C36DA28}"/>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4ED0-40A4-BF7F-45651C36DA28}"/>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ED0-40A4-BF7F-45651C36DA28}"/>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Grants</c:v>
                </c:pt>
                <c:pt idx="1">
                  <c:v>Non tax revenue</c:v>
                </c:pt>
                <c:pt idx="2">
                  <c:v>Local revenue</c:v>
                </c:pt>
                <c:pt idx="3">
                  <c:v>Contributions of Special Funds</c:v>
                </c:pt>
                <c:pt idx="4">
                  <c:v>Revenue from Tax and Customs</c:v>
                </c:pt>
              </c:strCache>
            </c:strRef>
          </c:cat>
          <c:val>
            <c:numRef>
              <c:f>Sheet1!$B$2:$B$6</c:f>
              <c:numCache>
                <c:formatCode>General</c:formatCode>
                <c:ptCount val="5"/>
                <c:pt idx="0">
                  <c:v>7</c:v>
                </c:pt>
                <c:pt idx="1">
                  <c:v>31</c:v>
                </c:pt>
                <c:pt idx="2">
                  <c:v>41</c:v>
                </c:pt>
                <c:pt idx="3">
                  <c:v>179</c:v>
                </c:pt>
                <c:pt idx="4">
                  <c:v>496</c:v>
                </c:pt>
              </c:numCache>
            </c:numRef>
          </c:val>
          <c:extLst>
            <c:ext xmlns:c16="http://schemas.microsoft.com/office/drawing/2014/chart" uri="{C3380CC4-5D6E-409C-BE32-E72D297353CC}">
              <c16:uniqueId val="{0000000A-4ED0-40A4-BF7F-45651C36DA28}"/>
            </c:ext>
          </c:extLst>
        </c:ser>
        <c:dLbls>
          <c:showLegendKey val="0"/>
          <c:showVal val="0"/>
          <c:showCatName val="0"/>
          <c:showSerName val="0"/>
          <c:showPercent val="0"/>
          <c:showBubbleSize val="0"/>
        </c:dLbls>
        <c:gapWidth val="100"/>
        <c:axId val="1007124351"/>
        <c:axId val="1007104191"/>
      </c:barChart>
      <c:valAx>
        <c:axId val="1007104191"/>
        <c:scaling>
          <c:orientation val="minMax"/>
          <c:max val="750"/>
          <c:min val="0"/>
        </c:scaling>
        <c:delete val="1"/>
        <c:axPos val="b"/>
        <c:numFmt formatCode="General" sourceLinked="1"/>
        <c:majorTickMark val="out"/>
        <c:minorTickMark val="none"/>
        <c:tickLblPos val="nextTo"/>
        <c:crossAx val="1007124351"/>
        <c:crosses val="autoZero"/>
        <c:crossBetween val="between"/>
        <c:majorUnit val="250"/>
      </c:valAx>
      <c:catAx>
        <c:axId val="100712435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07104191"/>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400" b="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Actual</c:v>
                </c:pt>
              </c:strCache>
            </c:strRef>
          </c:tx>
          <c:spPr>
            <a:solidFill>
              <a:schemeClr val="accent6"/>
            </a:solidFill>
            <a:ln>
              <a:solidFill>
                <a:srgbClr val="E5A127"/>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VAT</c:v>
                </c:pt>
                <c:pt idx="1">
                  <c:v>Profit Tax</c:v>
                </c:pt>
                <c:pt idx="2">
                  <c:v>Personal Income Tax</c:v>
                </c:pt>
                <c:pt idx="3">
                  <c:v>Excise Tax</c:v>
                </c:pt>
                <c:pt idx="4">
                  <c:v>Other National Taxes</c:v>
                </c:pt>
                <c:pt idx="5">
                  <c:v>Property Tax</c:v>
                </c:pt>
                <c:pt idx="6">
                  <c:v>Other Taxes</c:v>
                </c:pt>
              </c:strCache>
            </c:strRef>
          </c:cat>
          <c:val>
            <c:numRef>
              <c:f>Sheet1!$B$2:$B$8</c:f>
              <c:numCache>
                <c:formatCode>General</c:formatCode>
                <c:ptCount val="7"/>
                <c:pt idx="0">
                  <c:v>227</c:v>
                </c:pt>
                <c:pt idx="1">
                  <c:v>59</c:v>
                </c:pt>
                <c:pt idx="2">
                  <c:v>83</c:v>
                </c:pt>
                <c:pt idx="3">
                  <c:v>70</c:v>
                </c:pt>
                <c:pt idx="4">
                  <c:v>58</c:v>
                </c:pt>
                <c:pt idx="5">
                  <c:v>8.6</c:v>
                </c:pt>
                <c:pt idx="6">
                  <c:v>32.700000000000003</c:v>
                </c:pt>
              </c:numCache>
            </c:numRef>
          </c:val>
          <c:extLst>
            <c:ext xmlns:c16="http://schemas.microsoft.com/office/drawing/2014/chart" uri="{C3380CC4-5D6E-409C-BE32-E72D297353CC}">
              <c16:uniqueId val="{00000000-E643-4568-A479-3517046837BA}"/>
            </c:ext>
          </c:extLst>
        </c:ser>
        <c:ser>
          <c:idx val="1"/>
          <c:order val="1"/>
          <c:tx>
            <c:strRef>
              <c:f>Sheet1!$C$1</c:f>
              <c:strCache>
                <c:ptCount val="1"/>
                <c:pt idx="0">
                  <c:v>Plan</c:v>
                </c:pt>
              </c:strCache>
            </c:strRef>
          </c:tx>
          <c:spPr>
            <a:solidFill>
              <a:srgbClr val="44718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VAT</c:v>
                </c:pt>
                <c:pt idx="1">
                  <c:v>Profit Tax</c:v>
                </c:pt>
                <c:pt idx="2">
                  <c:v>Personal Income Tax</c:v>
                </c:pt>
                <c:pt idx="3">
                  <c:v>Excise Tax</c:v>
                </c:pt>
                <c:pt idx="4">
                  <c:v>Other National Taxes</c:v>
                </c:pt>
                <c:pt idx="5">
                  <c:v>Property Tax</c:v>
                </c:pt>
                <c:pt idx="6">
                  <c:v>Other Taxes</c:v>
                </c:pt>
              </c:strCache>
            </c:strRef>
          </c:cat>
          <c:val>
            <c:numRef>
              <c:f>Sheet1!$C$2:$C$8</c:f>
              <c:numCache>
                <c:formatCode>General</c:formatCode>
                <c:ptCount val="7"/>
                <c:pt idx="0">
                  <c:v>237</c:v>
                </c:pt>
                <c:pt idx="1">
                  <c:v>66</c:v>
                </c:pt>
                <c:pt idx="2">
                  <c:v>71</c:v>
                </c:pt>
                <c:pt idx="3">
                  <c:v>68</c:v>
                </c:pt>
                <c:pt idx="4">
                  <c:v>61</c:v>
                </c:pt>
                <c:pt idx="5">
                  <c:v>8.14</c:v>
                </c:pt>
                <c:pt idx="6">
                  <c:v>32.159999999999997</c:v>
                </c:pt>
              </c:numCache>
            </c:numRef>
          </c:val>
          <c:extLst>
            <c:ext xmlns:c16="http://schemas.microsoft.com/office/drawing/2014/chart" uri="{C3380CC4-5D6E-409C-BE32-E72D297353CC}">
              <c16:uniqueId val="{00000001-E643-4568-A479-3517046837BA}"/>
            </c:ext>
          </c:extLst>
        </c:ser>
        <c:dLbls>
          <c:showLegendKey val="0"/>
          <c:showVal val="0"/>
          <c:showCatName val="0"/>
          <c:showSerName val="0"/>
          <c:showPercent val="0"/>
          <c:showBubbleSize val="0"/>
        </c:dLbls>
        <c:gapWidth val="182"/>
        <c:overlap val="-60"/>
        <c:axId val="1241767008"/>
        <c:axId val="1241763648"/>
      </c:barChart>
      <c:catAx>
        <c:axId val="1241767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1763648"/>
        <c:crosses val="autoZero"/>
        <c:auto val="1"/>
        <c:lblAlgn val="ctr"/>
        <c:lblOffset val="100"/>
        <c:noMultiLvlLbl val="0"/>
      </c:catAx>
      <c:valAx>
        <c:axId val="124176364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176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59215686274508"/>
          <c:y val="4.7959172813966652E-2"/>
          <c:w val="0.6869277777777778"/>
          <c:h val="0.92056332216982018"/>
        </c:manualLayout>
      </c:layout>
      <c:barChart>
        <c:barDir val="bar"/>
        <c:grouping val="clustered"/>
        <c:varyColors val="0"/>
        <c:ser>
          <c:idx val="0"/>
          <c:order val="0"/>
          <c:tx>
            <c:strRef>
              <c:f>Sheet1!$B$1</c:f>
              <c:strCache>
                <c:ptCount val="1"/>
                <c:pt idx="0">
                  <c:v>Budget</c:v>
                </c:pt>
              </c:strCache>
            </c:strRef>
          </c:tx>
          <c:spPr>
            <a:solidFill>
              <a:schemeClr val="accent6">
                <a:lumMod val="75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Capital expenditure</c:v>
                </c:pt>
                <c:pt idx="1">
                  <c:v>Current expenditure</c:v>
                </c:pt>
              </c:strCache>
            </c:strRef>
          </c:cat>
          <c:val>
            <c:numRef>
              <c:f>Sheet1!$B$2:$B$3</c:f>
              <c:numCache>
                <c:formatCode>0</c:formatCode>
                <c:ptCount val="2"/>
                <c:pt idx="0">
                  <c:v>162.374</c:v>
                </c:pt>
                <c:pt idx="1">
                  <c:v>656.01400000000001</c:v>
                </c:pt>
              </c:numCache>
            </c:numRef>
          </c:val>
          <c:extLst>
            <c:ext xmlns:c16="http://schemas.microsoft.com/office/drawing/2014/chart" uri="{C3380CC4-5D6E-409C-BE32-E72D297353CC}">
              <c16:uniqueId val="{00000000-1EBA-4695-B770-3DDFB4484628}"/>
            </c:ext>
          </c:extLst>
        </c:ser>
        <c:ser>
          <c:idx val="1"/>
          <c:order val="1"/>
          <c:tx>
            <c:strRef>
              <c:f>Sheet1!$C$1</c:f>
              <c:strCache>
                <c:ptCount val="1"/>
                <c:pt idx="0">
                  <c:v>Actual</c:v>
                </c:pt>
              </c:strCache>
            </c:strRef>
          </c:tx>
          <c:spPr>
            <a:solidFill>
              <a:srgbClr val="365B6D"/>
            </a:solidFill>
            <a:ln w="19050">
              <a:noFill/>
            </a:ln>
            <a:effectLst/>
          </c:spPr>
          <c:invertIfNegative val="0"/>
          <c:dLbls>
            <c:spPr>
              <a:noFill/>
              <a:ln>
                <a:noFill/>
              </a:ln>
              <a:effectLst/>
            </c:spPr>
            <c:txPr>
              <a:bodyPr rot="0" spcFirstLastPara="1" vertOverflow="ellipsis" vert="horz" wrap="square" anchor="ctr" anchorCtr="1"/>
              <a:lstStyle/>
              <a:p>
                <a:pPr>
                  <a:defRPr sz="1200" b="1" i="0" u="none" strike="noStrike"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Capital expenditure</c:v>
                </c:pt>
                <c:pt idx="1">
                  <c:v>Current expenditure</c:v>
                </c:pt>
              </c:strCache>
            </c:strRef>
          </c:cat>
          <c:val>
            <c:numRef>
              <c:f>Sheet1!$C$2:$C$3</c:f>
              <c:numCache>
                <c:formatCode>0</c:formatCode>
                <c:ptCount val="2"/>
                <c:pt idx="0">
                  <c:v>131.57781</c:v>
                </c:pt>
                <c:pt idx="1">
                  <c:v>653.53200000000004</c:v>
                </c:pt>
              </c:numCache>
            </c:numRef>
          </c:val>
          <c:extLst>
            <c:ext xmlns:c16="http://schemas.microsoft.com/office/drawing/2014/chart" uri="{C3380CC4-5D6E-409C-BE32-E72D297353CC}">
              <c16:uniqueId val="{00000001-1EBA-4695-B770-3DDFB4484628}"/>
            </c:ext>
          </c:extLst>
        </c:ser>
        <c:dLbls>
          <c:dLblPos val="outEnd"/>
          <c:showLegendKey val="0"/>
          <c:showVal val="1"/>
          <c:showCatName val="0"/>
          <c:showSerName val="0"/>
          <c:showPercent val="0"/>
          <c:showBubbleSize val="0"/>
        </c:dLbls>
        <c:gapWidth val="120"/>
        <c:overlap val="-20"/>
        <c:axId val="1496197280"/>
        <c:axId val="1496214080"/>
      </c:barChart>
      <c:catAx>
        <c:axId val="14961972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baseline="0">
                <a:solidFill>
                  <a:sysClr val="windowText" lastClr="000000"/>
                </a:solidFill>
                <a:latin typeface="+mn-lt"/>
                <a:ea typeface="+mn-ea"/>
                <a:cs typeface="+mn-cs"/>
              </a:defRPr>
            </a:pPr>
            <a:endParaRPr lang="en-US"/>
          </a:p>
        </c:txPr>
        <c:crossAx val="1496214080"/>
        <c:crosses val="autoZero"/>
        <c:auto val="1"/>
        <c:lblAlgn val="ctr"/>
        <c:lblOffset val="100"/>
        <c:noMultiLvlLbl val="0"/>
      </c:catAx>
      <c:valAx>
        <c:axId val="1496214080"/>
        <c:scaling>
          <c:orientation val="minMax"/>
        </c:scaling>
        <c:delete val="1"/>
        <c:axPos val="b"/>
        <c:numFmt formatCode="0" sourceLinked="1"/>
        <c:majorTickMark val="out"/>
        <c:minorTickMark val="none"/>
        <c:tickLblPos val="nextTo"/>
        <c:crossAx val="1496197280"/>
        <c:crosses val="autoZero"/>
        <c:crossBetween val="between"/>
      </c:valAx>
      <c:spPr>
        <a:noFill/>
        <a:ln>
          <a:noFill/>
        </a:ln>
        <a:effectLst/>
      </c:spPr>
    </c:plotArea>
    <c:legend>
      <c:legendPos val="b"/>
      <c:layout>
        <c:manualLayout>
          <c:xMode val="edge"/>
          <c:yMode val="edge"/>
          <c:x val="0.75513725490196082"/>
          <c:y val="0.7101107701023055"/>
          <c:w val="0.22848366013071894"/>
          <c:h val="0.21275784072387374"/>
        </c:manualLayout>
      </c:layout>
      <c:overlay val="0"/>
      <c:spPr>
        <a:noFill/>
        <a:ln>
          <a:noFill/>
        </a:ln>
        <a:effectLst/>
      </c:spPr>
      <c:txPr>
        <a:bodyPr rot="0" spcFirstLastPara="1" vertOverflow="ellipsis" vert="horz" wrap="square" anchor="ctr" anchorCtr="1"/>
        <a:lstStyle/>
        <a:p>
          <a:pPr>
            <a:defRPr sz="1400" b="0" i="0" u="none" strike="noStrike"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4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63578431372551"/>
          <c:y val="2.9371611029732993E-2"/>
          <c:w val="0.59993913677081989"/>
          <c:h val="0.9476800812067947"/>
        </c:manualLayout>
      </c:layout>
      <c:barChart>
        <c:barDir val="bar"/>
        <c:grouping val="clustered"/>
        <c:varyColors val="0"/>
        <c:ser>
          <c:idx val="0"/>
          <c:order val="0"/>
          <c:tx>
            <c:strRef>
              <c:f>Sheet1!$B$1</c:f>
              <c:strCache>
                <c:ptCount val="1"/>
                <c:pt idx="0">
                  <c:v>Budget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Local Gov</c:v>
                </c:pt>
                <c:pt idx="1">
                  <c:v>Other expenditure</c:v>
                </c:pt>
                <c:pt idx="2">
                  <c:v>Interests</c:v>
                </c:pt>
                <c:pt idx="3">
                  <c:v>Social Insurance</c:v>
                </c:pt>
                <c:pt idx="4">
                  <c:v>Subsidies</c:v>
                </c:pt>
                <c:pt idx="5">
                  <c:v>Operations and Maintenance</c:v>
                </c:pt>
                <c:pt idx="6">
                  <c:v>Personnel</c:v>
                </c:pt>
              </c:strCache>
            </c:strRef>
          </c:cat>
          <c:val>
            <c:numRef>
              <c:f>Sheet1!$B$2:$B$8</c:f>
              <c:numCache>
                <c:formatCode>General</c:formatCode>
                <c:ptCount val="7"/>
                <c:pt idx="0">
                  <c:v>90</c:v>
                </c:pt>
                <c:pt idx="1">
                  <c:v>28</c:v>
                </c:pt>
                <c:pt idx="2">
                  <c:v>69</c:v>
                </c:pt>
                <c:pt idx="3">
                  <c:v>264</c:v>
                </c:pt>
                <c:pt idx="4">
                  <c:v>2</c:v>
                </c:pt>
                <c:pt idx="5">
                  <c:v>76</c:v>
                </c:pt>
                <c:pt idx="6">
                  <c:v>128</c:v>
                </c:pt>
              </c:numCache>
            </c:numRef>
          </c:val>
          <c:extLst>
            <c:ext xmlns:c16="http://schemas.microsoft.com/office/drawing/2014/chart" uri="{C3380CC4-5D6E-409C-BE32-E72D297353CC}">
              <c16:uniqueId val="{00000000-0C2B-4B65-96DE-DA45EC711AD6}"/>
            </c:ext>
          </c:extLst>
        </c:ser>
        <c:ser>
          <c:idx val="1"/>
          <c:order val="1"/>
          <c:tx>
            <c:strRef>
              <c:f>Sheet1!$C$1</c:f>
              <c:strCache>
                <c:ptCount val="1"/>
                <c:pt idx="0">
                  <c:v>Actual</c:v>
                </c:pt>
              </c:strCache>
            </c:strRef>
          </c:tx>
          <c:spPr>
            <a:solidFill>
              <a:srgbClr val="447188"/>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Local Gov</c:v>
                </c:pt>
                <c:pt idx="1">
                  <c:v>Other expenditure</c:v>
                </c:pt>
                <c:pt idx="2">
                  <c:v>Interests</c:v>
                </c:pt>
                <c:pt idx="3">
                  <c:v>Social Insurance</c:v>
                </c:pt>
                <c:pt idx="4">
                  <c:v>Subsidies</c:v>
                </c:pt>
                <c:pt idx="5">
                  <c:v>Operations and Maintenance</c:v>
                </c:pt>
                <c:pt idx="6">
                  <c:v>Personnel</c:v>
                </c:pt>
              </c:strCache>
            </c:strRef>
          </c:cat>
          <c:val>
            <c:numRef>
              <c:f>Sheet1!$C$2:$C$8</c:f>
              <c:numCache>
                <c:formatCode>General</c:formatCode>
                <c:ptCount val="7"/>
                <c:pt idx="0">
                  <c:v>88</c:v>
                </c:pt>
                <c:pt idx="1">
                  <c:v>29</c:v>
                </c:pt>
                <c:pt idx="2">
                  <c:v>55</c:v>
                </c:pt>
                <c:pt idx="3">
                  <c:v>270</c:v>
                </c:pt>
                <c:pt idx="4">
                  <c:v>2</c:v>
                </c:pt>
                <c:pt idx="5">
                  <c:v>84</c:v>
                </c:pt>
                <c:pt idx="6">
                  <c:v>126</c:v>
                </c:pt>
              </c:numCache>
            </c:numRef>
          </c:val>
          <c:extLst>
            <c:ext xmlns:c16="http://schemas.microsoft.com/office/drawing/2014/chart" uri="{C3380CC4-5D6E-409C-BE32-E72D297353CC}">
              <c16:uniqueId val="{00000001-0C2B-4B65-96DE-DA45EC711AD6}"/>
            </c:ext>
          </c:extLst>
        </c:ser>
        <c:dLbls>
          <c:dLblPos val="outEnd"/>
          <c:showLegendKey val="0"/>
          <c:showVal val="1"/>
          <c:showCatName val="0"/>
          <c:showSerName val="0"/>
          <c:showPercent val="0"/>
          <c:showBubbleSize val="0"/>
        </c:dLbls>
        <c:gapWidth val="182"/>
        <c:overlap val="-30"/>
        <c:axId val="1972051359"/>
        <c:axId val="1972050879"/>
      </c:barChart>
      <c:catAx>
        <c:axId val="1972051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972050879"/>
        <c:crosses val="autoZero"/>
        <c:auto val="1"/>
        <c:lblAlgn val="ctr"/>
        <c:lblOffset val="100"/>
        <c:noMultiLvlLbl val="0"/>
      </c:catAx>
      <c:valAx>
        <c:axId val="1972050879"/>
        <c:scaling>
          <c:orientation val="minMax"/>
          <c:max val="300"/>
          <c:min val="0"/>
        </c:scaling>
        <c:delete val="1"/>
        <c:axPos val="b"/>
        <c:numFmt formatCode="General" sourceLinked="1"/>
        <c:majorTickMark val="none"/>
        <c:minorTickMark val="none"/>
        <c:tickLblPos val="nextTo"/>
        <c:crossAx val="1972051359"/>
        <c:crosses val="autoZero"/>
        <c:crossBetween val="between"/>
        <c:majorUnit val="100"/>
        <c:minorUnit val="100"/>
      </c:valAx>
      <c:spPr>
        <a:noFill/>
        <a:ln>
          <a:noFill/>
        </a:ln>
        <a:effectLst/>
      </c:spPr>
    </c:plotArea>
    <c:legend>
      <c:legendPos val="b"/>
      <c:layout>
        <c:manualLayout>
          <c:xMode val="edge"/>
          <c:yMode val="edge"/>
          <c:x val="0.74634254071872819"/>
          <c:y val="0.87755313134428081"/>
          <c:w val="0.23757961059417679"/>
          <c:h val="7.76292802757025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55794938706514"/>
          <c:y val="3.5403921849894479E-2"/>
          <c:w val="0.46200085941012797"/>
          <c:h val="0.8874504857290535"/>
        </c:manualLayout>
      </c:layout>
      <c:barChart>
        <c:barDir val="bar"/>
        <c:grouping val="clustered"/>
        <c:varyColors val="0"/>
        <c:ser>
          <c:idx val="0"/>
          <c:order val="0"/>
          <c:tx>
            <c:strRef>
              <c:f>Sheet1!$B$1</c:f>
              <c:strCache>
                <c:ptCount val="1"/>
                <c:pt idx="0">
                  <c:v>Budget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General Public Expenditure</c:v>
                </c:pt>
                <c:pt idx="1">
                  <c:v>Defense</c:v>
                </c:pt>
                <c:pt idx="2">
                  <c:v>Public Order and Safety</c:v>
                </c:pt>
                <c:pt idx="3">
                  <c:v>Economic Affairs</c:v>
                </c:pt>
                <c:pt idx="4">
                  <c:v>Environmental Protection</c:v>
                </c:pt>
                <c:pt idx="5">
                  <c:v>Housing and Community Amenities</c:v>
                </c:pt>
                <c:pt idx="6">
                  <c:v>Health</c:v>
                </c:pt>
                <c:pt idx="7">
                  <c:v>Recreation, Culture and Religion</c:v>
                </c:pt>
                <c:pt idx="8">
                  <c:v>Education</c:v>
                </c:pt>
                <c:pt idx="9">
                  <c:v>Social Protection</c:v>
                </c:pt>
              </c:strCache>
            </c:strRef>
          </c:cat>
          <c:val>
            <c:numRef>
              <c:f>Sheet1!$B$2:$B$11</c:f>
              <c:numCache>
                <c:formatCode>#,##0.0</c:formatCode>
                <c:ptCount val="10"/>
                <c:pt idx="0">
                  <c:v>154.679</c:v>
                </c:pt>
                <c:pt idx="1">
                  <c:v>37.473999999999997</c:v>
                </c:pt>
                <c:pt idx="2">
                  <c:v>54.676000000000002</c:v>
                </c:pt>
                <c:pt idx="3">
                  <c:v>102.386</c:v>
                </c:pt>
                <c:pt idx="4">
                  <c:v>7.8010000000000002</c:v>
                </c:pt>
                <c:pt idx="5">
                  <c:v>54.759</c:v>
                </c:pt>
                <c:pt idx="6">
                  <c:v>76.165000000000006</c:v>
                </c:pt>
                <c:pt idx="7">
                  <c:v>11.842000000000001</c:v>
                </c:pt>
                <c:pt idx="8">
                  <c:v>85.153000000000006</c:v>
                </c:pt>
                <c:pt idx="9">
                  <c:v>240.15299999999999</c:v>
                </c:pt>
              </c:numCache>
            </c:numRef>
          </c:val>
          <c:extLst>
            <c:ext xmlns:c16="http://schemas.microsoft.com/office/drawing/2014/chart" uri="{C3380CC4-5D6E-409C-BE32-E72D297353CC}">
              <c16:uniqueId val="{00000000-1348-4084-8664-31E4A5DB90A4}"/>
            </c:ext>
          </c:extLst>
        </c:ser>
        <c:ser>
          <c:idx val="1"/>
          <c:order val="1"/>
          <c:tx>
            <c:strRef>
              <c:f>Sheet1!$C$1</c:f>
              <c:strCache>
                <c:ptCount val="1"/>
                <c:pt idx="0">
                  <c:v>Actual</c:v>
                </c:pt>
              </c:strCache>
            </c:strRef>
          </c:tx>
          <c:spPr>
            <a:solidFill>
              <a:srgbClr val="4471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General Public Expenditure</c:v>
                </c:pt>
                <c:pt idx="1">
                  <c:v>Defense</c:v>
                </c:pt>
                <c:pt idx="2">
                  <c:v>Public Order and Safety</c:v>
                </c:pt>
                <c:pt idx="3">
                  <c:v>Economic Affairs</c:v>
                </c:pt>
                <c:pt idx="4">
                  <c:v>Environmental Protection</c:v>
                </c:pt>
                <c:pt idx="5">
                  <c:v>Housing and Community Amenities</c:v>
                </c:pt>
                <c:pt idx="6">
                  <c:v>Health</c:v>
                </c:pt>
                <c:pt idx="7">
                  <c:v>Recreation, Culture and Religion</c:v>
                </c:pt>
                <c:pt idx="8">
                  <c:v>Education</c:v>
                </c:pt>
                <c:pt idx="9">
                  <c:v>Social Protection</c:v>
                </c:pt>
              </c:strCache>
            </c:strRef>
          </c:cat>
          <c:val>
            <c:numRef>
              <c:f>Sheet1!$C$2:$C$11</c:f>
              <c:numCache>
                <c:formatCode>#,##0.0</c:formatCode>
                <c:ptCount val="10"/>
                <c:pt idx="0">
                  <c:v>134.363</c:v>
                </c:pt>
                <c:pt idx="1">
                  <c:v>27.010999999999999</c:v>
                </c:pt>
                <c:pt idx="2">
                  <c:v>51.76</c:v>
                </c:pt>
                <c:pt idx="3">
                  <c:v>112.15300000000001</c:v>
                </c:pt>
                <c:pt idx="4">
                  <c:v>8.6430000000000007</c:v>
                </c:pt>
                <c:pt idx="5">
                  <c:v>53.018000000000001</c:v>
                </c:pt>
                <c:pt idx="6">
                  <c:v>76.637</c:v>
                </c:pt>
                <c:pt idx="7">
                  <c:v>13.215</c:v>
                </c:pt>
                <c:pt idx="8">
                  <c:v>83.948999999999998</c:v>
                </c:pt>
                <c:pt idx="9">
                  <c:v>240.946</c:v>
                </c:pt>
              </c:numCache>
            </c:numRef>
          </c:val>
          <c:extLst>
            <c:ext xmlns:c16="http://schemas.microsoft.com/office/drawing/2014/chart" uri="{C3380CC4-5D6E-409C-BE32-E72D297353CC}">
              <c16:uniqueId val="{00000001-1348-4084-8664-31E4A5DB90A4}"/>
            </c:ext>
          </c:extLst>
        </c:ser>
        <c:dLbls>
          <c:showLegendKey val="0"/>
          <c:showVal val="0"/>
          <c:showCatName val="0"/>
          <c:showSerName val="0"/>
          <c:showPercent val="0"/>
          <c:showBubbleSize val="0"/>
        </c:dLbls>
        <c:gapWidth val="181"/>
        <c:overlap val="-20"/>
        <c:axId val="1972051359"/>
        <c:axId val="1972050879"/>
      </c:barChart>
      <c:catAx>
        <c:axId val="1972051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72050879"/>
        <c:crosses val="autoZero"/>
        <c:auto val="1"/>
        <c:lblAlgn val="ctr"/>
        <c:lblOffset val="130"/>
        <c:noMultiLvlLbl val="0"/>
      </c:catAx>
      <c:valAx>
        <c:axId val="1972050879"/>
        <c:scaling>
          <c:orientation val="minMax"/>
          <c:max val="250"/>
          <c:min val="0"/>
        </c:scaling>
        <c:delete val="1"/>
        <c:axPos val="b"/>
        <c:numFmt formatCode="#,##0.0" sourceLinked="1"/>
        <c:majorTickMark val="out"/>
        <c:minorTickMark val="none"/>
        <c:tickLblPos val="nextTo"/>
        <c:crossAx val="1972051359"/>
        <c:crosses val="autoZero"/>
        <c:crossBetween val="between"/>
        <c:majorUnit val="100"/>
        <c:minorUnit val="100"/>
      </c:valAx>
      <c:spPr>
        <a:noFill/>
        <a:ln w="6350">
          <a:noFill/>
        </a:ln>
        <a:effectLst/>
      </c:spPr>
    </c:plotArea>
    <c:legend>
      <c:legendPos val="b"/>
      <c:layout>
        <c:manualLayout>
          <c:xMode val="edge"/>
          <c:yMode val="edge"/>
          <c:x val="0.74132227046438515"/>
          <c:y val="0.92598813340312103"/>
          <c:w val="0.24867044489362633"/>
          <c:h val="5.32391883934705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lgn="just">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79957633809465"/>
          <c:y val="6.2195343885939496E-2"/>
          <c:w val="0.65175335599347184"/>
          <c:h val="0.91921179240320727"/>
        </c:manualLayout>
      </c:layout>
      <c:barChart>
        <c:barDir val="bar"/>
        <c:grouping val="clustered"/>
        <c:varyColors val="0"/>
        <c:ser>
          <c:idx val="0"/>
          <c:order val="0"/>
          <c:tx>
            <c:strRef>
              <c:f>Sheet1!$B$1</c:f>
              <c:strCache>
                <c:ptCount val="1"/>
                <c:pt idx="0">
                  <c:v>Budget</c:v>
                </c:pt>
              </c:strCache>
            </c:strRef>
          </c:tx>
          <c:spPr>
            <a:solidFill>
              <a:schemeClr val="accent6">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Non-tax revenue</c:v>
                </c:pt>
                <c:pt idx="1">
                  <c:v>Other local taxes</c:v>
                </c:pt>
                <c:pt idx="2">
                  <c:v>Property tax </c:v>
                </c:pt>
              </c:strCache>
            </c:strRef>
          </c:cat>
          <c:val>
            <c:numRef>
              <c:f>Sheet1!$B$2:$B$4</c:f>
              <c:numCache>
                <c:formatCode>General</c:formatCode>
                <c:ptCount val="3"/>
                <c:pt idx="0">
                  <c:v>3</c:v>
                </c:pt>
                <c:pt idx="1">
                  <c:v>32.162999999999997</c:v>
                </c:pt>
                <c:pt idx="2">
                  <c:v>8.6110000000000007</c:v>
                </c:pt>
              </c:numCache>
            </c:numRef>
          </c:val>
          <c:extLst>
            <c:ext xmlns:c16="http://schemas.microsoft.com/office/drawing/2014/chart" uri="{C3380CC4-5D6E-409C-BE32-E72D297353CC}">
              <c16:uniqueId val="{00000000-4266-400F-9B6F-F80678B5024E}"/>
            </c:ext>
          </c:extLst>
        </c:ser>
        <c:ser>
          <c:idx val="1"/>
          <c:order val="1"/>
          <c:tx>
            <c:strRef>
              <c:f>Sheet1!$C$1</c:f>
              <c:strCache>
                <c:ptCount val="1"/>
                <c:pt idx="0">
                  <c:v>Actual</c:v>
                </c:pt>
              </c:strCache>
            </c:strRef>
          </c:tx>
          <c:spPr>
            <a:solidFill>
              <a:srgbClr val="447188"/>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Non-tax revenue</c:v>
                </c:pt>
                <c:pt idx="1">
                  <c:v>Other local taxes</c:v>
                </c:pt>
                <c:pt idx="2">
                  <c:v>Property tax </c:v>
                </c:pt>
              </c:strCache>
            </c:strRef>
          </c:cat>
          <c:val>
            <c:numRef>
              <c:f>Sheet1!$C$2:$C$4</c:f>
              <c:numCache>
                <c:formatCode>General</c:formatCode>
                <c:ptCount val="3"/>
                <c:pt idx="0">
                  <c:v>4.1500000000000004</c:v>
                </c:pt>
                <c:pt idx="1">
                  <c:v>32.731000000000002</c:v>
                </c:pt>
                <c:pt idx="2">
                  <c:v>8.1440000000000001</c:v>
                </c:pt>
              </c:numCache>
            </c:numRef>
          </c:val>
          <c:extLst>
            <c:ext xmlns:c16="http://schemas.microsoft.com/office/drawing/2014/chart" uri="{C3380CC4-5D6E-409C-BE32-E72D297353CC}">
              <c16:uniqueId val="{00000001-4266-400F-9B6F-F80678B5024E}"/>
            </c:ext>
          </c:extLst>
        </c:ser>
        <c:dLbls>
          <c:dLblPos val="outEnd"/>
          <c:showLegendKey val="0"/>
          <c:showVal val="1"/>
          <c:showCatName val="0"/>
          <c:showSerName val="0"/>
          <c:showPercent val="0"/>
          <c:showBubbleSize val="0"/>
        </c:dLbls>
        <c:gapWidth val="182"/>
        <c:overlap val="-30"/>
        <c:axId val="1972051359"/>
        <c:axId val="1972050879"/>
      </c:barChart>
      <c:catAx>
        <c:axId val="1972051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2050879"/>
        <c:crosses val="autoZero"/>
        <c:auto val="1"/>
        <c:lblAlgn val="ctr"/>
        <c:lblOffset val="100"/>
        <c:noMultiLvlLbl val="0"/>
      </c:catAx>
      <c:valAx>
        <c:axId val="1972050879"/>
        <c:scaling>
          <c:orientation val="minMax"/>
          <c:max val="40"/>
          <c:min val="0"/>
        </c:scaling>
        <c:delete val="1"/>
        <c:axPos val="b"/>
        <c:numFmt formatCode="General" sourceLinked="1"/>
        <c:majorTickMark val="none"/>
        <c:minorTickMark val="none"/>
        <c:tickLblPos val="nextTo"/>
        <c:crossAx val="1972051359"/>
        <c:crosses val="autoZero"/>
        <c:crossBetween val="between"/>
        <c:majorUnit val="10"/>
        <c:minorUnit val="10"/>
      </c:valAx>
      <c:spPr>
        <a:noFill/>
        <a:ln>
          <a:noFill/>
        </a:ln>
        <a:effectLst/>
      </c:spPr>
    </c:plotArea>
    <c:legend>
      <c:legendPos val="b"/>
      <c:layout>
        <c:manualLayout>
          <c:xMode val="edge"/>
          <c:yMode val="edge"/>
          <c:x val="0.6760848379060832"/>
          <c:y val="0.81641443561819094"/>
          <c:w val="0.30641944015686173"/>
          <c:h val="0.126637258965197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62787707342161"/>
          <c:y val="1.7736274518458918E-2"/>
          <c:w val="0.50979675110368183"/>
          <c:h val="0.87172398833177989"/>
        </c:manualLayout>
      </c:layout>
      <c:barChart>
        <c:barDir val="bar"/>
        <c:grouping val="clustered"/>
        <c:varyColors val="0"/>
        <c:ser>
          <c:idx val="0"/>
          <c:order val="0"/>
          <c:tx>
            <c:strRef>
              <c:f>Sheet1!$B$1</c:f>
              <c:strCache>
                <c:ptCount val="1"/>
                <c:pt idx="0">
                  <c:v>Budget</c:v>
                </c:pt>
              </c:strCache>
            </c:strRef>
          </c:tx>
          <c:spPr>
            <a:solidFill>
              <a:schemeClr val="accent6">
                <a:lumMod val="75000"/>
              </a:schemeClr>
            </a:solidFill>
            <a:ln>
              <a:noFill/>
            </a:ln>
            <a:effectLst/>
          </c:spPr>
          <c:invertIfNegative val="0"/>
          <c:dLbls>
            <c:dLbl>
              <c:idx val="0"/>
              <c:layout>
                <c:manualLayout>
                  <c:x val="0"/>
                  <c:y val="8.3813003290485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B1-468B-84D5-95B1F231EB86}"/>
                </c:ext>
              </c:extLst>
            </c:dLbl>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General public expenditure</c:v>
                </c:pt>
                <c:pt idx="1">
                  <c:v>Social proctection</c:v>
                </c:pt>
                <c:pt idx="2">
                  <c:v>Education</c:v>
                </c:pt>
                <c:pt idx="3">
                  <c:v>Recreation, culture and religion</c:v>
                </c:pt>
                <c:pt idx="4">
                  <c:v>Housing and community amenities</c:v>
                </c:pt>
                <c:pt idx="5">
                  <c:v>Environmental protection</c:v>
                </c:pt>
                <c:pt idx="6">
                  <c:v>Economic affairs</c:v>
                </c:pt>
                <c:pt idx="7">
                  <c:v>Public order and safety</c:v>
                </c:pt>
              </c:strCache>
            </c:strRef>
          </c:cat>
          <c:val>
            <c:numRef>
              <c:f>Sheet1!$B$2:$B$9</c:f>
              <c:numCache>
                <c:formatCode>General</c:formatCode>
                <c:ptCount val="8"/>
                <c:pt idx="0">
                  <c:v>17.175999999999998</c:v>
                </c:pt>
                <c:pt idx="1">
                  <c:v>6.242</c:v>
                </c:pt>
                <c:pt idx="2">
                  <c:v>15.561999999999999</c:v>
                </c:pt>
                <c:pt idx="3">
                  <c:v>4.3470000000000004</c:v>
                </c:pt>
                <c:pt idx="4">
                  <c:v>15.496</c:v>
                </c:pt>
                <c:pt idx="5">
                  <c:v>6.6479999999999997</c:v>
                </c:pt>
                <c:pt idx="6">
                  <c:v>21.238</c:v>
                </c:pt>
                <c:pt idx="7">
                  <c:v>4.117</c:v>
                </c:pt>
              </c:numCache>
            </c:numRef>
          </c:val>
          <c:extLst>
            <c:ext xmlns:c16="http://schemas.microsoft.com/office/drawing/2014/chart" uri="{C3380CC4-5D6E-409C-BE32-E72D297353CC}">
              <c16:uniqueId val="{00000000-91E3-4681-8753-951D8BE2CE4B}"/>
            </c:ext>
          </c:extLst>
        </c:ser>
        <c:ser>
          <c:idx val="1"/>
          <c:order val="1"/>
          <c:tx>
            <c:strRef>
              <c:f>Sheet1!$C$1</c:f>
              <c:strCache>
                <c:ptCount val="1"/>
                <c:pt idx="0">
                  <c:v>Actual</c:v>
                </c:pt>
              </c:strCache>
            </c:strRef>
          </c:tx>
          <c:spPr>
            <a:solidFill>
              <a:srgbClr val="447188"/>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General public expenditure</c:v>
                </c:pt>
                <c:pt idx="1">
                  <c:v>Social proctection</c:v>
                </c:pt>
                <c:pt idx="2">
                  <c:v>Education</c:v>
                </c:pt>
                <c:pt idx="3">
                  <c:v>Recreation, culture and religion</c:v>
                </c:pt>
                <c:pt idx="4">
                  <c:v>Housing and community amenities</c:v>
                </c:pt>
                <c:pt idx="5">
                  <c:v>Environmental protection</c:v>
                </c:pt>
                <c:pt idx="6">
                  <c:v>Economic affairs</c:v>
                </c:pt>
                <c:pt idx="7">
                  <c:v>Public order and safety</c:v>
                </c:pt>
              </c:strCache>
            </c:strRef>
          </c:cat>
          <c:val>
            <c:numRef>
              <c:f>Sheet1!$C$2:$C$9</c:f>
              <c:numCache>
                <c:formatCode>General</c:formatCode>
                <c:ptCount val="8"/>
                <c:pt idx="0">
                  <c:v>18.413</c:v>
                </c:pt>
                <c:pt idx="1">
                  <c:v>3.3679999999999999</c:v>
                </c:pt>
                <c:pt idx="2">
                  <c:v>16.88</c:v>
                </c:pt>
                <c:pt idx="3">
                  <c:v>4.5119999999999996</c:v>
                </c:pt>
                <c:pt idx="4">
                  <c:v>14.037000000000001</c:v>
                </c:pt>
                <c:pt idx="5">
                  <c:v>7.8070000000000004</c:v>
                </c:pt>
                <c:pt idx="6">
                  <c:v>18.454999999999998</c:v>
                </c:pt>
                <c:pt idx="7">
                  <c:v>4.25</c:v>
                </c:pt>
              </c:numCache>
            </c:numRef>
          </c:val>
          <c:extLst>
            <c:ext xmlns:c16="http://schemas.microsoft.com/office/drawing/2014/chart" uri="{C3380CC4-5D6E-409C-BE32-E72D297353CC}">
              <c16:uniqueId val="{00000001-91E3-4681-8753-951D8BE2CE4B}"/>
            </c:ext>
          </c:extLst>
        </c:ser>
        <c:dLbls>
          <c:dLblPos val="outEnd"/>
          <c:showLegendKey val="0"/>
          <c:showVal val="1"/>
          <c:showCatName val="0"/>
          <c:showSerName val="0"/>
          <c:showPercent val="0"/>
          <c:showBubbleSize val="0"/>
        </c:dLbls>
        <c:gapWidth val="200"/>
        <c:overlap val="-60"/>
        <c:axId val="-984352080"/>
        <c:axId val="-984360240"/>
      </c:barChart>
      <c:catAx>
        <c:axId val="-98435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984360240"/>
        <c:crosses val="autoZero"/>
        <c:auto val="1"/>
        <c:lblAlgn val="ctr"/>
        <c:lblOffset val="100"/>
        <c:noMultiLvlLbl val="0"/>
      </c:catAx>
      <c:valAx>
        <c:axId val="-984360240"/>
        <c:scaling>
          <c:orientation val="minMax"/>
          <c:max val="25"/>
          <c:min val="0"/>
        </c:scaling>
        <c:delete val="1"/>
        <c:axPos val="b"/>
        <c:numFmt formatCode="General" sourceLinked="1"/>
        <c:majorTickMark val="out"/>
        <c:minorTickMark val="none"/>
        <c:tickLblPos val="nextTo"/>
        <c:crossAx val="-984352080"/>
        <c:crosses val="autoZero"/>
        <c:crossBetween val="between"/>
        <c:majorUnit val="5"/>
        <c:minorUnit val="5"/>
      </c:valAx>
      <c:spPr>
        <a:noFill/>
        <a:ln>
          <a:noFill/>
        </a:ln>
        <a:effectLst/>
      </c:spPr>
    </c:plotArea>
    <c:legend>
      <c:legendPos val="b"/>
      <c:layout>
        <c:manualLayout>
          <c:xMode val="edge"/>
          <c:yMode val="edge"/>
          <c:x val="0.6784156898004331"/>
          <c:y val="0.9108545218135935"/>
          <c:w val="0.30492187705495793"/>
          <c:h val="7.95025748186531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200">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q-A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2984F-01E1-4AE1-9B24-611915B0353B}" type="datetimeFigureOut">
              <a:rPr lang="sq-AL" smtClean="0"/>
              <a:t>8.6.2026</a:t>
            </a:fld>
            <a:endParaRPr lang="sq-A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sq-A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q-A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2F6F0-FC7F-4C3C-8DEC-9F25AE20AF60}" type="slidenum">
              <a:rPr lang="sq-AL" smtClean="0"/>
              <a:t>‹#›</a:t>
            </a:fld>
            <a:endParaRPr lang="sq-AL"/>
          </a:p>
        </p:txBody>
      </p:sp>
    </p:spTree>
    <p:extLst>
      <p:ext uri="{BB962C8B-B14F-4D97-AF65-F5344CB8AC3E}">
        <p14:creationId xmlns:p14="http://schemas.microsoft.com/office/powerpoint/2010/main" val="335144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5"/>
          </p:nvPr>
        </p:nvSpPr>
        <p:spPr/>
        <p:txBody>
          <a:bodyPr/>
          <a:lstStyle/>
          <a:p>
            <a:pPr algn="l" rtl="0"/>
            <a:fld id="{F0E2F6F0-FC7F-4C3C-8DEC-9F25AE20AF60}" type="slidenum">
              <a:rPr lang="sq-AL" smtClean="0"/>
              <a:t>7</a:t>
            </a:fld>
            <a:endParaRPr lang="sq-AL"/>
          </a:p>
        </p:txBody>
      </p:sp>
    </p:spTree>
    <p:extLst>
      <p:ext uri="{BB962C8B-B14F-4D97-AF65-F5344CB8AC3E}">
        <p14:creationId xmlns:p14="http://schemas.microsoft.com/office/powerpoint/2010/main" val="642681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E2F6F0-FC7F-4C3C-8DEC-9F25AE20AF60}" type="slidenum">
              <a:rPr lang="sq-AL" smtClean="0"/>
              <a:t>23</a:t>
            </a:fld>
            <a:endParaRPr lang="sq-AL"/>
          </a:p>
        </p:txBody>
      </p:sp>
    </p:spTree>
    <p:extLst>
      <p:ext uri="{BB962C8B-B14F-4D97-AF65-F5344CB8AC3E}">
        <p14:creationId xmlns:p14="http://schemas.microsoft.com/office/powerpoint/2010/main" val="333988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5"/>
          </p:nvPr>
        </p:nvSpPr>
        <p:spPr/>
        <p:txBody>
          <a:bodyPr/>
          <a:lstStyle/>
          <a:p>
            <a:pPr algn="l" rtl="0"/>
            <a:fld id="{F0E2F6F0-FC7F-4C3C-8DEC-9F25AE20AF60}" type="slidenum">
              <a:rPr lang="sq-AL" smtClean="0"/>
              <a:t>26</a:t>
            </a:fld>
            <a:endParaRPr lang="sq-AL"/>
          </a:p>
        </p:txBody>
      </p:sp>
    </p:spTree>
    <p:extLst>
      <p:ext uri="{BB962C8B-B14F-4D97-AF65-F5344CB8AC3E}">
        <p14:creationId xmlns:p14="http://schemas.microsoft.com/office/powerpoint/2010/main" val="163617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2F6F0-FC7F-4C3C-8DEC-9F25AE20AF60}" type="slidenum">
              <a:rPr lang="sq-AL" smtClean="0"/>
              <a:t>8</a:t>
            </a:fld>
            <a:endParaRPr lang="sq-AL"/>
          </a:p>
        </p:txBody>
      </p:sp>
    </p:spTree>
    <p:extLst>
      <p:ext uri="{BB962C8B-B14F-4D97-AF65-F5344CB8AC3E}">
        <p14:creationId xmlns:p14="http://schemas.microsoft.com/office/powerpoint/2010/main" val="171326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561D-9E0B-2DAF-2306-0A1C19DBC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CD8CF-0389-742D-869B-023BB4A07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94455-6825-A5AD-3385-EEFC2988B018}"/>
              </a:ext>
            </a:extLst>
          </p:cNvPr>
          <p:cNvSpPr>
            <a:spLocks noGrp="1"/>
          </p:cNvSpPr>
          <p:nvPr>
            <p:ph type="body" idx="1"/>
          </p:nvPr>
        </p:nvSpPr>
        <p:spPr/>
        <p:txBody>
          <a:bodyPr/>
          <a:lstStyle/>
          <a:p>
            <a:pPr algn="l" rtl="0"/>
            <a:endParaRPr lang="en-GB" dirty="0"/>
          </a:p>
        </p:txBody>
      </p:sp>
      <p:sp>
        <p:nvSpPr>
          <p:cNvPr id="4" name="Slide Number Placeholder 3">
            <a:extLst>
              <a:ext uri="{FF2B5EF4-FFF2-40B4-BE49-F238E27FC236}">
                <a16:creationId xmlns:a16="http://schemas.microsoft.com/office/drawing/2014/main" id="{5EAECB13-F00D-FA2E-DF06-0F7209F261B1}"/>
              </a:ext>
            </a:extLst>
          </p:cNvPr>
          <p:cNvSpPr>
            <a:spLocks noGrp="1"/>
          </p:cNvSpPr>
          <p:nvPr>
            <p:ph type="sldNum" sz="quarter" idx="5"/>
          </p:nvPr>
        </p:nvSpPr>
        <p:spPr/>
        <p:txBody>
          <a:bodyPr/>
          <a:lstStyle/>
          <a:p>
            <a:pPr algn="l" rtl="0"/>
            <a:fld id="{F0E2F6F0-FC7F-4C3C-8DEC-9F25AE20AF60}" type="slidenum">
              <a:rPr lang="sq-AL" smtClean="0"/>
              <a:t>10</a:t>
            </a:fld>
            <a:endParaRPr lang="sq-AL"/>
          </a:p>
        </p:txBody>
      </p:sp>
    </p:spTree>
    <p:extLst>
      <p:ext uri="{BB962C8B-B14F-4D97-AF65-F5344CB8AC3E}">
        <p14:creationId xmlns:p14="http://schemas.microsoft.com/office/powerpoint/2010/main" val="140091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B55D0-F13C-CEED-214B-9E88CC89E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EB6D9-8E62-25F2-F9D5-A25C2BFE8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FB514-993A-9AAD-7B7E-146ED6946423}"/>
              </a:ext>
            </a:extLst>
          </p:cNvPr>
          <p:cNvSpPr>
            <a:spLocks noGrp="1"/>
          </p:cNvSpPr>
          <p:nvPr>
            <p:ph type="body" idx="1"/>
          </p:nvPr>
        </p:nvSpPr>
        <p:spPr/>
        <p:txBody>
          <a:bodyPr/>
          <a:lstStyle/>
          <a:p>
            <a:pPr algn="l" rtl="0"/>
            <a:endParaRPr lang="en-GB" dirty="0"/>
          </a:p>
        </p:txBody>
      </p:sp>
      <p:sp>
        <p:nvSpPr>
          <p:cNvPr id="4" name="Slide Number Placeholder 3">
            <a:extLst>
              <a:ext uri="{FF2B5EF4-FFF2-40B4-BE49-F238E27FC236}">
                <a16:creationId xmlns:a16="http://schemas.microsoft.com/office/drawing/2014/main" id="{AA460FA8-9A88-4899-777B-19A6396BDAB9}"/>
              </a:ext>
            </a:extLst>
          </p:cNvPr>
          <p:cNvSpPr>
            <a:spLocks noGrp="1"/>
          </p:cNvSpPr>
          <p:nvPr>
            <p:ph type="sldNum" sz="quarter" idx="5"/>
          </p:nvPr>
        </p:nvSpPr>
        <p:spPr/>
        <p:txBody>
          <a:bodyPr/>
          <a:lstStyle/>
          <a:p>
            <a:pPr algn="l" rtl="0"/>
            <a:fld id="{F0E2F6F0-FC7F-4C3C-8DEC-9F25AE20AF60}" type="slidenum">
              <a:rPr lang="sq-AL" smtClean="0"/>
              <a:t>11</a:t>
            </a:fld>
            <a:endParaRPr lang="sq-AL"/>
          </a:p>
        </p:txBody>
      </p:sp>
    </p:spTree>
    <p:extLst>
      <p:ext uri="{BB962C8B-B14F-4D97-AF65-F5344CB8AC3E}">
        <p14:creationId xmlns:p14="http://schemas.microsoft.com/office/powerpoint/2010/main" val="42779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5"/>
          </p:nvPr>
        </p:nvSpPr>
        <p:spPr/>
        <p:txBody>
          <a:bodyPr/>
          <a:lstStyle/>
          <a:p>
            <a:pPr algn="l" rtl="0"/>
            <a:fld id="{F0E2F6F0-FC7F-4C3C-8DEC-9F25AE20AF60}" type="slidenum">
              <a:rPr lang="sq-AL" smtClean="0"/>
              <a:t>12</a:t>
            </a:fld>
            <a:endParaRPr lang="sq-AL"/>
          </a:p>
        </p:txBody>
      </p:sp>
    </p:spTree>
    <p:extLst>
      <p:ext uri="{BB962C8B-B14F-4D97-AF65-F5344CB8AC3E}">
        <p14:creationId xmlns:p14="http://schemas.microsoft.com/office/powerpoint/2010/main" val="82598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52977-F7ED-8798-1DF8-540ABEA03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21227-C663-889F-3A81-F438FEA9A3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F81F8-7F09-563F-34EC-93DA4A73588F}"/>
              </a:ext>
            </a:extLst>
          </p:cNvPr>
          <p:cNvSpPr>
            <a:spLocks noGrp="1"/>
          </p:cNvSpPr>
          <p:nvPr>
            <p:ph type="body" idx="1"/>
          </p:nvPr>
        </p:nvSpPr>
        <p:spPr/>
        <p:txBody>
          <a:bodyPr/>
          <a:lstStyle/>
          <a:p>
            <a:pPr algn="l" rtl="0"/>
            <a:endParaRPr lang="en-GB" dirty="0"/>
          </a:p>
        </p:txBody>
      </p:sp>
      <p:sp>
        <p:nvSpPr>
          <p:cNvPr id="4" name="Slide Number Placeholder 3">
            <a:extLst>
              <a:ext uri="{FF2B5EF4-FFF2-40B4-BE49-F238E27FC236}">
                <a16:creationId xmlns:a16="http://schemas.microsoft.com/office/drawing/2014/main" id="{7193438B-CAC1-6206-DF9C-15E1CA4EFE69}"/>
              </a:ext>
            </a:extLst>
          </p:cNvPr>
          <p:cNvSpPr>
            <a:spLocks noGrp="1"/>
          </p:cNvSpPr>
          <p:nvPr>
            <p:ph type="sldNum" sz="quarter" idx="5"/>
          </p:nvPr>
        </p:nvSpPr>
        <p:spPr/>
        <p:txBody>
          <a:bodyPr/>
          <a:lstStyle/>
          <a:p>
            <a:pPr algn="l" rtl="0"/>
            <a:fld id="{F0E2F6F0-FC7F-4C3C-8DEC-9F25AE20AF60}" type="slidenum">
              <a:rPr lang="sq-AL" smtClean="0"/>
              <a:t>13</a:t>
            </a:fld>
            <a:endParaRPr lang="sq-AL"/>
          </a:p>
        </p:txBody>
      </p:sp>
    </p:spTree>
    <p:extLst>
      <p:ext uri="{BB962C8B-B14F-4D97-AF65-F5344CB8AC3E}">
        <p14:creationId xmlns:p14="http://schemas.microsoft.com/office/powerpoint/2010/main" val="230045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5"/>
          </p:nvPr>
        </p:nvSpPr>
        <p:spPr/>
        <p:txBody>
          <a:bodyPr/>
          <a:lstStyle/>
          <a:p>
            <a:pPr algn="l" rtl="0"/>
            <a:fld id="{F0E2F6F0-FC7F-4C3C-8DEC-9F25AE20AF60}" type="slidenum">
              <a:rPr lang="sq-AL" smtClean="0"/>
              <a:t>16</a:t>
            </a:fld>
            <a:endParaRPr lang="sq-AL"/>
          </a:p>
        </p:txBody>
      </p:sp>
    </p:spTree>
    <p:extLst>
      <p:ext uri="{BB962C8B-B14F-4D97-AF65-F5344CB8AC3E}">
        <p14:creationId xmlns:p14="http://schemas.microsoft.com/office/powerpoint/2010/main" val="20768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5"/>
          </p:nvPr>
        </p:nvSpPr>
        <p:spPr/>
        <p:txBody>
          <a:bodyPr/>
          <a:lstStyle/>
          <a:p>
            <a:pPr algn="l" rtl="0"/>
            <a:fld id="{F0E2F6F0-FC7F-4C3C-8DEC-9F25AE20AF60}" type="slidenum">
              <a:rPr lang="sq-AL" smtClean="0"/>
              <a:t>18</a:t>
            </a:fld>
            <a:endParaRPr lang="sq-AL"/>
          </a:p>
        </p:txBody>
      </p:sp>
    </p:spTree>
    <p:extLst>
      <p:ext uri="{BB962C8B-B14F-4D97-AF65-F5344CB8AC3E}">
        <p14:creationId xmlns:p14="http://schemas.microsoft.com/office/powerpoint/2010/main" val="383580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2F6F0-FC7F-4C3C-8DEC-9F25AE20AF60}" type="slidenum">
              <a:rPr lang="sq-AL" smtClean="0"/>
              <a:t>21</a:t>
            </a:fld>
            <a:endParaRPr lang="sq-AL"/>
          </a:p>
        </p:txBody>
      </p:sp>
    </p:spTree>
    <p:extLst>
      <p:ext uri="{BB962C8B-B14F-4D97-AF65-F5344CB8AC3E}">
        <p14:creationId xmlns:p14="http://schemas.microsoft.com/office/powerpoint/2010/main" val="310895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55043" t="-1068" r="-55131" b="-1025"/>
            </a:stretch>
          </a:blipFill>
        </p:spPr>
        <p:txBody>
          <a:bodyPr/>
          <a:lstStyle/>
          <a:p>
            <a:pPr algn="l" rtl="0"/>
            <a:endParaRPr lang="sq-AL" noProof="0" dirty="0"/>
          </a:p>
        </p:txBody>
      </p:sp>
      <p:sp>
        <p:nvSpPr>
          <p:cNvPr id="3" name="Freeform 3"/>
          <p:cNvSpPr/>
          <p:nvPr/>
        </p:nvSpPr>
        <p:spPr>
          <a:xfrm rot="5400000">
            <a:off x="-2968798" y="5146539"/>
            <a:ext cx="11368460" cy="398922"/>
          </a:xfrm>
          <a:custGeom>
            <a:avLst/>
            <a:gdLst/>
            <a:ahLst/>
            <a:cxnLst/>
            <a:rect l="l" t="t" r="r" b="b"/>
            <a:pathLst>
              <a:path w="11368460" h="398922">
                <a:moveTo>
                  <a:pt x="0" y="0"/>
                </a:moveTo>
                <a:lnTo>
                  <a:pt x="11368460" y="0"/>
                </a:lnTo>
                <a:lnTo>
                  <a:pt x="11368460" y="398922"/>
                </a:lnTo>
                <a:lnTo>
                  <a:pt x="0" y="398922"/>
                </a:lnTo>
                <a:lnTo>
                  <a:pt x="0" y="0"/>
                </a:lnTo>
                <a:close/>
              </a:path>
            </a:pathLst>
          </a:custGeom>
          <a:blipFill>
            <a:blip r:embed="rId3"/>
            <a:stretch>
              <a:fillRect t="-1576686"/>
            </a:stretch>
          </a:blipFill>
        </p:spPr>
        <p:txBody>
          <a:bodyPr/>
          <a:lstStyle/>
          <a:p>
            <a:pPr algn="l" rtl="0"/>
            <a:endParaRPr lang="sq-AL" noProof="0" dirty="0"/>
          </a:p>
        </p:txBody>
      </p:sp>
      <p:grpSp>
        <p:nvGrpSpPr>
          <p:cNvPr id="4" name="Group 4"/>
          <p:cNvGrpSpPr/>
          <p:nvPr/>
        </p:nvGrpSpPr>
        <p:grpSpPr>
          <a:xfrm rot="-5400000">
            <a:off x="-127176" y="2703839"/>
            <a:ext cx="11031630" cy="4947492"/>
            <a:chOff x="0" y="0"/>
            <a:chExt cx="4074200" cy="1773069"/>
          </a:xfrm>
        </p:grpSpPr>
        <p:sp>
          <p:nvSpPr>
            <p:cNvPr id="5" name="Freeform 5"/>
            <p:cNvSpPr/>
            <p:nvPr/>
          </p:nvSpPr>
          <p:spPr>
            <a:xfrm>
              <a:off x="0" y="0"/>
              <a:ext cx="4074199" cy="1773069"/>
            </a:xfrm>
            <a:custGeom>
              <a:avLst/>
              <a:gdLst/>
              <a:ahLst/>
              <a:cxnLst/>
              <a:rect l="l" t="t" r="r" b="b"/>
              <a:pathLst>
                <a:path w="4074199" h="1773069">
                  <a:moveTo>
                    <a:pt x="0" y="0"/>
                  </a:moveTo>
                  <a:lnTo>
                    <a:pt x="4074199" y="0"/>
                  </a:lnTo>
                  <a:lnTo>
                    <a:pt x="4074199" y="1773069"/>
                  </a:lnTo>
                  <a:lnTo>
                    <a:pt x="0" y="1773069"/>
                  </a:lnTo>
                  <a:close/>
                </a:path>
              </a:pathLst>
            </a:custGeom>
            <a:solidFill>
              <a:srgbClr val="F7F7F7"/>
            </a:solidFill>
          </p:spPr>
          <p:txBody>
            <a:bodyPr/>
            <a:lstStyle/>
            <a:p>
              <a:pPr algn="l" rtl="0"/>
              <a:endParaRPr lang="sq-AL" noProof="0" dirty="0"/>
            </a:p>
          </p:txBody>
        </p:sp>
        <p:sp>
          <p:nvSpPr>
            <p:cNvPr id="6" name="TextBox 6"/>
            <p:cNvSpPr txBox="1"/>
            <p:nvPr/>
          </p:nvSpPr>
          <p:spPr>
            <a:xfrm>
              <a:off x="0" y="-28575"/>
              <a:ext cx="4074200" cy="1801644"/>
            </a:xfrm>
            <a:prstGeom prst="rect">
              <a:avLst/>
            </a:prstGeom>
          </p:spPr>
          <p:txBody>
            <a:bodyPr lIns="50800" tIns="50800" rIns="50800" bIns="50800" rtlCol="0" anchor="ctr"/>
            <a:lstStyle/>
            <a:p>
              <a:pPr marL="0" lvl="0" indent="0" algn="ctr" rtl="0">
                <a:lnSpc>
                  <a:spcPts val="840"/>
                </a:lnSpc>
                <a:spcBef>
                  <a:spcPct val="0"/>
                </a:spcBef>
              </a:pPr>
              <a:endParaRPr lang="sq-AL" noProof="0" dirty="0"/>
            </a:p>
          </p:txBody>
        </p:sp>
      </p:grpSp>
      <p:grpSp>
        <p:nvGrpSpPr>
          <p:cNvPr id="7" name="Group 7"/>
          <p:cNvGrpSpPr/>
          <p:nvPr/>
        </p:nvGrpSpPr>
        <p:grpSpPr>
          <a:xfrm>
            <a:off x="2351035" y="3113838"/>
            <a:ext cx="4671529" cy="4517163"/>
            <a:chOff x="0" y="0"/>
            <a:chExt cx="1674170" cy="1133646"/>
          </a:xfrm>
          <a:solidFill>
            <a:schemeClr val="accent5">
              <a:lumMod val="60000"/>
              <a:lumOff val="40000"/>
            </a:schemeClr>
          </a:solidFill>
        </p:grpSpPr>
        <p:sp>
          <p:nvSpPr>
            <p:cNvPr id="8" name="Freeform 8"/>
            <p:cNvSpPr/>
            <p:nvPr/>
          </p:nvSpPr>
          <p:spPr>
            <a:xfrm>
              <a:off x="0" y="0"/>
              <a:ext cx="1674170" cy="1133646"/>
            </a:xfrm>
            <a:custGeom>
              <a:avLst/>
              <a:gdLst/>
              <a:ahLst/>
              <a:cxnLst/>
              <a:rect l="l" t="t" r="r" b="b"/>
              <a:pathLst>
                <a:path w="1674170" h="1133646">
                  <a:moveTo>
                    <a:pt x="0" y="0"/>
                  </a:moveTo>
                  <a:lnTo>
                    <a:pt x="1674170" y="0"/>
                  </a:lnTo>
                  <a:lnTo>
                    <a:pt x="1674170" y="1133646"/>
                  </a:lnTo>
                  <a:lnTo>
                    <a:pt x="0" y="1133646"/>
                  </a:lnTo>
                  <a:close/>
                </a:path>
              </a:pathLst>
            </a:custGeom>
            <a:grpFill/>
          </p:spPr>
          <p:txBody>
            <a:bodyPr/>
            <a:lstStyle/>
            <a:p>
              <a:pPr algn="l" rtl="0"/>
              <a:endParaRPr lang="sq-AL" noProof="0" dirty="0"/>
            </a:p>
          </p:txBody>
        </p:sp>
        <p:sp>
          <p:nvSpPr>
            <p:cNvPr id="9" name="TextBox 9"/>
            <p:cNvSpPr txBox="1"/>
            <p:nvPr/>
          </p:nvSpPr>
          <p:spPr>
            <a:xfrm>
              <a:off x="0" y="-38100"/>
              <a:ext cx="1674170" cy="1171746"/>
            </a:xfrm>
            <a:prstGeom prst="rect">
              <a:avLst/>
            </a:prstGeom>
            <a:grpFill/>
          </p:spPr>
          <p:txBody>
            <a:bodyPr lIns="50800" tIns="50800" rIns="50800" bIns="50800" rtlCol="0" anchor="ctr"/>
            <a:lstStyle/>
            <a:p>
              <a:pPr algn="ctr" rtl="0">
                <a:lnSpc>
                  <a:spcPts val="1960"/>
                </a:lnSpc>
                <a:spcBef>
                  <a:spcPct val="0"/>
                </a:spcBef>
              </a:pPr>
              <a:endParaRPr lang="sq-AL" noProof="0" dirty="0"/>
            </a:p>
          </p:txBody>
        </p:sp>
      </p:grpSp>
      <p:grpSp>
        <p:nvGrpSpPr>
          <p:cNvPr id="10" name="Group 10"/>
          <p:cNvGrpSpPr/>
          <p:nvPr/>
        </p:nvGrpSpPr>
        <p:grpSpPr>
          <a:xfrm>
            <a:off x="7203962" y="2972256"/>
            <a:ext cx="636505" cy="4658745"/>
            <a:chOff x="0" y="0"/>
            <a:chExt cx="228109" cy="1133646"/>
          </a:xfrm>
        </p:grpSpPr>
        <p:sp>
          <p:nvSpPr>
            <p:cNvPr id="11" name="Freeform 11"/>
            <p:cNvSpPr/>
            <p:nvPr/>
          </p:nvSpPr>
          <p:spPr>
            <a:xfrm>
              <a:off x="0" y="0"/>
              <a:ext cx="228109" cy="1133646"/>
            </a:xfrm>
            <a:custGeom>
              <a:avLst/>
              <a:gdLst/>
              <a:ahLst/>
              <a:cxnLst/>
              <a:rect l="l" t="t" r="r" b="b"/>
              <a:pathLst>
                <a:path w="228109" h="1133646">
                  <a:moveTo>
                    <a:pt x="0" y="0"/>
                  </a:moveTo>
                  <a:lnTo>
                    <a:pt x="228109" y="0"/>
                  </a:lnTo>
                  <a:lnTo>
                    <a:pt x="228109" y="1133646"/>
                  </a:lnTo>
                  <a:lnTo>
                    <a:pt x="0" y="1133646"/>
                  </a:lnTo>
                  <a:close/>
                </a:path>
              </a:pathLst>
            </a:custGeom>
            <a:solidFill>
              <a:srgbClr val="365B6D"/>
            </a:solidFill>
          </p:spPr>
          <p:txBody>
            <a:bodyPr/>
            <a:lstStyle/>
            <a:p>
              <a:pPr algn="l" rtl="0"/>
              <a:endParaRPr lang="sq-AL" noProof="0" dirty="0"/>
            </a:p>
          </p:txBody>
        </p:sp>
        <p:sp>
          <p:nvSpPr>
            <p:cNvPr id="12" name="TextBox 12"/>
            <p:cNvSpPr txBox="1"/>
            <p:nvPr/>
          </p:nvSpPr>
          <p:spPr>
            <a:xfrm>
              <a:off x="0" y="-38100"/>
              <a:ext cx="228109" cy="1171746"/>
            </a:xfrm>
            <a:prstGeom prst="rect">
              <a:avLst/>
            </a:prstGeom>
          </p:spPr>
          <p:txBody>
            <a:bodyPr lIns="50800" tIns="50800" rIns="50800" bIns="50800" rtlCol="0" anchor="ctr"/>
            <a:lstStyle/>
            <a:p>
              <a:pPr algn="ctr" rtl="0">
                <a:lnSpc>
                  <a:spcPts val="1960"/>
                </a:lnSpc>
                <a:spcBef>
                  <a:spcPct val="0"/>
                </a:spcBef>
              </a:pPr>
              <a:endParaRPr lang="sq-AL" noProof="0" dirty="0"/>
            </a:p>
          </p:txBody>
        </p:sp>
      </p:grpSp>
      <p:grpSp>
        <p:nvGrpSpPr>
          <p:cNvPr id="20" name="Group 20"/>
          <p:cNvGrpSpPr/>
          <p:nvPr/>
        </p:nvGrpSpPr>
        <p:grpSpPr>
          <a:xfrm rot="-5400000">
            <a:off x="-729327" y="1859443"/>
            <a:ext cx="4070963" cy="84738"/>
            <a:chOff x="0" y="0"/>
            <a:chExt cx="1458941" cy="30368"/>
          </a:xfrm>
        </p:grpSpPr>
        <p:sp>
          <p:nvSpPr>
            <p:cNvPr id="21" name="Freeform 21"/>
            <p:cNvSpPr/>
            <p:nvPr/>
          </p:nvSpPr>
          <p:spPr>
            <a:xfrm>
              <a:off x="0" y="0"/>
              <a:ext cx="1458941" cy="30368"/>
            </a:xfrm>
            <a:custGeom>
              <a:avLst/>
              <a:gdLst/>
              <a:ahLst/>
              <a:cxnLst/>
              <a:rect l="l" t="t" r="r" b="b"/>
              <a:pathLst>
                <a:path w="1458941" h="30368">
                  <a:moveTo>
                    <a:pt x="0" y="0"/>
                  </a:moveTo>
                  <a:lnTo>
                    <a:pt x="1458941" y="0"/>
                  </a:lnTo>
                  <a:lnTo>
                    <a:pt x="1458941" y="30368"/>
                  </a:lnTo>
                  <a:lnTo>
                    <a:pt x="0" y="30368"/>
                  </a:lnTo>
                  <a:close/>
                </a:path>
              </a:pathLst>
            </a:custGeom>
            <a:solidFill>
              <a:srgbClr val="F7F7F7"/>
            </a:solidFill>
            <a:ln cap="sq">
              <a:noFill/>
              <a:prstDash val="solid"/>
              <a:miter/>
            </a:ln>
          </p:spPr>
          <p:txBody>
            <a:bodyPr/>
            <a:lstStyle/>
            <a:p>
              <a:pPr algn="l" rtl="0"/>
              <a:endParaRPr lang="sq-AL" noProof="0" dirty="0"/>
            </a:p>
          </p:txBody>
        </p:sp>
        <p:sp>
          <p:nvSpPr>
            <p:cNvPr id="22" name="TextBox 22"/>
            <p:cNvSpPr txBox="1"/>
            <p:nvPr/>
          </p:nvSpPr>
          <p:spPr>
            <a:xfrm>
              <a:off x="0" y="-38100"/>
              <a:ext cx="1458941" cy="68468"/>
            </a:xfrm>
            <a:prstGeom prst="rect">
              <a:avLst/>
            </a:prstGeom>
          </p:spPr>
          <p:txBody>
            <a:bodyPr lIns="50800" tIns="50800" rIns="50800" bIns="50800" rtlCol="0" anchor="ctr"/>
            <a:lstStyle/>
            <a:p>
              <a:pPr algn="ctr" rtl="0">
                <a:lnSpc>
                  <a:spcPts val="1960"/>
                </a:lnSpc>
                <a:spcBef>
                  <a:spcPct val="0"/>
                </a:spcBef>
              </a:pPr>
              <a:endParaRPr lang="sq-AL" noProof="0" dirty="0"/>
            </a:p>
          </p:txBody>
        </p:sp>
      </p:grpSp>
      <p:sp>
        <p:nvSpPr>
          <p:cNvPr id="23" name="TextBox 23"/>
          <p:cNvSpPr txBox="1"/>
          <p:nvPr/>
        </p:nvSpPr>
        <p:spPr>
          <a:xfrm>
            <a:off x="2505995" y="3194738"/>
            <a:ext cx="4288029" cy="2308324"/>
          </a:xfrm>
          <a:prstGeom prst="rect">
            <a:avLst/>
          </a:prstGeom>
        </p:spPr>
        <p:txBody>
          <a:bodyPr lIns="0" tIns="0" rIns="0" bIns="0" rtlCol="0" anchor="t">
            <a:spAutoFit/>
          </a:bodyPr>
          <a:lstStyle/>
          <a:p>
            <a:pPr algn="ctr" rtl="0"/>
            <a:r>
              <a:rPr lang="en-GB" sz="5000" b="1" noProof="0" dirty="0">
                <a:solidFill>
                  <a:srgbClr val="FFFFFF"/>
                </a:solidFill>
                <a:latin typeface="Barlow Bold"/>
              </a:rPr>
              <a:t>Citizens Budget Execution </a:t>
            </a:r>
            <a:r>
              <a:rPr lang="sq-AL" sz="5000" b="1" noProof="0" dirty="0">
                <a:solidFill>
                  <a:srgbClr val="FFFFFF"/>
                </a:solidFill>
                <a:latin typeface="Barlow Bold"/>
              </a:rPr>
              <a:t> </a:t>
            </a:r>
            <a:endParaRPr lang="sq-AL" sz="5000" b="1" noProof="0" dirty="0">
              <a:solidFill>
                <a:srgbClr val="FFFFFF"/>
              </a:solidFill>
              <a:latin typeface="Barlow Bold"/>
              <a:sym typeface="Barlow Bold"/>
            </a:endParaRPr>
          </a:p>
        </p:txBody>
      </p:sp>
      <p:sp>
        <p:nvSpPr>
          <p:cNvPr id="24" name="TextBox 24"/>
          <p:cNvSpPr txBox="1"/>
          <p:nvPr/>
        </p:nvSpPr>
        <p:spPr>
          <a:xfrm>
            <a:off x="660886" y="5227048"/>
            <a:ext cx="3322697" cy="2940049"/>
          </a:xfrm>
          <a:prstGeom prst="rect">
            <a:avLst/>
          </a:prstGeom>
        </p:spPr>
        <p:txBody>
          <a:bodyPr lIns="0" tIns="0" rIns="0" bIns="0" rtlCol="0" anchor="t">
            <a:spAutoFit/>
          </a:bodyPr>
          <a:lstStyle/>
          <a:p>
            <a:pPr marL="0" lvl="0" indent="0" algn="l" rtl="0">
              <a:lnSpc>
                <a:spcPts val="21999"/>
              </a:lnSpc>
              <a:spcBef>
                <a:spcPct val="0"/>
              </a:spcBef>
            </a:pPr>
            <a:r>
              <a:rPr lang="sq-AL" sz="21999" b="1" u="none" strike="noStrike" noProof="0" dirty="0">
                <a:solidFill>
                  <a:srgbClr val="F7F7F7"/>
                </a:solidFill>
                <a:latin typeface="Barlow Bold"/>
                <a:ea typeface="Barlow Bold"/>
                <a:cs typeface="Barlow Bold"/>
                <a:sym typeface="Barlow Bold"/>
              </a:rPr>
              <a:t>20</a:t>
            </a:r>
          </a:p>
        </p:txBody>
      </p:sp>
      <p:sp>
        <p:nvSpPr>
          <p:cNvPr id="25" name="TextBox 25"/>
          <p:cNvSpPr txBox="1"/>
          <p:nvPr/>
        </p:nvSpPr>
        <p:spPr>
          <a:xfrm>
            <a:off x="3705846" y="5255982"/>
            <a:ext cx="3307349" cy="2821285"/>
          </a:xfrm>
          <a:prstGeom prst="rect">
            <a:avLst/>
          </a:prstGeom>
        </p:spPr>
        <p:txBody>
          <a:bodyPr lIns="0" tIns="0" rIns="0" bIns="0" rtlCol="0" anchor="t">
            <a:spAutoFit/>
          </a:bodyPr>
          <a:lstStyle/>
          <a:p>
            <a:pPr marL="0" lvl="0" indent="0" algn="l" rtl="0">
              <a:lnSpc>
                <a:spcPts val="21999"/>
              </a:lnSpc>
              <a:spcBef>
                <a:spcPct val="0"/>
              </a:spcBef>
            </a:pPr>
            <a:r>
              <a:rPr lang="sq-AL" sz="21999" b="1" u="none" strike="noStrike" noProof="0" dirty="0">
                <a:solidFill>
                  <a:srgbClr val="365B6D"/>
                </a:solidFill>
                <a:latin typeface="Barlow Bold"/>
                <a:ea typeface="Barlow Bold"/>
                <a:cs typeface="Barlow Bold"/>
                <a:sym typeface="Barlow Bold"/>
              </a:rPr>
              <a:t>2</a:t>
            </a:r>
            <a:r>
              <a:rPr lang="en-US" sz="21999" b="1" u="none" strike="noStrike" noProof="0" dirty="0">
                <a:solidFill>
                  <a:srgbClr val="365B6D"/>
                </a:solidFill>
                <a:latin typeface="Barlow Bold"/>
                <a:ea typeface="Barlow Bold"/>
                <a:cs typeface="Barlow Bold"/>
                <a:sym typeface="Barlow Bold"/>
              </a:rPr>
              <a:t>5</a:t>
            </a:r>
            <a:endParaRPr lang="sq-AL" sz="21999" b="1" u="none" strike="noStrike" noProof="0" dirty="0">
              <a:solidFill>
                <a:srgbClr val="365B6D"/>
              </a:solidFill>
              <a:latin typeface="Barlow Bold"/>
              <a:ea typeface="Barlow Bold"/>
              <a:cs typeface="Barlow Bold"/>
              <a:sym typeface="Barlow Bold"/>
            </a:endParaRPr>
          </a:p>
        </p:txBody>
      </p:sp>
      <p:sp>
        <p:nvSpPr>
          <p:cNvPr id="26" name="TextBox 26"/>
          <p:cNvSpPr txBox="1"/>
          <p:nvPr/>
        </p:nvSpPr>
        <p:spPr>
          <a:xfrm>
            <a:off x="3718437" y="9537700"/>
            <a:ext cx="3085563" cy="607218"/>
          </a:xfrm>
          <a:prstGeom prst="rect">
            <a:avLst/>
          </a:prstGeom>
        </p:spPr>
        <p:txBody>
          <a:bodyPr lIns="0" tIns="0" rIns="0" bIns="0" rtlCol="0" anchor="t">
            <a:spAutoFit/>
          </a:bodyPr>
          <a:lstStyle/>
          <a:p>
            <a:pPr algn="ctr" rtl="0">
              <a:lnSpc>
                <a:spcPts val="2519"/>
              </a:lnSpc>
              <a:spcBef>
                <a:spcPct val="0"/>
              </a:spcBef>
            </a:pPr>
            <a:r>
              <a:rPr lang="en-GB" sz="1799" spc="7" noProof="0" dirty="0">
                <a:solidFill>
                  <a:srgbClr val="000000"/>
                </a:solidFill>
                <a:latin typeface="Barlow"/>
                <a:ea typeface="Barlow"/>
                <a:cs typeface="Barlow"/>
                <a:sym typeface="Barlow"/>
              </a:rPr>
              <a:t>A look </a:t>
            </a:r>
            <a:r>
              <a:rPr lang="en-GB" sz="1799" spc="7" dirty="0">
                <a:solidFill>
                  <a:srgbClr val="000000"/>
                </a:solidFill>
                <a:latin typeface="Barlow"/>
                <a:ea typeface="Barlow"/>
                <a:cs typeface="Barlow"/>
                <a:sym typeface="Barlow"/>
              </a:rPr>
              <a:t>at</a:t>
            </a:r>
            <a:r>
              <a:rPr lang="en-GB" sz="1799" spc="7" noProof="0" dirty="0">
                <a:solidFill>
                  <a:srgbClr val="000000"/>
                </a:solidFill>
                <a:latin typeface="Barlow"/>
                <a:ea typeface="Barlow"/>
                <a:cs typeface="Barlow"/>
                <a:sym typeface="Barlow"/>
              </a:rPr>
              <a:t> the public finances of </a:t>
            </a:r>
            <a:r>
              <a:rPr lang="en-GB" sz="1799" b="1" spc="7" noProof="0" dirty="0">
                <a:solidFill>
                  <a:srgbClr val="000000"/>
                </a:solidFill>
                <a:latin typeface="Barlow"/>
                <a:ea typeface="Barlow"/>
                <a:cs typeface="Barlow"/>
                <a:sym typeface="Barlow"/>
              </a:rPr>
              <a:t>2025 </a:t>
            </a:r>
            <a:endParaRPr lang="sq-AL" sz="1799" b="1" spc="7" noProof="0" dirty="0">
              <a:solidFill>
                <a:srgbClr val="000000"/>
              </a:solidFill>
              <a:latin typeface="Barlow Bold"/>
              <a:ea typeface="Barlow Bold"/>
              <a:cs typeface="Barlow Bold"/>
              <a:sym typeface="Barlow Bold"/>
            </a:endParaRPr>
          </a:p>
        </p:txBody>
      </p:sp>
      <p:sp>
        <p:nvSpPr>
          <p:cNvPr id="28" name="TextBox 28"/>
          <p:cNvSpPr txBox="1"/>
          <p:nvPr/>
        </p:nvSpPr>
        <p:spPr>
          <a:xfrm>
            <a:off x="2734535" y="7869504"/>
            <a:ext cx="4288029" cy="897682"/>
          </a:xfrm>
          <a:prstGeom prst="rect">
            <a:avLst/>
          </a:prstGeom>
        </p:spPr>
        <p:txBody>
          <a:bodyPr lIns="0" tIns="0" rIns="0" bIns="0" rtlCol="0" anchor="t">
            <a:spAutoFit/>
          </a:bodyPr>
          <a:lstStyle/>
          <a:p>
            <a:pPr algn="ctr" rtl="0">
              <a:lnSpc>
                <a:spcPts val="6999"/>
              </a:lnSpc>
            </a:pPr>
            <a:r>
              <a:rPr lang="en-GB" sz="6999" b="1" noProof="0" dirty="0">
                <a:solidFill>
                  <a:srgbClr val="365B6D"/>
                </a:solidFill>
                <a:latin typeface="Barlow Bold"/>
                <a:ea typeface="Barlow Bold"/>
                <a:cs typeface="Barlow Bold"/>
                <a:sym typeface="Barlow Bold"/>
              </a:rPr>
              <a:t>Report</a:t>
            </a:r>
            <a:endParaRPr lang="sq-AL" sz="6999" b="1" noProof="0" dirty="0">
              <a:solidFill>
                <a:srgbClr val="365B6D"/>
              </a:solidFill>
              <a:latin typeface="Barlow Bold"/>
              <a:ea typeface="Barlow Bold"/>
              <a:cs typeface="Barlow Bold"/>
              <a:sym typeface="Barlow Bold"/>
            </a:endParaRPr>
          </a:p>
        </p:txBody>
      </p:sp>
      <p:pic>
        <p:nvPicPr>
          <p:cNvPr id="34" name="Picture 33">
            <a:extLst>
              <a:ext uri="{FF2B5EF4-FFF2-40B4-BE49-F238E27FC236}">
                <a16:creationId xmlns:a16="http://schemas.microsoft.com/office/drawing/2014/main" id="{CCA30306-99A3-488F-9585-8BC3941CF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089" y="212240"/>
            <a:ext cx="4140024" cy="27600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EF65-9AD3-2ED5-D1E9-1E64B038130C}"/>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CB656A28-EC00-421E-7377-CE9D3AEF7A80}"/>
              </a:ext>
            </a:extLst>
          </p:cNvPr>
          <p:cNvSpPr txBox="1"/>
          <p:nvPr/>
        </p:nvSpPr>
        <p:spPr>
          <a:xfrm>
            <a:off x="755999" y="689325"/>
            <a:ext cx="6072664" cy="430759"/>
          </a:xfrm>
          <a:prstGeom prst="rect">
            <a:avLst/>
          </a:prstGeom>
        </p:spPr>
        <p:txBody>
          <a:bodyPr wrap="square" lIns="0" tIns="0" rIns="0" bIns="0" rtlCol="0" anchor="t">
            <a:spAutoFit/>
          </a:bodyPr>
          <a:lstStyle/>
          <a:p>
            <a:pPr marL="0" lvl="0" indent="0" algn="l" rtl="0">
              <a:spcBef>
                <a:spcPct val="0"/>
              </a:spcBef>
            </a:pPr>
            <a:r>
              <a:rPr lang="en-GB" sz="2799" b="1" noProof="0" dirty="0">
                <a:solidFill>
                  <a:srgbClr val="365B6D"/>
                </a:solidFill>
                <a:latin typeface="Barlow Bold"/>
                <a:ea typeface="Barlow Bold"/>
                <a:cs typeface="Barlow Bold"/>
                <a:sym typeface="Barlow Bold"/>
              </a:rPr>
              <a:t>REVENUE</a:t>
            </a:r>
            <a:endParaRPr lang="sq-AL" sz="2799" b="1" noProof="0" dirty="0">
              <a:solidFill>
                <a:srgbClr val="365B6D"/>
              </a:solidFill>
              <a:latin typeface="Barlow Bold"/>
              <a:ea typeface="Barlow Bold"/>
              <a:cs typeface="Barlow Bold"/>
              <a:sym typeface="Barlow Bold"/>
            </a:endParaRPr>
          </a:p>
        </p:txBody>
      </p:sp>
      <p:sp>
        <p:nvSpPr>
          <p:cNvPr id="17" name="Freeform: Shape 16">
            <a:extLst>
              <a:ext uri="{FF2B5EF4-FFF2-40B4-BE49-F238E27FC236}">
                <a16:creationId xmlns:a16="http://schemas.microsoft.com/office/drawing/2014/main" id="{C4694E3D-E3FB-16A3-D9B5-40B1193DCBEB}"/>
              </a:ext>
            </a:extLst>
          </p:cNvPr>
          <p:cNvSpPr/>
          <p:nvPr/>
        </p:nvSpPr>
        <p:spPr>
          <a:xfrm>
            <a:off x="1018387" y="1301929"/>
            <a:ext cx="2733240" cy="1205366"/>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Planned revenue:</a:t>
            </a:r>
          </a:p>
          <a:p>
            <a:pPr lvl="0" algn="ctr">
              <a:lnSpc>
                <a:spcPct val="120000"/>
              </a:lnSpc>
            </a:pPr>
            <a:r>
              <a:rPr lang="en-US" sz="1400" b="1" dirty="0">
                <a:latin typeface="Barlow" panose="00000500000000000000" pitchFamily="2" charset="0"/>
              </a:rPr>
              <a:t>757</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p>
        </p:txBody>
      </p:sp>
      <p:sp>
        <p:nvSpPr>
          <p:cNvPr id="19" name="Freeform: Shape 18">
            <a:extLst>
              <a:ext uri="{FF2B5EF4-FFF2-40B4-BE49-F238E27FC236}">
                <a16:creationId xmlns:a16="http://schemas.microsoft.com/office/drawing/2014/main" id="{E6154DE1-7792-6251-4243-BE9F9C000621}"/>
              </a:ext>
            </a:extLst>
          </p:cNvPr>
          <p:cNvSpPr/>
          <p:nvPr/>
        </p:nvSpPr>
        <p:spPr>
          <a:xfrm>
            <a:off x="4083050" y="1261930"/>
            <a:ext cx="2476210" cy="116515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Actual revenue</a:t>
            </a:r>
            <a:r>
              <a:rPr lang="en-GB" sz="1400" b="1" dirty="0">
                <a:latin typeface="Barlow" panose="00000500000000000000" pitchFamily="2" charset="0"/>
              </a:rPr>
              <a:t>:</a:t>
            </a:r>
          </a:p>
          <a:p>
            <a:pPr lvl="0" algn="ctr">
              <a:lnSpc>
                <a:spcPct val="120000"/>
              </a:lnSpc>
            </a:pPr>
            <a:r>
              <a:rPr lang="sq-AL" sz="1400" b="1" dirty="0">
                <a:latin typeface="Barlow" panose="00000500000000000000" pitchFamily="2" charset="0"/>
              </a:rPr>
              <a:t>7</a:t>
            </a:r>
            <a:r>
              <a:rPr lang="en-US" sz="1400" b="1" dirty="0">
                <a:latin typeface="Barlow" panose="00000500000000000000" pitchFamily="2" charset="0"/>
              </a:rPr>
              <a:t>55</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r>
              <a:rPr lang="en-US" sz="1400" b="1" dirty="0">
                <a:latin typeface="Barlow" panose="00000500000000000000" pitchFamily="2" charset="0"/>
              </a:rPr>
              <a:t> </a:t>
            </a:r>
          </a:p>
          <a:p>
            <a:pPr lvl="0" algn="ctr">
              <a:lnSpc>
                <a:spcPct val="120000"/>
              </a:lnSpc>
            </a:pPr>
            <a:r>
              <a:rPr lang="en-US" sz="1400" b="1" dirty="0">
                <a:latin typeface="Barlow" panose="00000500000000000000" pitchFamily="2" charset="0"/>
              </a:rPr>
              <a:t>or </a:t>
            </a:r>
            <a:r>
              <a:rPr lang="sq-AL" sz="1400" b="1" dirty="0">
                <a:latin typeface="Barlow" panose="00000500000000000000" pitchFamily="2" charset="0"/>
              </a:rPr>
              <a:t>28.</a:t>
            </a:r>
            <a:r>
              <a:rPr lang="en-US" sz="1400" b="1" dirty="0">
                <a:latin typeface="Barlow" panose="00000500000000000000" pitchFamily="2" charset="0"/>
              </a:rPr>
              <a:t>5</a:t>
            </a:r>
            <a:r>
              <a:rPr lang="sq-AL" sz="1400" b="1" dirty="0">
                <a:latin typeface="Barlow" panose="00000500000000000000" pitchFamily="2" charset="0"/>
              </a:rPr>
              <a:t>%</a:t>
            </a:r>
            <a:r>
              <a:rPr lang="en-GB" sz="1400" b="1" dirty="0">
                <a:latin typeface="Barlow" panose="00000500000000000000" pitchFamily="2" charset="0"/>
              </a:rPr>
              <a:t> of GDP</a:t>
            </a:r>
            <a:r>
              <a:rPr lang="en-US" sz="1400" b="1" dirty="0">
                <a:latin typeface="Barlow" panose="00000500000000000000" pitchFamily="2" charset="0"/>
              </a:rPr>
              <a:t> </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CBB4AAFE-6194-4C5B-CF48-B87BC375E414}"/>
              </a:ext>
            </a:extLst>
          </p:cNvPr>
          <p:cNvSpPr/>
          <p:nvPr/>
        </p:nvSpPr>
        <p:spPr>
          <a:xfrm>
            <a:off x="4083050" y="2568928"/>
            <a:ext cx="2476210" cy="1146736"/>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Increase compared to 2024:</a:t>
            </a:r>
            <a:endParaRPr lang="sq-AL" sz="1400" b="1" dirty="0">
              <a:latin typeface="Barlow" panose="00000500000000000000" pitchFamily="2" charset="0"/>
            </a:endParaRPr>
          </a:p>
          <a:p>
            <a:pPr lvl="0" algn="ctr">
              <a:lnSpc>
                <a:spcPct val="120000"/>
              </a:lnSpc>
            </a:pPr>
            <a:r>
              <a:rPr lang="en-GB" sz="1400" b="1" dirty="0">
                <a:latin typeface="Barlow" panose="00000500000000000000" pitchFamily="2" charset="0"/>
              </a:rPr>
              <a:t>6.2</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36B81F33-95B6-DBD4-0DE6-F4EEA3827809}"/>
              </a:ext>
            </a:extLst>
          </p:cNvPr>
          <p:cNvSpPr/>
          <p:nvPr/>
        </p:nvSpPr>
        <p:spPr>
          <a:xfrm>
            <a:off x="1018386" y="2550512"/>
            <a:ext cx="2759863" cy="1165152"/>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Execution rate:</a:t>
            </a:r>
          </a:p>
          <a:p>
            <a:pPr lvl="0" algn="ctr">
              <a:lnSpc>
                <a:spcPct val="120000"/>
              </a:lnSpc>
            </a:pPr>
            <a:r>
              <a:rPr lang="en-US" sz="1400" b="1" dirty="0">
                <a:latin typeface="Barlow" panose="00000500000000000000" pitchFamily="2" charset="0"/>
              </a:rPr>
              <a:t> 99.7</a:t>
            </a:r>
            <a:r>
              <a:rPr lang="sq-AL" sz="1400" b="1" dirty="0">
                <a:latin typeface="Barlow" panose="00000500000000000000" pitchFamily="2" charset="0"/>
              </a:rPr>
              <a:t>%</a:t>
            </a:r>
          </a:p>
        </p:txBody>
      </p:sp>
      <p:sp>
        <p:nvSpPr>
          <p:cNvPr id="5" name="Rectangle 4">
            <a:extLst>
              <a:ext uri="{FF2B5EF4-FFF2-40B4-BE49-F238E27FC236}">
                <a16:creationId xmlns:a16="http://schemas.microsoft.com/office/drawing/2014/main" id="{F40EF298-48D5-C451-3B83-B6184DA5B96A}"/>
              </a:ext>
            </a:extLst>
          </p:cNvPr>
          <p:cNvSpPr/>
          <p:nvPr/>
        </p:nvSpPr>
        <p:spPr>
          <a:xfrm>
            <a:off x="668131" y="3784653"/>
            <a:ext cx="6248400" cy="18824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0"/>
            <a:r>
              <a:rPr lang="en-GB" sz="1400" spc="4" noProof="0" dirty="0">
                <a:solidFill>
                  <a:srgbClr val="365B6D"/>
                </a:solidFill>
                <a:latin typeface="Barlow"/>
              </a:rPr>
              <a:t>Total general government revenues amounted to 754.6 billion LEK, or about 28.5% of GDP. Actual revenues were collected at 99.7% of the original plan. National and local taxes contribute to 71% of general government revenues. Other revenues include contributions to special funds, such as the health and social insurance fund, grants from international partners, and non-tax revenue, such as fees paid by citizens for certain services provided by the government.</a:t>
            </a:r>
            <a:r>
              <a:rPr lang="en-US" sz="1400" spc="4" noProof="0" dirty="0">
                <a:solidFill>
                  <a:srgbClr val="365B6D"/>
                </a:solidFill>
                <a:latin typeface="Barlow"/>
              </a:rPr>
              <a:t> </a:t>
            </a:r>
            <a:endParaRPr lang="sq-AL" sz="1400" spc="4" noProof="0" dirty="0">
              <a:solidFill>
                <a:srgbClr val="365B6D"/>
              </a:solidFill>
              <a:latin typeface="Barlow"/>
            </a:endParaRPr>
          </a:p>
        </p:txBody>
      </p:sp>
      <p:graphicFrame>
        <p:nvGraphicFramePr>
          <p:cNvPr id="6" name="Chart 5">
            <a:extLst>
              <a:ext uri="{FF2B5EF4-FFF2-40B4-BE49-F238E27FC236}">
                <a16:creationId xmlns:a16="http://schemas.microsoft.com/office/drawing/2014/main" id="{181BD74A-770E-72D8-95C4-2BC151E41BBB}"/>
              </a:ext>
            </a:extLst>
          </p:cNvPr>
          <p:cNvGraphicFramePr/>
          <p:nvPr>
            <p:extLst>
              <p:ext uri="{D42A27DB-BD31-4B8C-83A1-F6EECF244321}">
                <p14:modId xmlns:p14="http://schemas.microsoft.com/office/powerpoint/2010/main" val="641506334"/>
              </p:ext>
            </p:extLst>
          </p:nvPr>
        </p:nvGraphicFramePr>
        <p:xfrm>
          <a:off x="620734" y="6082246"/>
          <a:ext cx="6428723" cy="206653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9442744-B3CE-3FFE-326E-0D7272E35C5A}"/>
              </a:ext>
            </a:extLst>
          </p:cNvPr>
          <p:cNvSpPr/>
          <p:nvPr/>
        </p:nvSpPr>
        <p:spPr>
          <a:xfrm>
            <a:off x="620734" y="5748700"/>
            <a:ext cx="6428723"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400" b="1" dirty="0">
                <a:solidFill>
                  <a:schemeClr val="tx1"/>
                </a:solidFill>
                <a:latin typeface="Barlow" panose="00000500000000000000" pitchFamily="2" charset="0"/>
              </a:rPr>
              <a:t>General Government Revenue</a:t>
            </a:r>
            <a:r>
              <a:rPr lang="sq-AL" sz="1400" b="1" dirty="0">
                <a:solidFill>
                  <a:schemeClr val="tx1"/>
                </a:solidFill>
                <a:latin typeface="Barlow" panose="00000500000000000000" pitchFamily="2" charset="0"/>
              </a:rPr>
              <a:t> </a:t>
            </a:r>
            <a:r>
              <a:rPr lang="en-US" sz="1400" b="1" dirty="0">
                <a:solidFill>
                  <a:schemeClr val="tx1"/>
                </a:solidFill>
                <a:latin typeface="Barlow" panose="00000500000000000000" pitchFamily="2" charset="0"/>
              </a:rPr>
              <a:t> </a:t>
            </a:r>
            <a:r>
              <a:rPr lang="sq-AL" sz="1400" noProof="0" dirty="0">
                <a:solidFill>
                  <a:schemeClr val="tx1"/>
                </a:solidFill>
                <a:latin typeface="Barlow" panose="00000500000000000000" pitchFamily="2" charset="0"/>
              </a:rPr>
              <a:t>(</a:t>
            </a:r>
            <a:r>
              <a:rPr lang="en-GB" sz="1400" noProof="0" dirty="0">
                <a:solidFill>
                  <a:schemeClr val="tx1"/>
                </a:solidFill>
                <a:latin typeface="Barlow" panose="00000500000000000000" pitchFamily="2" charset="0"/>
              </a:rPr>
              <a:t> in billion </a:t>
            </a:r>
            <a:r>
              <a:rPr lang="sq-AL" sz="1400" noProof="0" dirty="0">
                <a:solidFill>
                  <a:schemeClr val="tx1"/>
                </a:solidFill>
                <a:latin typeface="Barlow" panose="00000500000000000000" pitchFamily="2" charset="0"/>
              </a:rPr>
              <a:t>LEK)</a:t>
            </a:r>
          </a:p>
        </p:txBody>
      </p:sp>
      <p:grpSp>
        <p:nvGrpSpPr>
          <p:cNvPr id="9" name="Group 8">
            <a:extLst>
              <a:ext uri="{FF2B5EF4-FFF2-40B4-BE49-F238E27FC236}">
                <a16:creationId xmlns:a16="http://schemas.microsoft.com/office/drawing/2014/main" id="{6FBD2DAF-C9C3-24E2-5D89-F1967AB81495}"/>
              </a:ext>
            </a:extLst>
          </p:cNvPr>
          <p:cNvGrpSpPr/>
          <p:nvPr/>
        </p:nvGrpSpPr>
        <p:grpSpPr>
          <a:xfrm>
            <a:off x="860" y="215910"/>
            <a:ext cx="3396390" cy="304044"/>
            <a:chOff x="860" y="215910"/>
            <a:chExt cx="3132903" cy="304044"/>
          </a:xfrm>
        </p:grpSpPr>
        <p:grpSp>
          <p:nvGrpSpPr>
            <p:cNvPr id="11" name="Group 2">
              <a:extLst>
                <a:ext uri="{FF2B5EF4-FFF2-40B4-BE49-F238E27FC236}">
                  <a16:creationId xmlns:a16="http://schemas.microsoft.com/office/drawing/2014/main" id="{0D0B258D-1490-7FBC-1B7F-7AF4D58FFB35}"/>
                </a:ext>
              </a:extLst>
            </p:cNvPr>
            <p:cNvGrpSpPr/>
            <p:nvPr/>
          </p:nvGrpSpPr>
          <p:grpSpPr>
            <a:xfrm rot="5400000">
              <a:off x="1515103" y="-1057393"/>
              <a:ext cx="63104" cy="3091589"/>
              <a:chOff x="0" y="0"/>
              <a:chExt cx="17101" cy="934750"/>
            </a:xfrm>
          </p:grpSpPr>
          <p:sp>
            <p:nvSpPr>
              <p:cNvPr id="15" name="Freeform 3">
                <a:extLst>
                  <a:ext uri="{FF2B5EF4-FFF2-40B4-BE49-F238E27FC236}">
                    <a16:creationId xmlns:a16="http://schemas.microsoft.com/office/drawing/2014/main" id="{3570EEC0-B969-C2CD-421C-551A645EA65B}"/>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6" name="TextBox 4">
                <a:extLst>
                  <a:ext uri="{FF2B5EF4-FFF2-40B4-BE49-F238E27FC236}">
                    <a16:creationId xmlns:a16="http://schemas.microsoft.com/office/drawing/2014/main" id="{F39210F6-13C0-AA6A-513D-1FFF6C451372}"/>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12" name="Group 19">
              <a:extLst>
                <a:ext uri="{FF2B5EF4-FFF2-40B4-BE49-F238E27FC236}">
                  <a16:creationId xmlns:a16="http://schemas.microsoft.com/office/drawing/2014/main" id="{8E5B2168-F6C6-259F-F422-BBBD23D588AD}"/>
                </a:ext>
              </a:extLst>
            </p:cNvPr>
            <p:cNvGrpSpPr/>
            <p:nvPr/>
          </p:nvGrpSpPr>
          <p:grpSpPr>
            <a:xfrm>
              <a:off x="97017" y="215910"/>
              <a:ext cx="3036746" cy="194284"/>
              <a:chOff x="120176" y="-97609"/>
              <a:chExt cx="2266969" cy="233489"/>
            </a:xfrm>
          </p:grpSpPr>
          <p:sp>
            <p:nvSpPr>
              <p:cNvPr id="13" name="TextBox 20">
                <a:extLst>
                  <a:ext uri="{FF2B5EF4-FFF2-40B4-BE49-F238E27FC236}">
                    <a16:creationId xmlns:a16="http://schemas.microsoft.com/office/drawing/2014/main" id="{735969E7-DC2C-F46C-63B7-9BA9A5B94C16}"/>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r>
                  <a:rPr lang="sq-AL" sz="999" spc="3" noProof="0" dirty="0">
                    <a:solidFill>
                      <a:srgbClr val="1E2732"/>
                    </a:solidFill>
                    <a:latin typeface="Barlow"/>
                    <a:ea typeface="Barlow"/>
                    <a:cs typeface="Barlow"/>
                    <a:sym typeface="Barlow"/>
                  </a:rPr>
                  <a:t> </a:t>
                </a:r>
              </a:p>
            </p:txBody>
          </p:sp>
          <p:sp>
            <p:nvSpPr>
              <p:cNvPr id="14" name="TextBox 21">
                <a:extLst>
                  <a:ext uri="{FF2B5EF4-FFF2-40B4-BE49-F238E27FC236}">
                    <a16:creationId xmlns:a16="http://schemas.microsoft.com/office/drawing/2014/main" id="{E4CFB065-D662-57B4-7034-2D766F9C3155}"/>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10</a:t>
                </a:r>
                <a:endParaRPr lang="sq-AL" sz="1200" b="1" spc="4" noProof="0" dirty="0">
                  <a:solidFill>
                    <a:srgbClr val="E49393"/>
                  </a:solidFill>
                  <a:latin typeface="Barlow Bold"/>
                  <a:ea typeface="Barlow Bold"/>
                  <a:cs typeface="Barlow Bold"/>
                  <a:sym typeface="Barlow Bold"/>
                </a:endParaRPr>
              </a:p>
            </p:txBody>
          </p:sp>
        </p:grpSp>
      </p:grpSp>
      <p:grpSp>
        <p:nvGrpSpPr>
          <p:cNvPr id="28" name="Group 5">
            <a:extLst>
              <a:ext uri="{FF2B5EF4-FFF2-40B4-BE49-F238E27FC236}">
                <a16:creationId xmlns:a16="http://schemas.microsoft.com/office/drawing/2014/main" id="{27C9F038-C55C-F370-42CF-7B1E1E5680DD}"/>
              </a:ext>
            </a:extLst>
          </p:cNvPr>
          <p:cNvGrpSpPr/>
          <p:nvPr/>
        </p:nvGrpSpPr>
        <p:grpSpPr>
          <a:xfrm rot="-10138660">
            <a:off x="6729297" y="-236639"/>
            <a:ext cx="2141005" cy="1985278"/>
            <a:chOff x="0" y="0"/>
            <a:chExt cx="812800" cy="753681"/>
          </a:xfrm>
        </p:grpSpPr>
        <p:sp>
          <p:nvSpPr>
            <p:cNvPr id="29" name="Freeform 6">
              <a:extLst>
                <a:ext uri="{FF2B5EF4-FFF2-40B4-BE49-F238E27FC236}">
                  <a16:creationId xmlns:a16="http://schemas.microsoft.com/office/drawing/2014/main" id="{BDC23C85-1634-2127-7B0C-AC8EF0E8174B}"/>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0" name="TextBox 7">
              <a:extLst>
                <a:ext uri="{FF2B5EF4-FFF2-40B4-BE49-F238E27FC236}">
                  <a16:creationId xmlns:a16="http://schemas.microsoft.com/office/drawing/2014/main" id="{7F1CC86E-E0CE-B2B4-877E-B884DE745A70}"/>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1" name="Group 15">
            <a:extLst>
              <a:ext uri="{FF2B5EF4-FFF2-40B4-BE49-F238E27FC236}">
                <a16:creationId xmlns:a16="http://schemas.microsoft.com/office/drawing/2014/main" id="{30596235-4BAF-D4BB-D8CA-57B39265BE34}"/>
              </a:ext>
            </a:extLst>
          </p:cNvPr>
          <p:cNvGrpSpPr/>
          <p:nvPr/>
        </p:nvGrpSpPr>
        <p:grpSpPr>
          <a:xfrm rot="-10138660">
            <a:off x="6498344" y="-656774"/>
            <a:ext cx="2141005" cy="1985278"/>
            <a:chOff x="0" y="0"/>
            <a:chExt cx="812800" cy="753681"/>
          </a:xfrm>
        </p:grpSpPr>
        <p:sp>
          <p:nvSpPr>
            <p:cNvPr id="32" name="Freeform 16">
              <a:extLst>
                <a:ext uri="{FF2B5EF4-FFF2-40B4-BE49-F238E27FC236}">
                  <a16:creationId xmlns:a16="http://schemas.microsoft.com/office/drawing/2014/main" id="{2758B0EF-12EE-A010-D5B5-CF6D809D42C3}"/>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3" name="TextBox 17">
              <a:extLst>
                <a:ext uri="{FF2B5EF4-FFF2-40B4-BE49-F238E27FC236}">
                  <a16:creationId xmlns:a16="http://schemas.microsoft.com/office/drawing/2014/main" id="{9851AE23-DBF6-A052-B986-81FF687C960A}"/>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4" name="Group 18">
            <a:extLst>
              <a:ext uri="{FF2B5EF4-FFF2-40B4-BE49-F238E27FC236}">
                <a16:creationId xmlns:a16="http://schemas.microsoft.com/office/drawing/2014/main" id="{E18DF945-E578-13C4-4115-22B73579C95E}"/>
              </a:ext>
            </a:extLst>
          </p:cNvPr>
          <p:cNvGrpSpPr/>
          <p:nvPr/>
        </p:nvGrpSpPr>
        <p:grpSpPr>
          <a:xfrm rot="1136038">
            <a:off x="-1621916" y="8874481"/>
            <a:ext cx="2921675" cy="2556466"/>
            <a:chOff x="0" y="0"/>
            <a:chExt cx="812800" cy="711200"/>
          </a:xfrm>
        </p:grpSpPr>
        <p:sp>
          <p:nvSpPr>
            <p:cNvPr id="35" name="Freeform 19">
              <a:extLst>
                <a:ext uri="{FF2B5EF4-FFF2-40B4-BE49-F238E27FC236}">
                  <a16:creationId xmlns:a16="http://schemas.microsoft.com/office/drawing/2014/main" id="{4B3C8F51-A32F-BFA7-DDD6-EB11A945774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6" name="TextBox 20">
              <a:extLst>
                <a:ext uri="{FF2B5EF4-FFF2-40B4-BE49-F238E27FC236}">
                  <a16:creationId xmlns:a16="http://schemas.microsoft.com/office/drawing/2014/main" id="{16029004-3093-1CF4-30C5-CAD3C56ED239}"/>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23" name="Picture 22">
            <a:extLst>
              <a:ext uri="{FF2B5EF4-FFF2-40B4-BE49-F238E27FC236}">
                <a16:creationId xmlns:a16="http://schemas.microsoft.com/office/drawing/2014/main" id="{BABAC743-7CCE-3D41-B82A-9D5EF0FB34D7}"/>
              </a:ext>
            </a:extLst>
          </p:cNvPr>
          <p:cNvPicPr>
            <a:picLocks noChangeAspect="1"/>
          </p:cNvPicPr>
          <p:nvPr/>
        </p:nvPicPr>
        <p:blipFill>
          <a:blip r:embed="rId4"/>
          <a:stretch>
            <a:fillRect/>
          </a:stretch>
        </p:blipFill>
        <p:spPr>
          <a:xfrm>
            <a:off x="2330450" y="8331645"/>
            <a:ext cx="5226051" cy="2361756"/>
          </a:xfrm>
          <a:prstGeom prst="rect">
            <a:avLst/>
          </a:prstGeom>
        </p:spPr>
      </p:pic>
    </p:spTree>
    <p:extLst>
      <p:ext uri="{BB962C8B-B14F-4D97-AF65-F5344CB8AC3E}">
        <p14:creationId xmlns:p14="http://schemas.microsoft.com/office/powerpoint/2010/main" val="87403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71A2C-6597-082D-7AF0-368DE5A135DE}"/>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A2AF91C5-6F82-7B12-ACFD-93C891F8E49A}"/>
              </a:ext>
            </a:extLst>
          </p:cNvPr>
          <p:cNvSpPr txBox="1"/>
          <p:nvPr/>
        </p:nvSpPr>
        <p:spPr>
          <a:xfrm>
            <a:off x="755999" y="689325"/>
            <a:ext cx="6072664" cy="430759"/>
          </a:xfrm>
          <a:prstGeom prst="rect">
            <a:avLst/>
          </a:prstGeom>
        </p:spPr>
        <p:txBody>
          <a:bodyPr wrap="square" lIns="0" tIns="0" rIns="0" bIns="0" rtlCol="0" anchor="t">
            <a:spAutoFit/>
          </a:bodyPr>
          <a:lstStyle/>
          <a:p>
            <a:pPr marL="0" lvl="0" indent="0" algn="l" rtl="0">
              <a:spcBef>
                <a:spcPct val="0"/>
              </a:spcBef>
            </a:pPr>
            <a:r>
              <a:rPr lang="en-GB" sz="2799" b="1" dirty="0">
                <a:solidFill>
                  <a:srgbClr val="365B6D"/>
                </a:solidFill>
                <a:latin typeface="Barlow Bold"/>
                <a:ea typeface="Barlow Bold"/>
                <a:cs typeface="Barlow Bold"/>
                <a:sym typeface="Barlow Bold"/>
              </a:rPr>
              <a:t>REVENUE</a:t>
            </a:r>
            <a:endParaRPr lang="sq-AL" sz="2799" b="1" noProof="0" dirty="0">
              <a:solidFill>
                <a:srgbClr val="365B6D"/>
              </a:solidFill>
              <a:latin typeface="Barlow Bold"/>
              <a:ea typeface="Barlow Bold"/>
              <a:cs typeface="Barlow Bold"/>
              <a:sym typeface="Barlow Bold"/>
            </a:endParaRPr>
          </a:p>
        </p:txBody>
      </p:sp>
      <p:sp>
        <p:nvSpPr>
          <p:cNvPr id="7" name="Rectangle 6">
            <a:extLst>
              <a:ext uri="{FF2B5EF4-FFF2-40B4-BE49-F238E27FC236}">
                <a16:creationId xmlns:a16="http://schemas.microsoft.com/office/drawing/2014/main" id="{CF8A5861-38E1-03E6-8DEB-1C0F2E1199BA}"/>
              </a:ext>
            </a:extLst>
          </p:cNvPr>
          <p:cNvSpPr/>
          <p:nvPr/>
        </p:nvSpPr>
        <p:spPr>
          <a:xfrm>
            <a:off x="501650" y="1262978"/>
            <a:ext cx="6547808"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400" b="1" dirty="0">
                <a:solidFill>
                  <a:srgbClr val="365B6D"/>
                </a:solidFill>
                <a:latin typeface="Barlow" panose="00000500000000000000" pitchFamily="2" charset="0"/>
              </a:rPr>
              <a:t>General Government Revenue </a:t>
            </a:r>
            <a:r>
              <a:rPr lang="sq-AL" sz="1400" b="1" noProof="0" dirty="0">
                <a:solidFill>
                  <a:srgbClr val="365B6D"/>
                </a:solidFill>
                <a:latin typeface="Barlow" panose="00000500000000000000" pitchFamily="2" charset="0"/>
              </a:rPr>
              <a:t> </a:t>
            </a:r>
            <a:r>
              <a:rPr lang="sq-AL" sz="1400" noProof="0" dirty="0">
                <a:solidFill>
                  <a:srgbClr val="365B6D"/>
                </a:solidFill>
                <a:latin typeface="Barlow" panose="00000500000000000000" pitchFamily="2" charset="0"/>
              </a:rPr>
              <a:t>(</a:t>
            </a:r>
            <a:r>
              <a:rPr lang="en-GB" sz="1400" noProof="0" dirty="0">
                <a:solidFill>
                  <a:srgbClr val="365B6D"/>
                </a:solidFill>
                <a:latin typeface="Barlow" panose="00000500000000000000" pitchFamily="2" charset="0"/>
              </a:rPr>
              <a:t>billion </a:t>
            </a:r>
            <a:r>
              <a:rPr lang="sq-AL" sz="1400" noProof="0" dirty="0">
                <a:solidFill>
                  <a:srgbClr val="365B6D"/>
                </a:solidFill>
                <a:latin typeface="Barlow" panose="00000500000000000000" pitchFamily="2" charset="0"/>
              </a:rPr>
              <a:t>LEK)</a:t>
            </a:r>
          </a:p>
        </p:txBody>
      </p:sp>
      <p:graphicFrame>
        <p:nvGraphicFramePr>
          <p:cNvPr id="3" name="Table 2">
            <a:extLst>
              <a:ext uri="{FF2B5EF4-FFF2-40B4-BE49-F238E27FC236}">
                <a16:creationId xmlns:a16="http://schemas.microsoft.com/office/drawing/2014/main" id="{65D10810-EED2-C472-1496-8F0FEE42EC35}"/>
              </a:ext>
            </a:extLst>
          </p:cNvPr>
          <p:cNvGraphicFramePr>
            <a:graphicFrameLocks noGrp="1"/>
          </p:cNvGraphicFramePr>
          <p:nvPr>
            <p:extLst>
              <p:ext uri="{D42A27DB-BD31-4B8C-83A1-F6EECF244321}">
                <p14:modId xmlns:p14="http://schemas.microsoft.com/office/powerpoint/2010/main" val="161518708"/>
              </p:ext>
            </p:extLst>
          </p:nvPr>
        </p:nvGraphicFramePr>
        <p:xfrm>
          <a:off x="501649" y="4583781"/>
          <a:ext cx="6547808" cy="6210300"/>
        </p:xfrm>
        <a:graphic>
          <a:graphicData uri="http://schemas.openxmlformats.org/drawingml/2006/table">
            <a:tbl>
              <a:tblPr firstRow="1" bandRow="1">
                <a:tableStyleId>{5C22544A-7EE6-4342-B048-85BDC9FD1C3A}</a:tableStyleId>
              </a:tblPr>
              <a:tblGrid>
                <a:gridCol w="3273904">
                  <a:extLst>
                    <a:ext uri="{9D8B030D-6E8A-4147-A177-3AD203B41FA5}">
                      <a16:colId xmlns:a16="http://schemas.microsoft.com/office/drawing/2014/main" val="3608872522"/>
                    </a:ext>
                  </a:extLst>
                </a:gridCol>
                <a:gridCol w="3273904">
                  <a:extLst>
                    <a:ext uri="{9D8B030D-6E8A-4147-A177-3AD203B41FA5}">
                      <a16:colId xmlns:a16="http://schemas.microsoft.com/office/drawing/2014/main" val="994170029"/>
                    </a:ext>
                  </a:extLst>
                </a:gridCol>
              </a:tblGrid>
              <a:tr h="5725224">
                <a:tc>
                  <a:txBody>
                    <a:bodyPr/>
                    <a:lstStyle/>
                    <a:p>
                      <a:pPr marL="0" algn="just" defTabSz="914400" rtl="0" eaLnBrk="1" latinLnBrk="0" hangingPunct="1">
                        <a:lnSpc>
                          <a:spcPct val="100000"/>
                        </a:lnSpc>
                        <a:spcBef>
                          <a:spcPts val="0"/>
                        </a:spcBef>
                        <a:spcAft>
                          <a:spcPts val="0"/>
                        </a:spcAft>
                      </a:pPr>
                      <a:r>
                        <a:rPr lang="en-GB" sz="1400" b="0" kern="1200" spc="4" noProof="0" dirty="0">
                          <a:solidFill>
                            <a:srgbClr val="365B6D"/>
                          </a:solidFill>
                          <a:latin typeface="Barlow"/>
                          <a:ea typeface="+mn-ea"/>
                          <a:cs typeface="+mn-cs"/>
                        </a:rPr>
                        <a:t>The following events had </a:t>
                      </a:r>
                      <a:r>
                        <a:rPr lang="en-GB" sz="1400" b="1" kern="1200" spc="4" noProof="0" dirty="0">
                          <a:solidFill>
                            <a:srgbClr val="365B6D"/>
                          </a:solidFill>
                          <a:latin typeface="Barlow"/>
                          <a:ea typeface="+mn-ea"/>
                          <a:cs typeface="+mn-cs"/>
                        </a:rPr>
                        <a:t>a positive </a:t>
                      </a:r>
                      <a:r>
                        <a:rPr lang="en-GB" sz="1400" b="0" kern="1200" spc="4" noProof="0" dirty="0">
                          <a:solidFill>
                            <a:srgbClr val="365B6D"/>
                          </a:solidFill>
                          <a:latin typeface="Barlow"/>
                          <a:ea typeface="+mn-ea"/>
                          <a:cs typeface="+mn-cs"/>
                        </a:rPr>
                        <a:t>impact on the revenue collection</a:t>
                      </a:r>
                      <a:r>
                        <a:rPr lang="sq-AL" sz="1400" b="0" kern="1200" spc="4" noProof="0" dirty="0">
                          <a:solidFill>
                            <a:srgbClr val="365B6D"/>
                          </a:solidFill>
                          <a:latin typeface="Barlow"/>
                          <a:ea typeface="+mn-ea"/>
                          <a:cs typeface="+mn-cs"/>
                        </a:rPr>
                        <a:t>:</a:t>
                      </a:r>
                    </a:p>
                    <a:p>
                      <a:pPr algn="just" rtl="0">
                        <a:lnSpc>
                          <a:spcPct val="100000"/>
                        </a:lnSpc>
                        <a:spcBef>
                          <a:spcPts val="0"/>
                        </a:spcBef>
                        <a:spcAft>
                          <a:spcPts val="0"/>
                        </a:spcAft>
                      </a:pPr>
                      <a:endParaRPr lang="sq-AL" sz="400" noProof="0" dirty="0">
                        <a:solidFill>
                          <a:schemeClr val="tx1"/>
                        </a:solidFill>
                      </a:endParaRPr>
                    </a:p>
                    <a:p>
                      <a:pPr marL="259080" marR="0" lvl="1" indent="-129540" algn="just" defTabSz="914400" rtl="0" eaLnBrk="1" fontAlgn="auto" latinLnBrk="0" hangingPunct="1">
                        <a:lnSpc>
                          <a:spcPct val="100000"/>
                        </a:lnSpc>
                        <a:spcBef>
                          <a:spcPts val="0"/>
                        </a:spcBef>
                        <a:spcAft>
                          <a:spcPts val="0"/>
                        </a:spcAft>
                        <a:buClrTx/>
                        <a:buSzTx/>
                        <a:buFont typeface="Arial"/>
                        <a:buChar char="•"/>
                        <a:tabLst/>
                        <a:defRPr/>
                      </a:pPr>
                      <a:r>
                        <a:rPr lang="en-GB" sz="1350" b="0" i="1" kern="1200" spc="4" noProof="0" dirty="0">
                          <a:solidFill>
                            <a:srgbClr val="365B6D"/>
                          </a:solidFill>
                          <a:latin typeface="Barlow"/>
                          <a:ea typeface="+mn-ea"/>
                          <a:cs typeface="+mn-cs"/>
                        </a:rPr>
                        <a:t>Net domestic VAT </a:t>
                      </a:r>
                      <a:r>
                        <a:rPr lang="en-GB" sz="1350" b="0" i="0" kern="1200" spc="4" noProof="0" dirty="0">
                          <a:solidFill>
                            <a:srgbClr val="365B6D"/>
                          </a:solidFill>
                          <a:latin typeface="Barlow"/>
                          <a:ea typeface="+mn-ea"/>
                          <a:cs typeface="+mn-cs"/>
                        </a:rPr>
                        <a:t>increased due to the expansion of activity and the implementation of the measures foreseen in the MTRS, on  good tax administration and increasing  voluntary compliance.</a:t>
                      </a:r>
                    </a:p>
                    <a:p>
                      <a:pPr marL="259080" marR="0" lvl="1" indent="-129540" algn="just" defTabSz="914400" rtl="0" eaLnBrk="1" fontAlgn="auto" latinLnBrk="0" hangingPunct="1">
                        <a:lnSpc>
                          <a:spcPct val="100000"/>
                        </a:lnSpc>
                        <a:spcBef>
                          <a:spcPct val="0"/>
                        </a:spcBef>
                        <a:spcAft>
                          <a:spcPts val="0"/>
                        </a:spcAft>
                        <a:buClrTx/>
                        <a:buSzTx/>
                        <a:buFont typeface="Arial"/>
                        <a:buChar char="•"/>
                        <a:tabLst/>
                        <a:defRPr/>
                      </a:pPr>
                      <a:endParaRPr lang="en-US" sz="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0"/>
                        </a:spcAft>
                        <a:buClrTx/>
                        <a:buSzTx/>
                        <a:buFont typeface="Arial"/>
                        <a:buChar char="•"/>
                        <a:tabLst/>
                        <a:defRPr/>
                      </a:pPr>
                      <a:r>
                        <a:rPr lang="en-GB" sz="1350" b="0" i="1" kern="1200" spc="4" noProof="0" dirty="0">
                          <a:solidFill>
                            <a:srgbClr val="365B6D"/>
                          </a:solidFill>
                          <a:latin typeface="Barlow"/>
                          <a:ea typeface="+mn-ea"/>
                          <a:cs typeface="+mn-cs"/>
                        </a:rPr>
                        <a:t>Revenues from PIT</a:t>
                      </a:r>
                      <a:r>
                        <a:rPr lang="en-GB" sz="1350" b="0" i="0" kern="1200" spc="4" noProof="0" dirty="0">
                          <a:solidFill>
                            <a:srgbClr val="365B6D"/>
                          </a:solidFill>
                          <a:latin typeface="Barlow"/>
                          <a:ea typeface="+mn-ea"/>
                          <a:cs typeface="+mn-cs"/>
                        </a:rPr>
                        <a:t> increased mainly due to the implementation of MTRS measures for declaration of the actual wage, expansion of formalization in the </a:t>
                      </a:r>
                      <a:r>
                        <a:rPr lang="en-GB" sz="1350" b="0" i="0" kern="1200" spc="4" noProof="0" dirty="0" err="1">
                          <a:solidFill>
                            <a:srgbClr val="365B6D"/>
                          </a:solidFill>
                          <a:latin typeface="Barlow"/>
                          <a:ea typeface="+mn-ea"/>
                          <a:cs typeface="+mn-cs"/>
                        </a:rPr>
                        <a:t>labor</a:t>
                      </a:r>
                      <a:r>
                        <a:rPr lang="en-GB" sz="1350" b="0" i="0" kern="1200" spc="4" noProof="0" dirty="0">
                          <a:solidFill>
                            <a:srgbClr val="365B6D"/>
                          </a:solidFill>
                          <a:latin typeface="Barlow"/>
                          <a:ea typeface="+mn-ea"/>
                          <a:cs typeface="+mn-cs"/>
                        </a:rPr>
                        <a:t> market and increased employment.</a:t>
                      </a:r>
                      <a:endParaRPr lang="en-GB" sz="1350" b="0" i="1"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0"/>
                        </a:spcAft>
                        <a:buClrTx/>
                        <a:buSzTx/>
                        <a:buFont typeface="Arial"/>
                        <a:buNone/>
                        <a:tabLst/>
                        <a:defRPr/>
                      </a:pPr>
                      <a:endParaRPr lang="en-US" sz="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0"/>
                        </a:spcAft>
                        <a:buClrTx/>
                        <a:buSzTx/>
                        <a:buFont typeface="Arial"/>
                        <a:buChar char="•"/>
                        <a:tabLst/>
                        <a:defRPr/>
                      </a:pPr>
                      <a:r>
                        <a:rPr lang="en-GB" sz="1350" b="0" i="1" kern="1200" spc="4" noProof="0" dirty="0">
                          <a:solidFill>
                            <a:srgbClr val="365B6D"/>
                          </a:solidFill>
                          <a:latin typeface="Barlow"/>
                          <a:ea typeface="+mn-ea"/>
                          <a:cs typeface="+mn-cs"/>
                        </a:rPr>
                        <a:t>Social security and health contributions </a:t>
                      </a:r>
                      <a:r>
                        <a:rPr lang="en-GB" sz="1350" b="0" i="0" kern="1200" spc="4" noProof="0" dirty="0">
                          <a:solidFill>
                            <a:srgbClr val="365B6D"/>
                          </a:solidFill>
                          <a:latin typeface="Barlow"/>
                          <a:ea typeface="+mn-ea"/>
                          <a:cs typeface="+mn-cs"/>
                        </a:rPr>
                        <a:t>had a positive progress due  to the increase of the salaries in  the public and private sector, expansion of the contributors’  base as well as the MTRS measures on reduction of informality and strengthening the collection of the contributions</a:t>
                      </a:r>
                      <a:r>
                        <a:rPr lang="sq-AL" sz="1350" b="0" i="0" kern="1200" spc="4" noProof="0" dirty="0">
                          <a:solidFill>
                            <a:srgbClr val="365B6D"/>
                          </a:solidFill>
                          <a:latin typeface="Barlow"/>
                          <a:ea typeface="+mn-ea"/>
                          <a:cs typeface="+mn-cs"/>
                        </a:rPr>
                        <a:t>.</a:t>
                      </a:r>
                      <a:endParaRPr lang="en-US" sz="1350" b="0" i="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0"/>
                        </a:spcAft>
                        <a:buClrTx/>
                        <a:buSzTx/>
                        <a:buFont typeface="Arial"/>
                        <a:buChar char="•"/>
                        <a:tabLst/>
                        <a:defRPr/>
                      </a:pPr>
                      <a:endParaRPr lang="en-US" sz="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0"/>
                        </a:spcAft>
                        <a:buClrTx/>
                        <a:buSzTx/>
                        <a:buFont typeface="Arial"/>
                        <a:buChar char="•"/>
                        <a:tabLst/>
                        <a:defRPr/>
                      </a:pPr>
                      <a:r>
                        <a:rPr lang="en-GB" sz="1350" b="0" i="1" kern="1200" spc="4" noProof="0" dirty="0">
                          <a:solidFill>
                            <a:srgbClr val="365B6D"/>
                          </a:solidFill>
                          <a:latin typeface="Barlow"/>
                          <a:ea typeface="+mn-ea"/>
                          <a:cs typeface="+mn-cs"/>
                        </a:rPr>
                        <a:t>Revenues from excise duties </a:t>
                      </a:r>
                      <a:r>
                        <a:rPr lang="en-GB" sz="1350" b="0" i="0" kern="1200" spc="4" noProof="0" dirty="0">
                          <a:solidFill>
                            <a:srgbClr val="365B6D"/>
                          </a:solidFill>
                          <a:latin typeface="Barlow"/>
                          <a:ea typeface="+mn-ea"/>
                          <a:cs typeface="+mn-cs"/>
                        </a:rPr>
                        <a:t>increased mainly due to the higher  consumption of fuels, cigarettes and coffee.</a:t>
                      </a:r>
                      <a:endParaRPr lang="en-US" sz="1350" b="0" i="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28600" indent="-228600" algn="just" defTabSz="914400" rtl="0" eaLnBrk="1" latinLnBrk="0" hangingPunct="1">
                        <a:lnSpc>
                          <a:spcPct val="100000"/>
                        </a:lnSpc>
                      </a:pPr>
                      <a:r>
                        <a:rPr lang="en-US" sz="1400" b="0" kern="1200" spc="4" noProof="0" dirty="0">
                          <a:solidFill>
                            <a:srgbClr val="365B6D"/>
                          </a:solidFill>
                          <a:latin typeface="Barlow"/>
                          <a:ea typeface="+mn-ea"/>
                          <a:cs typeface="+mn-cs"/>
                        </a:rPr>
                        <a:t>      </a:t>
                      </a:r>
                      <a:r>
                        <a:rPr lang="en-GB" sz="1400" b="0" kern="1200" spc="4" noProof="0" dirty="0">
                          <a:solidFill>
                            <a:srgbClr val="365B6D"/>
                          </a:solidFill>
                          <a:latin typeface="Barlow"/>
                          <a:ea typeface="+mn-ea"/>
                          <a:cs typeface="+mn-cs"/>
                        </a:rPr>
                        <a:t>In contrast some developments had </a:t>
                      </a:r>
                      <a:r>
                        <a:rPr lang="en-GB" sz="1400" b="1" kern="1200" spc="4" noProof="0" dirty="0">
                          <a:solidFill>
                            <a:srgbClr val="365B6D"/>
                          </a:solidFill>
                          <a:latin typeface="Barlow"/>
                          <a:ea typeface="+mn-ea"/>
                          <a:cs typeface="+mn-cs"/>
                        </a:rPr>
                        <a:t>a negative </a:t>
                      </a:r>
                      <a:r>
                        <a:rPr lang="en-GB" sz="1400" b="0" kern="1200" spc="4" noProof="0" dirty="0">
                          <a:solidFill>
                            <a:srgbClr val="365B6D"/>
                          </a:solidFill>
                          <a:latin typeface="Barlow"/>
                          <a:ea typeface="+mn-ea"/>
                          <a:cs typeface="+mn-cs"/>
                        </a:rPr>
                        <a:t>impact on the government revenues</a:t>
                      </a:r>
                      <a:r>
                        <a:rPr lang="sq-AL" sz="1400" b="0" kern="1200" spc="4" noProof="0" dirty="0">
                          <a:solidFill>
                            <a:srgbClr val="365B6D"/>
                          </a:solidFill>
                          <a:latin typeface="Barlow"/>
                          <a:ea typeface="+mn-ea"/>
                          <a:cs typeface="+mn-cs"/>
                        </a:rPr>
                        <a:t>:</a:t>
                      </a:r>
                    </a:p>
                    <a:p>
                      <a:pPr marL="0" algn="just" defTabSz="914400" rtl="0" eaLnBrk="1" latinLnBrk="0" hangingPunct="1">
                        <a:lnSpc>
                          <a:spcPct val="100000"/>
                        </a:lnSpc>
                      </a:pPr>
                      <a:endParaRPr lang="sq-AL"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r>
                        <a:rPr lang="en-GB" sz="1400" b="0" i="1" kern="1200" spc="4" noProof="0" dirty="0">
                          <a:solidFill>
                            <a:srgbClr val="365B6D"/>
                          </a:solidFill>
                          <a:latin typeface="Barlow"/>
                          <a:ea typeface="+mn-ea"/>
                          <a:cs typeface="+mn-cs"/>
                        </a:rPr>
                        <a:t>VAT performance on imports </a:t>
                      </a:r>
                      <a:r>
                        <a:rPr lang="en-GB" sz="1400" b="0" i="0" kern="1200" spc="4" noProof="0" dirty="0">
                          <a:solidFill>
                            <a:srgbClr val="365B6D"/>
                          </a:solidFill>
                          <a:latin typeface="Barlow"/>
                          <a:ea typeface="+mn-ea"/>
                          <a:cs typeface="+mn-cs"/>
                        </a:rPr>
                        <a:t>was significantly influenced by the strength of LEK and the negative impact of the exchange rate. </a:t>
                      </a:r>
                      <a:endParaRPr lang="en-US" sz="1400" b="0" i="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r>
                        <a:rPr lang="en-GB" sz="1400" b="0" i="1" kern="1200" spc="4" noProof="0" dirty="0">
                          <a:solidFill>
                            <a:srgbClr val="365B6D"/>
                          </a:solidFill>
                          <a:latin typeface="Barlow"/>
                          <a:ea typeface="+mn-ea"/>
                          <a:cs typeface="+mn-cs"/>
                        </a:rPr>
                        <a:t>The profit tax </a:t>
                      </a:r>
                      <a:r>
                        <a:rPr lang="en-GB" sz="1400" b="0" i="0" kern="1200" spc="4" noProof="0" dirty="0">
                          <a:solidFill>
                            <a:srgbClr val="365B6D"/>
                          </a:solidFill>
                          <a:latin typeface="Barlow"/>
                          <a:ea typeface="+mn-ea"/>
                          <a:cs typeface="+mn-cs"/>
                        </a:rPr>
                        <a:t>did not reach the planned target due to the decline of  the manufacturing sector performance.</a:t>
                      </a:r>
                      <a:endParaRPr lang="en-US" sz="1400" b="0" i="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r>
                        <a:rPr lang="en-US" sz="1400" b="0" i="1" kern="1200" spc="4" noProof="0" dirty="0">
                          <a:solidFill>
                            <a:srgbClr val="365B6D"/>
                          </a:solidFill>
                          <a:latin typeface="Barlow"/>
                          <a:ea typeface="+mn-ea"/>
                          <a:cs typeface="+mn-cs"/>
                        </a:rPr>
                        <a:t>Mining rent </a:t>
                      </a:r>
                      <a:r>
                        <a:rPr lang="en-US" sz="1400" b="0" i="0" kern="1200" spc="4" noProof="0" dirty="0">
                          <a:solidFill>
                            <a:srgbClr val="365B6D"/>
                          </a:solidFill>
                          <a:latin typeface="Barlow"/>
                          <a:ea typeface="+mn-ea"/>
                          <a:cs typeface="+mn-cs"/>
                        </a:rPr>
                        <a:t>collection is down  compared to 2024 due to lower international prices and less mineral  exports. </a:t>
                      </a:r>
                      <a:endParaRPr lang="sq-AL" sz="1400" b="0" i="0" kern="1200" spc="4" noProof="0" dirty="0">
                        <a:solidFill>
                          <a:srgbClr val="365B6D"/>
                        </a:solidFill>
                        <a:highlight>
                          <a:srgbClr val="FFFF00"/>
                        </a:highlight>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r h="295495">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sq-AL" sz="14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sq-AL" sz="14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150996"/>
                  </a:ext>
                </a:extLst>
              </a:tr>
            </a:tbl>
          </a:graphicData>
        </a:graphic>
      </p:graphicFrame>
      <p:grpSp>
        <p:nvGrpSpPr>
          <p:cNvPr id="15" name="Group 5">
            <a:extLst>
              <a:ext uri="{FF2B5EF4-FFF2-40B4-BE49-F238E27FC236}">
                <a16:creationId xmlns:a16="http://schemas.microsoft.com/office/drawing/2014/main" id="{5699A55A-EC26-9038-2E18-27E52BB104C0}"/>
              </a:ext>
            </a:extLst>
          </p:cNvPr>
          <p:cNvGrpSpPr/>
          <p:nvPr/>
        </p:nvGrpSpPr>
        <p:grpSpPr>
          <a:xfrm rot="-10138660">
            <a:off x="6729297" y="-236639"/>
            <a:ext cx="2141005" cy="1985278"/>
            <a:chOff x="0" y="0"/>
            <a:chExt cx="812800" cy="753681"/>
          </a:xfrm>
        </p:grpSpPr>
        <p:sp>
          <p:nvSpPr>
            <p:cNvPr id="16" name="Freeform 6">
              <a:extLst>
                <a:ext uri="{FF2B5EF4-FFF2-40B4-BE49-F238E27FC236}">
                  <a16:creationId xmlns:a16="http://schemas.microsoft.com/office/drawing/2014/main" id="{B6B3831C-8157-C22B-8D06-586271D456D8}"/>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2" name="TextBox 7">
              <a:extLst>
                <a:ext uri="{FF2B5EF4-FFF2-40B4-BE49-F238E27FC236}">
                  <a16:creationId xmlns:a16="http://schemas.microsoft.com/office/drawing/2014/main" id="{76D69D6C-F235-D298-E1D8-F07C67FD9300}"/>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3" name="Group 15">
            <a:extLst>
              <a:ext uri="{FF2B5EF4-FFF2-40B4-BE49-F238E27FC236}">
                <a16:creationId xmlns:a16="http://schemas.microsoft.com/office/drawing/2014/main" id="{5354EFCD-0B08-0542-6174-EF0007AA92CB}"/>
              </a:ext>
            </a:extLst>
          </p:cNvPr>
          <p:cNvGrpSpPr/>
          <p:nvPr/>
        </p:nvGrpSpPr>
        <p:grpSpPr>
          <a:xfrm rot="-10138660">
            <a:off x="6498344" y="-656774"/>
            <a:ext cx="2141005" cy="1985278"/>
            <a:chOff x="0" y="0"/>
            <a:chExt cx="812800" cy="753681"/>
          </a:xfrm>
        </p:grpSpPr>
        <p:sp>
          <p:nvSpPr>
            <p:cNvPr id="24" name="Freeform 16">
              <a:extLst>
                <a:ext uri="{FF2B5EF4-FFF2-40B4-BE49-F238E27FC236}">
                  <a16:creationId xmlns:a16="http://schemas.microsoft.com/office/drawing/2014/main" id="{ABB347AD-4A3B-DC90-5A81-3782E8272056}"/>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5" name="TextBox 17">
              <a:extLst>
                <a:ext uri="{FF2B5EF4-FFF2-40B4-BE49-F238E27FC236}">
                  <a16:creationId xmlns:a16="http://schemas.microsoft.com/office/drawing/2014/main" id="{9B98A7B6-BA8B-1B0C-3280-E273E8ED2DF6}"/>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6" name="Group 8">
            <a:extLst>
              <a:ext uri="{FF2B5EF4-FFF2-40B4-BE49-F238E27FC236}">
                <a16:creationId xmlns:a16="http://schemas.microsoft.com/office/drawing/2014/main" id="{E909B39C-EC8B-3F59-55A1-A8F9175D44B2}"/>
              </a:ext>
            </a:extLst>
          </p:cNvPr>
          <p:cNvGrpSpPr/>
          <p:nvPr/>
        </p:nvGrpSpPr>
        <p:grpSpPr>
          <a:xfrm rot="1136038">
            <a:off x="6664025" y="9084315"/>
            <a:ext cx="2921675" cy="2556466"/>
            <a:chOff x="0" y="0"/>
            <a:chExt cx="812800" cy="711200"/>
          </a:xfrm>
        </p:grpSpPr>
        <p:sp>
          <p:nvSpPr>
            <p:cNvPr id="27" name="Freeform 9">
              <a:extLst>
                <a:ext uri="{FF2B5EF4-FFF2-40B4-BE49-F238E27FC236}">
                  <a16:creationId xmlns:a16="http://schemas.microsoft.com/office/drawing/2014/main" id="{E67DD774-5EB6-17FE-DC2C-BDAE43B8B01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8" name="TextBox 10">
              <a:extLst>
                <a:ext uri="{FF2B5EF4-FFF2-40B4-BE49-F238E27FC236}">
                  <a16:creationId xmlns:a16="http://schemas.microsoft.com/office/drawing/2014/main" id="{57BAD58E-C182-7CCB-6917-B275E30D647A}"/>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29" name="Group 18">
            <a:extLst>
              <a:ext uri="{FF2B5EF4-FFF2-40B4-BE49-F238E27FC236}">
                <a16:creationId xmlns:a16="http://schemas.microsoft.com/office/drawing/2014/main" id="{67A696AE-6E07-A3F6-3F56-CB02EFF1C46B}"/>
              </a:ext>
            </a:extLst>
          </p:cNvPr>
          <p:cNvGrpSpPr/>
          <p:nvPr/>
        </p:nvGrpSpPr>
        <p:grpSpPr>
          <a:xfrm rot="1136038">
            <a:off x="-1621916" y="8874481"/>
            <a:ext cx="2921675" cy="2556466"/>
            <a:chOff x="0" y="0"/>
            <a:chExt cx="812800" cy="711200"/>
          </a:xfrm>
        </p:grpSpPr>
        <p:sp>
          <p:nvSpPr>
            <p:cNvPr id="30" name="Freeform 19">
              <a:extLst>
                <a:ext uri="{FF2B5EF4-FFF2-40B4-BE49-F238E27FC236}">
                  <a16:creationId xmlns:a16="http://schemas.microsoft.com/office/drawing/2014/main" id="{2B5AADE9-9EB6-1579-68CB-09FEDF001E2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1" name="TextBox 20">
              <a:extLst>
                <a:ext uri="{FF2B5EF4-FFF2-40B4-BE49-F238E27FC236}">
                  <a16:creationId xmlns:a16="http://schemas.microsoft.com/office/drawing/2014/main" id="{6354E87B-0166-0D68-2207-F62A01004ABA}"/>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aphicFrame>
        <p:nvGraphicFramePr>
          <p:cNvPr id="17" name="Chart 16">
            <a:extLst>
              <a:ext uri="{FF2B5EF4-FFF2-40B4-BE49-F238E27FC236}">
                <a16:creationId xmlns:a16="http://schemas.microsoft.com/office/drawing/2014/main" id="{839FBD35-0FC3-CF1E-F64A-044C84325D8E}"/>
              </a:ext>
            </a:extLst>
          </p:cNvPr>
          <p:cNvGraphicFramePr/>
          <p:nvPr>
            <p:extLst>
              <p:ext uri="{D42A27DB-BD31-4B8C-83A1-F6EECF244321}">
                <p14:modId xmlns:p14="http://schemas.microsoft.com/office/powerpoint/2010/main" val="1820073297"/>
              </p:ext>
            </p:extLst>
          </p:nvPr>
        </p:nvGraphicFramePr>
        <p:xfrm>
          <a:off x="501650" y="1635678"/>
          <a:ext cx="6547807" cy="2870228"/>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What is economic growth? | McKinsey">
            <a:extLst>
              <a:ext uri="{FF2B5EF4-FFF2-40B4-BE49-F238E27FC236}">
                <a16:creationId xmlns:a16="http://schemas.microsoft.com/office/drawing/2014/main" id="{234EE079-DC04-C755-AB06-C2D25A72F7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9250" y="8469633"/>
            <a:ext cx="2890207" cy="2134868"/>
          </a:xfrm>
          <a:prstGeom prst="rect">
            <a:avLst/>
          </a:prstGeom>
          <a:noFill/>
          <a:ln>
            <a:noFill/>
          </a:ln>
        </p:spPr>
      </p:pic>
      <p:grpSp>
        <p:nvGrpSpPr>
          <p:cNvPr id="5" name="Group 4">
            <a:extLst>
              <a:ext uri="{FF2B5EF4-FFF2-40B4-BE49-F238E27FC236}">
                <a16:creationId xmlns:a16="http://schemas.microsoft.com/office/drawing/2014/main" id="{AF182068-3475-D8E7-BB00-A51364549E38}"/>
              </a:ext>
            </a:extLst>
          </p:cNvPr>
          <p:cNvGrpSpPr/>
          <p:nvPr/>
        </p:nvGrpSpPr>
        <p:grpSpPr>
          <a:xfrm>
            <a:off x="860" y="215910"/>
            <a:ext cx="3132903" cy="304044"/>
            <a:chOff x="860" y="215910"/>
            <a:chExt cx="3132903" cy="304044"/>
          </a:xfrm>
        </p:grpSpPr>
        <p:grpSp>
          <p:nvGrpSpPr>
            <p:cNvPr id="6" name="Group 2">
              <a:extLst>
                <a:ext uri="{FF2B5EF4-FFF2-40B4-BE49-F238E27FC236}">
                  <a16:creationId xmlns:a16="http://schemas.microsoft.com/office/drawing/2014/main" id="{26A0DD45-65C2-DAD7-07D6-D6E1C87686B2}"/>
                </a:ext>
              </a:extLst>
            </p:cNvPr>
            <p:cNvGrpSpPr/>
            <p:nvPr/>
          </p:nvGrpSpPr>
          <p:grpSpPr>
            <a:xfrm rot="5400000">
              <a:off x="1515103" y="-1057393"/>
              <a:ext cx="63104" cy="3091589"/>
              <a:chOff x="0" y="0"/>
              <a:chExt cx="17101" cy="934750"/>
            </a:xfrm>
          </p:grpSpPr>
          <p:sp>
            <p:nvSpPr>
              <p:cNvPr id="21" name="Freeform 3">
                <a:extLst>
                  <a:ext uri="{FF2B5EF4-FFF2-40B4-BE49-F238E27FC236}">
                    <a16:creationId xmlns:a16="http://schemas.microsoft.com/office/drawing/2014/main" id="{AD1779B6-FAD3-F9F4-197C-0ECFE095E98E}"/>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32" name="TextBox 4">
                <a:extLst>
                  <a:ext uri="{FF2B5EF4-FFF2-40B4-BE49-F238E27FC236}">
                    <a16:creationId xmlns:a16="http://schemas.microsoft.com/office/drawing/2014/main" id="{258D8BD1-2150-6E4C-E26E-B1A9924E61FA}"/>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18" name="Group 19">
              <a:extLst>
                <a:ext uri="{FF2B5EF4-FFF2-40B4-BE49-F238E27FC236}">
                  <a16:creationId xmlns:a16="http://schemas.microsoft.com/office/drawing/2014/main" id="{3680E8C9-1025-3C59-2681-0B22CCBE9C77}"/>
                </a:ext>
              </a:extLst>
            </p:cNvPr>
            <p:cNvGrpSpPr/>
            <p:nvPr/>
          </p:nvGrpSpPr>
          <p:grpSpPr>
            <a:xfrm>
              <a:off x="97017" y="215910"/>
              <a:ext cx="3036746" cy="194284"/>
              <a:chOff x="120176" y="-97609"/>
              <a:chExt cx="2266969" cy="233489"/>
            </a:xfrm>
          </p:grpSpPr>
          <p:sp>
            <p:nvSpPr>
              <p:cNvPr id="19" name="TextBox 20">
                <a:extLst>
                  <a:ext uri="{FF2B5EF4-FFF2-40B4-BE49-F238E27FC236}">
                    <a16:creationId xmlns:a16="http://schemas.microsoft.com/office/drawing/2014/main" id="{29A59DFD-C668-1E52-0554-1AA4CCBF199E}"/>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a:t>
                </a:r>
                <a:endParaRPr lang="sq-AL" sz="999" spc="3" noProof="0" dirty="0">
                  <a:solidFill>
                    <a:srgbClr val="1E2732"/>
                  </a:solidFill>
                  <a:latin typeface="Barlow"/>
                  <a:ea typeface="Barlow"/>
                  <a:cs typeface="Barlow"/>
                  <a:sym typeface="Barlow"/>
                </a:endParaRPr>
              </a:p>
            </p:txBody>
          </p:sp>
          <p:sp>
            <p:nvSpPr>
              <p:cNvPr id="20" name="TextBox 21">
                <a:extLst>
                  <a:ext uri="{FF2B5EF4-FFF2-40B4-BE49-F238E27FC236}">
                    <a16:creationId xmlns:a16="http://schemas.microsoft.com/office/drawing/2014/main" id="{00922702-5433-8EB1-A3E1-AE70651AD93C}"/>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11</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330629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D19B2-5E99-7AC4-CC31-99C68A04B386}"/>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10C42EDF-2B3E-C8F0-9968-08C3E1D5C2AE}"/>
              </a:ext>
            </a:extLst>
          </p:cNvPr>
          <p:cNvSpPr txBox="1"/>
          <p:nvPr/>
        </p:nvSpPr>
        <p:spPr>
          <a:xfrm>
            <a:off x="756000" y="604819"/>
            <a:ext cx="4420994" cy="446917"/>
          </a:xfrm>
          <a:prstGeom prst="rect">
            <a:avLst/>
          </a:prstGeom>
        </p:spPr>
        <p:txBody>
          <a:bodyPr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EXPENDITURE</a:t>
            </a:r>
            <a:endParaRPr lang="sq-AL" sz="2799" b="1" noProof="0" dirty="0">
              <a:solidFill>
                <a:srgbClr val="365B6D"/>
              </a:solidFill>
              <a:latin typeface="Barlow Bold"/>
              <a:ea typeface="Barlow Bold"/>
              <a:cs typeface="Barlow Bold"/>
              <a:sym typeface="Barlow Bold"/>
            </a:endParaRPr>
          </a:p>
        </p:txBody>
      </p:sp>
      <p:grpSp>
        <p:nvGrpSpPr>
          <p:cNvPr id="7" name="Group 6">
            <a:extLst>
              <a:ext uri="{FF2B5EF4-FFF2-40B4-BE49-F238E27FC236}">
                <a16:creationId xmlns:a16="http://schemas.microsoft.com/office/drawing/2014/main" id="{30F99CB6-78A2-D745-8CF6-7C0D036DAAC4}"/>
              </a:ext>
            </a:extLst>
          </p:cNvPr>
          <p:cNvGrpSpPr/>
          <p:nvPr/>
        </p:nvGrpSpPr>
        <p:grpSpPr>
          <a:xfrm>
            <a:off x="790924" y="997904"/>
            <a:ext cx="6086695" cy="2187086"/>
            <a:chOff x="778449" y="1400801"/>
            <a:chExt cx="6086695" cy="2491031"/>
          </a:xfrm>
        </p:grpSpPr>
        <p:sp>
          <p:nvSpPr>
            <p:cNvPr id="17" name="Freeform: Shape 16">
              <a:extLst>
                <a:ext uri="{FF2B5EF4-FFF2-40B4-BE49-F238E27FC236}">
                  <a16:creationId xmlns:a16="http://schemas.microsoft.com/office/drawing/2014/main" id="{89DD34AF-C627-4F48-1023-FA751FEA4F3F}"/>
                </a:ext>
              </a:extLst>
            </p:cNvPr>
            <p:cNvSpPr/>
            <p:nvPr/>
          </p:nvSpPr>
          <p:spPr>
            <a:xfrm>
              <a:off x="781625" y="1456567"/>
              <a:ext cx="2984150" cy="1205366"/>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Planned  expenditure:</a:t>
              </a:r>
            </a:p>
            <a:p>
              <a:pPr algn="ctr">
                <a:lnSpc>
                  <a:spcPct val="120000"/>
                </a:lnSpc>
              </a:pPr>
              <a:r>
                <a:rPr lang="sq-AL" sz="1400" b="1" dirty="0">
                  <a:latin typeface="Barlow" panose="00000500000000000000" pitchFamily="2" charset="0"/>
                </a:rPr>
                <a:t>825.1 </a:t>
              </a:r>
              <a:r>
                <a:rPr lang="en-GB" sz="1400" b="1" dirty="0">
                  <a:latin typeface="Barlow" panose="00000500000000000000" pitchFamily="2" charset="0"/>
                </a:rPr>
                <a:t>billion</a:t>
              </a:r>
              <a:r>
                <a:rPr lang="sq-AL" sz="1400" b="1" dirty="0">
                  <a:latin typeface="Barlow" panose="00000500000000000000" pitchFamily="2" charset="0"/>
                </a:rPr>
                <a:t> LEK</a:t>
              </a:r>
            </a:p>
          </p:txBody>
        </p:sp>
        <p:sp>
          <p:nvSpPr>
            <p:cNvPr id="19" name="Freeform: Shape 18">
              <a:extLst>
                <a:ext uri="{FF2B5EF4-FFF2-40B4-BE49-F238E27FC236}">
                  <a16:creationId xmlns:a16="http://schemas.microsoft.com/office/drawing/2014/main" id="{11F845FD-1ABB-17D3-7195-4BA2507FAF42}"/>
                </a:ext>
              </a:extLst>
            </p:cNvPr>
            <p:cNvSpPr/>
            <p:nvPr/>
          </p:nvSpPr>
          <p:spPr>
            <a:xfrm>
              <a:off x="3993458" y="1400801"/>
              <a:ext cx="2871686" cy="116515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Actual expenditure</a:t>
              </a:r>
              <a:r>
                <a:rPr lang="en-GB" sz="1400" b="1" dirty="0">
                  <a:latin typeface="Barlow" panose="00000500000000000000" pitchFamily="2" charset="0"/>
                </a:rPr>
                <a:t>:</a:t>
              </a:r>
              <a:endParaRPr lang="sq-AL" sz="1400" b="1" dirty="0">
                <a:latin typeface="Barlow" panose="00000500000000000000" pitchFamily="2" charset="0"/>
              </a:endParaRPr>
            </a:p>
            <a:p>
              <a:pPr algn="ctr">
                <a:lnSpc>
                  <a:spcPct val="120000"/>
                </a:lnSpc>
              </a:pPr>
              <a:r>
                <a:rPr lang="sq-AL" sz="1400" b="1" dirty="0">
                  <a:latin typeface="Barlow" panose="00000500000000000000" pitchFamily="2" charset="0"/>
                </a:rPr>
                <a:t>801.7 </a:t>
              </a:r>
              <a:r>
                <a:rPr lang="en-GB" sz="1400" b="1" dirty="0">
                  <a:latin typeface="Barlow" panose="00000500000000000000" pitchFamily="2" charset="0"/>
                </a:rPr>
                <a:t>billion</a:t>
              </a:r>
              <a:r>
                <a:rPr lang="sq-AL" sz="1400" b="1" dirty="0">
                  <a:latin typeface="Barlow" panose="00000500000000000000" pitchFamily="2" charset="0"/>
                </a:rPr>
                <a:t> LEK</a:t>
              </a:r>
              <a:r>
                <a:rPr lang="en-US" sz="1400" b="1" dirty="0">
                  <a:latin typeface="Barlow" panose="00000500000000000000" pitchFamily="2" charset="0"/>
                </a:rPr>
                <a:t> </a:t>
              </a:r>
            </a:p>
            <a:p>
              <a:pPr algn="ctr">
                <a:lnSpc>
                  <a:spcPct val="120000"/>
                </a:lnSpc>
              </a:pPr>
              <a:r>
                <a:rPr lang="en-US" sz="1400" b="1" dirty="0" err="1">
                  <a:latin typeface="Barlow" panose="00000500000000000000" pitchFamily="2" charset="0"/>
                </a:rPr>
                <a:t>ose</a:t>
              </a:r>
              <a:r>
                <a:rPr lang="en-US" sz="1400" b="1" dirty="0">
                  <a:latin typeface="Barlow" panose="00000500000000000000" pitchFamily="2" charset="0"/>
                </a:rPr>
                <a:t> </a:t>
              </a:r>
              <a:r>
                <a:rPr lang="sq-AL" sz="1400" b="1" dirty="0">
                  <a:latin typeface="Barlow" panose="00000500000000000000" pitchFamily="2" charset="0"/>
                </a:rPr>
                <a:t>30.2% </a:t>
              </a:r>
              <a:r>
                <a:rPr lang="en-GB" sz="1400" b="1" dirty="0">
                  <a:latin typeface="Barlow" panose="00000500000000000000" pitchFamily="2" charset="0"/>
                </a:rPr>
                <a:t>of GDP</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ACD0B644-8F17-7843-4667-5FC260F0D298}"/>
                </a:ext>
              </a:extLst>
            </p:cNvPr>
            <p:cNvSpPr/>
            <p:nvPr/>
          </p:nvSpPr>
          <p:spPr>
            <a:xfrm>
              <a:off x="3993458" y="2667067"/>
              <a:ext cx="2871686" cy="1146736"/>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Increase as compared to 2</a:t>
              </a:r>
              <a:r>
                <a:rPr lang="sq-AL" sz="1400" b="1" dirty="0">
                  <a:latin typeface="Barlow" panose="00000500000000000000" pitchFamily="2" charset="0"/>
                </a:rPr>
                <a:t>02</a:t>
              </a:r>
              <a:r>
                <a:rPr lang="en-US" sz="1400" b="1" dirty="0">
                  <a:latin typeface="Barlow" panose="00000500000000000000" pitchFamily="2" charset="0"/>
                </a:rPr>
                <a:t>4:</a:t>
              </a:r>
            </a:p>
            <a:p>
              <a:pPr algn="ctr">
                <a:lnSpc>
                  <a:spcPct val="120000"/>
                </a:lnSpc>
              </a:pPr>
              <a:r>
                <a:rPr lang="sq-AL" sz="1400" b="1" dirty="0">
                  <a:latin typeface="Barlow" panose="00000500000000000000" pitchFamily="2" charset="0"/>
                </a:rPr>
                <a:t>10%</a:t>
              </a:r>
            </a:p>
          </p:txBody>
        </p:sp>
        <p:sp>
          <p:nvSpPr>
            <p:cNvPr id="21" name="Freeform: Shape 20">
              <a:extLst>
                <a:ext uri="{FF2B5EF4-FFF2-40B4-BE49-F238E27FC236}">
                  <a16:creationId xmlns:a16="http://schemas.microsoft.com/office/drawing/2014/main" id="{C5DDC2E8-9D02-8D44-7005-2765A8AF69E6}"/>
                </a:ext>
              </a:extLst>
            </p:cNvPr>
            <p:cNvSpPr/>
            <p:nvPr/>
          </p:nvSpPr>
          <p:spPr>
            <a:xfrm>
              <a:off x="778449" y="2726680"/>
              <a:ext cx="2984150" cy="1165152"/>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Budget execution rate:</a:t>
              </a:r>
            </a:p>
            <a:p>
              <a:pPr algn="ctr">
                <a:lnSpc>
                  <a:spcPct val="120000"/>
                </a:lnSpc>
              </a:pPr>
              <a:r>
                <a:rPr lang="sq-AL" sz="1400" b="1" dirty="0">
                  <a:latin typeface="Barlow" panose="00000500000000000000" pitchFamily="2" charset="0"/>
                </a:rPr>
                <a:t>97.2%</a:t>
              </a:r>
            </a:p>
          </p:txBody>
        </p:sp>
      </p:grpSp>
      <p:sp>
        <p:nvSpPr>
          <p:cNvPr id="3" name="Rectangle 2">
            <a:extLst>
              <a:ext uri="{FF2B5EF4-FFF2-40B4-BE49-F238E27FC236}">
                <a16:creationId xmlns:a16="http://schemas.microsoft.com/office/drawing/2014/main" id="{938CCAFF-B476-5167-CE04-09A193B4EC52}"/>
              </a:ext>
            </a:extLst>
          </p:cNvPr>
          <p:cNvSpPr/>
          <p:nvPr/>
        </p:nvSpPr>
        <p:spPr>
          <a:xfrm>
            <a:off x="750286" y="3294389"/>
            <a:ext cx="6309166" cy="3000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rtl="0">
              <a:spcBef>
                <a:spcPts val="600"/>
              </a:spcBef>
            </a:pPr>
            <a:r>
              <a:rPr lang="en-GB" sz="1300" i="1" spc="4" noProof="0" dirty="0">
                <a:solidFill>
                  <a:schemeClr val="tx1"/>
                </a:solidFill>
                <a:latin typeface="Barlow"/>
              </a:rPr>
              <a:t>Total general government expenditures amounted to 801.7 billion LEK</a:t>
            </a:r>
            <a:r>
              <a:rPr lang="en-GB" sz="1300" spc="4" noProof="0" dirty="0">
                <a:solidFill>
                  <a:schemeClr val="tx1"/>
                </a:solidFill>
                <a:latin typeface="Barlow"/>
              </a:rPr>
              <a:t>, which is equivalent to 30.2% of GDP</a:t>
            </a:r>
            <a:r>
              <a:rPr lang="en-GB" sz="1300" i="1" spc="4" noProof="0" dirty="0">
                <a:solidFill>
                  <a:schemeClr val="tx1"/>
                </a:solidFill>
                <a:latin typeface="Barlow"/>
              </a:rPr>
              <a:t>.</a:t>
            </a:r>
            <a:endParaRPr lang="en-US" sz="1300" spc="4" noProof="0" dirty="0">
              <a:solidFill>
                <a:schemeClr val="tx1"/>
              </a:solidFill>
              <a:latin typeface="Barlow"/>
            </a:endParaRPr>
          </a:p>
          <a:p>
            <a:pPr algn="just" rtl="0">
              <a:spcBef>
                <a:spcPts val="600"/>
              </a:spcBef>
            </a:pPr>
            <a:r>
              <a:rPr lang="en-US" sz="1300" i="1" spc="4" noProof="0" dirty="0">
                <a:solidFill>
                  <a:schemeClr val="tx1"/>
                </a:solidFill>
                <a:latin typeface="Barlow"/>
              </a:rPr>
              <a:t>Actual expenditures reached </a:t>
            </a:r>
            <a:r>
              <a:rPr lang="sq-AL" sz="1300" spc="4" noProof="0" dirty="0">
                <a:solidFill>
                  <a:schemeClr val="tx1"/>
                </a:solidFill>
                <a:latin typeface="Barlow"/>
              </a:rPr>
              <a:t> 97.2</a:t>
            </a:r>
            <a:r>
              <a:rPr lang="en-US" sz="1300" spc="4" noProof="0" dirty="0">
                <a:solidFill>
                  <a:schemeClr val="tx1"/>
                </a:solidFill>
                <a:latin typeface="Barlow"/>
              </a:rPr>
              <a:t>% </a:t>
            </a:r>
            <a:r>
              <a:rPr lang="en-GB" sz="1300" spc="4" dirty="0">
                <a:solidFill>
                  <a:schemeClr val="tx1"/>
                </a:solidFill>
                <a:latin typeface="Barlow"/>
              </a:rPr>
              <a:t>of the annual plan</a:t>
            </a:r>
            <a:r>
              <a:rPr lang="en-US" sz="1300" spc="4" noProof="0" dirty="0">
                <a:solidFill>
                  <a:schemeClr val="tx1"/>
                </a:solidFill>
                <a:latin typeface="Barlow"/>
              </a:rPr>
              <a:t>. </a:t>
            </a:r>
          </a:p>
          <a:p>
            <a:pPr algn="just" rtl="0">
              <a:spcBef>
                <a:spcPts val="600"/>
              </a:spcBef>
            </a:pPr>
            <a:r>
              <a:rPr lang="en-GB" sz="1300" spc="4" noProof="0" dirty="0">
                <a:solidFill>
                  <a:schemeClr val="tx1"/>
                </a:solidFill>
                <a:latin typeface="Barlow"/>
              </a:rPr>
              <a:t>The key areas of expenditure are in special funds such as social security funds, health funds and compensation of former owners, of about 41.4% of current expenditures and 33.7% of total budget expenditures</a:t>
            </a:r>
            <a:r>
              <a:rPr lang="sq-AL" sz="1300" spc="4" noProof="0" dirty="0">
                <a:solidFill>
                  <a:schemeClr val="tx1"/>
                </a:solidFill>
                <a:latin typeface="Barlow"/>
              </a:rPr>
              <a:t>.</a:t>
            </a:r>
            <a:r>
              <a:rPr lang="en-US" sz="1300" spc="4" dirty="0">
                <a:solidFill>
                  <a:schemeClr val="tx1"/>
                </a:solidFill>
                <a:latin typeface="Barlow"/>
              </a:rPr>
              <a:t> </a:t>
            </a:r>
          </a:p>
          <a:p>
            <a:pPr algn="just" rtl="0">
              <a:spcBef>
                <a:spcPts val="600"/>
              </a:spcBef>
            </a:pPr>
            <a:r>
              <a:rPr lang="en-GB" sz="1300" i="1" spc="4" noProof="0" dirty="0">
                <a:solidFill>
                  <a:schemeClr val="tx1"/>
                </a:solidFill>
                <a:latin typeface="Barlow"/>
              </a:rPr>
              <a:t>Other expenditures </a:t>
            </a:r>
            <a:r>
              <a:rPr lang="en-GB" sz="1300" spc="4" noProof="0" dirty="0">
                <a:solidFill>
                  <a:schemeClr val="tx1"/>
                </a:solidFill>
                <a:latin typeface="Barlow"/>
              </a:rPr>
              <a:t>include those on personnel, subsidies, interests on loans, operations and maintenance expenditures, social expenditure (e.g. unemployment benefit, economic assistance, compensation for the politically persecuted and the </a:t>
            </a:r>
            <a:r>
              <a:rPr lang="en-GB" sz="1300" spc="4" dirty="0">
                <a:solidFill>
                  <a:schemeClr val="tx1"/>
                </a:solidFill>
                <a:latin typeface="Barlow"/>
              </a:rPr>
              <a:t>baby </a:t>
            </a:r>
            <a:r>
              <a:rPr lang="en-GB" sz="1300" spc="4" noProof="0" dirty="0">
                <a:solidFill>
                  <a:schemeClr val="tx1"/>
                </a:solidFill>
                <a:latin typeface="Barlow"/>
              </a:rPr>
              <a:t>bonus), local government budget and capital expenditure</a:t>
            </a:r>
            <a:r>
              <a:rPr lang="en-US" sz="1300" spc="4" dirty="0">
                <a:solidFill>
                  <a:schemeClr val="tx1"/>
                </a:solidFill>
                <a:latin typeface="Barlow"/>
              </a:rPr>
              <a:t>. </a:t>
            </a:r>
          </a:p>
          <a:p>
            <a:pPr algn="just" rtl="0">
              <a:spcBef>
                <a:spcPts val="600"/>
              </a:spcBef>
            </a:pPr>
            <a:r>
              <a:rPr lang="en-GB" sz="1300" i="1" spc="4" noProof="0" dirty="0">
                <a:solidFill>
                  <a:schemeClr val="tx1"/>
                </a:solidFill>
                <a:latin typeface="Barlow"/>
              </a:rPr>
              <a:t>Capital expenditures </a:t>
            </a:r>
            <a:r>
              <a:rPr lang="en-GB" sz="1300" spc="4" noProof="0" dirty="0">
                <a:solidFill>
                  <a:schemeClr val="tx1"/>
                </a:solidFill>
                <a:latin typeface="Barlow"/>
              </a:rPr>
              <a:t>for 2025 </a:t>
            </a:r>
            <a:r>
              <a:rPr lang="sq-AL" sz="1300" spc="4" noProof="0" dirty="0">
                <a:solidFill>
                  <a:schemeClr val="tx1"/>
                </a:solidFill>
                <a:latin typeface="Barlow"/>
              </a:rPr>
              <a:t> </a:t>
            </a:r>
            <a:r>
              <a:rPr lang="sq-AL" sz="1300" i="1" spc="4" noProof="0" dirty="0">
                <a:solidFill>
                  <a:schemeClr val="tx1"/>
                </a:solidFill>
                <a:latin typeface="Barlow"/>
              </a:rPr>
              <a:t>(</a:t>
            </a:r>
            <a:r>
              <a:rPr lang="en-GB" sz="1300" i="1" spc="4" noProof="0" dirty="0">
                <a:solidFill>
                  <a:schemeClr val="tx1"/>
                </a:solidFill>
                <a:latin typeface="Barlow"/>
              </a:rPr>
              <a:t>including the Reconstruction Fund</a:t>
            </a:r>
            <a:r>
              <a:rPr lang="en-GB" sz="1300" i="1" spc="4" dirty="0">
                <a:solidFill>
                  <a:schemeClr val="tx1"/>
                </a:solidFill>
                <a:latin typeface="Barlow"/>
              </a:rPr>
              <a:t>) </a:t>
            </a:r>
            <a:r>
              <a:rPr lang="en-US" sz="1300" i="1" spc="4" dirty="0">
                <a:solidFill>
                  <a:schemeClr val="tx1"/>
                </a:solidFill>
                <a:latin typeface="Barlow"/>
              </a:rPr>
              <a:t>amounted to approximately ALL 131.6 billion. Compared with 2024, this represents an increase of 13.4%, equivalent to approximately ALL 15.6 billion.</a:t>
            </a:r>
            <a:endParaRPr lang="sq-AL" sz="1300" spc="4" dirty="0">
              <a:solidFill>
                <a:schemeClr val="tx1"/>
              </a:solidFill>
              <a:latin typeface="Barlow"/>
            </a:endParaRPr>
          </a:p>
        </p:txBody>
      </p:sp>
      <p:graphicFrame>
        <p:nvGraphicFramePr>
          <p:cNvPr id="4" name="Chart 3">
            <a:extLst>
              <a:ext uri="{FF2B5EF4-FFF2-40B4-BE49-F238E27FC236}">
                <a16:creationId xmlns:a16="http://schemas.microsoft.com/office/drawing/2014/main" id="{6DF41F39-4639-545E-52A8-9DF3638E88AA}"/>
              </a:ext>
            </a:extLst>
          </p:cNvPr>
          <p:cNvGraphicFramePr/>
          <p:nvPr>
            <p:extLst>
              <p:ext uri="{D42A27DB-BD31-4B8C-83A1-F6EECF244321}">
                <p14:modId xmlns:p14="http://schemas.microsoft.com/office/powerpoint/2010/main" val="3627189877"/>
              </p:ext>
            </p:extLst>
          </p:nvPr>
        </p:nvGraphicFramePr>
        <p:xfrm>
          <a:off x="755999" y="6866065"/>
          <a:ext cx="6172621" cy="7482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3943BB18-9FF9-FE81-7EAE-AD7B3B24CF25}"/>
              </a:ext>
            </a:extLst>
          </p:cNvPr>
          <p:cNvSpPr/>
          <p:nvPr/>
        </p:nvSpPr>
        <p:spPr>
          <a:xfrm>
            <a:off x="773226" y="6506065"/>
            <a:ext cx="6172621"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400" b="1" noProof="0" dirty="0">
                <a:solidFill>
                  <a:srgbClr val="365B6D"/>
                </a:solidFill>
                <a:latin typeface="Barlow" panose="00000500000000000000" pitchFamily="2" charset="0"/>
              </a:rPr>
              <a:t>Expenditures of the General Government </a:t>
            </a:r>
            <a:r>
              <a:rPr lang="sq-AL" sz="1400" noProof="0" dirty="0">
                <a:solidFill>
                  <a:srgbClr val="365B6D"/>
                </a:solidFill>
                <a:latin typeface="Barlow" panose="00000500000000000000" pitchFamily="2" charset="0"/>
              </a:rPr>
              <a:t>(</a:t>
            </a:r>
            <a:r>
              <a:rPr lang="en-GB" sz="1400" noProof="0" dirty="0">
                <a:solidFill>
                  <a:srgbClr val="365B6D"/>
                </a:solidFill>
                <a:latin typeface="Barlow" panose="00000500000000000000" pitchFamily="2" charset="0"/>
              </a:rPr>
              <a:t>billion </a:t>
            </a:r>
            <a:r>
              <a:rPr lang="sq-AL" sz="1400" noProof="0" dirty="0">
                <a:solidFill>
                  <a:srgbClr val="365B6D"/>
                </a:solidFill>
                <a:latin typeface="Barlow" panose="00000500000000000000" pitchFamily="2" charset="0"/>
              </a:rPr>
              <a:t>LEK)</a:t>
            </a:r>
          </a:p>
        </p:txBody>
      </p:sp>
      <p:graphicFrame>
        <p:nvGraphicFramePr>
          <p:cNvPr id="8" name="Chart 7">
            <a:extLst>
              <a:ext uri="{FF2B5EF4-FFF2-40B4-BE49-F238E27FC236}">
                <a16:creationId xmlns:a16="http://schemas.microsoft.com/office/drawing/2014/main" id="{D0EB4126-C399-41D0-7B9B-2C1F4187D55E}"/>
              </a:ext>
            </a:extLst>
          </p:cNvPr>
          <p:cNvGraphicFramePr/>
          <p:nvPr>
            <p:extLst>
              <p:ext uri="{D42A27DB-BD31-4B8C-83A1-F6EECF244321}">
                <p14:modId xmlns:p14="http://schemas.microsoft.com/office/powerpoint/2010/main" val="2862459701"/>
              </p:ext>
            </p:extLst>
          </p:nvPr>
        </p:nvGraphicFramePr>
        <p:xfrm>
          <a:off x="755999" y="8236499"/>
          <a:ext cx="6158100" cy="212794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E8EE1E00-CD56-FFD3-C6E6-562763836E14}"/>
              </a:ext>
            </a:extLst>
          </p:cNvPr>
          <p:cNvSpPr/>
          <p:nvPr/>
        </p:nvSpPr>
        <p:spPr>
          <a:xfrm>
            <a:off x="747475" y="7874774"/>
            <a:ext cx="6158100"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400" b="1" noProof="0" dirty="0">
                <a:solidFill>
                  <a:srgbClr val="365B6D"/>
                </a:solidFill>
                <a:latin typeface="Barlow" panose="00000500000000000000" pitchFamily="2" charset="0"/>
              </a:rPr>
              <a:t>Current Expenditures of the General Government </a:t>
            </a:r>
            <a:r>
              <a:rPr lang="sq-AL" sz="1400" noProof="0" dirty="0">
                <a:solidFill>
                  <a:srgbClr val="365B6D"/>
                </a:solidFill>
                <a:latin typeface="Barlow" panose="00000500000000000000" pitchFamily="2" charset="0"/>
              </a:rPr>
              <a:t>(</a:t>
            </a:r>
            <a:r>
              <a:rPr lang="en-GB" sz="1400" noProof="0" dirty="0">
                <a:solidFill>
                  <a:srgbClr val="365B6D"/>
                </a:solidFill>
                <a:latin typeface="Barlow" panose="00000500000000000000" pitchFamily="2" charset="0"/>
              </a:rPr>
              <a:t>billion </a:t>
            </a:r>
            <a:r>
              <a:rPr lang="sq-AL" sz="1400" noProof="0" dirty="0">
                <a:solidFill>
                  <a:srgbClr val="365B6D"/>
                </a:solidFill>
                <a:latin typeface="Barlow" panose="00000500000000000000" pitchFamily="2" charset="0"/>
              </a:rPr>
              <a:t>LEK)</a:t>
            </a:r>
          </a:p>
        </p:txBody>
      </p:sp>
      <p:grpSp>
        <p:nvGrpSpPr>
          <p:cNvPr id="11" name="Group 10">
            <a:extLst>
              <a:ext uri="{FF2B5EF4-FFF2-40B4-BE49-F238E27FC236}">
                <a16:creationId xmlns:a16="http://schemas.microsoft.com/office/drawing/2014/main" id="{7E896F82-6F22-9DE1-8835-C9E89240DA16}"/>
              </a:ext>
            </a:extLst>
          </p:cNvPr>
          <p:cNvGrpSpPr/>
          <p:nvPr/>
        </p:nvGrpSpPr>
        <p:grpSpPr>
          <a:xfrm>
            <a:off x="860" y="215910"/>
            <a:ext cx="3132903" cy="304044"/>
            <a:chOff x="860" y="215910"/>
            <a:chExt cx="3132903" cy="304044"/>
          </a:xfrm>
        </p:grpSpPr>
        <p:grpSp>
          <p:nvGrpSpPr>
            <p:cNvPr id="12" name="Group 2">
              <a:extLst>
                <a:ext uri="{FF2B5EF4-FFF2-40B4-BE49-F238E27FC236}">
                  <a16:creationId xmlns:a16="http://schemas.microsoft.com/office/drawing/2014/main" id="{209946F4-C329-1CC5-B274-047AD22263C6}"/>
                </a:ext>
              </a:extLst>
            </p:cNvPr>
            <p:cNvGrpSpPr/>
            <p:nvPr/>
          </p:nvGrpSpPr>
          <p:grpSpPr>
            <a:xfrm rot="5400000">
              <a:off x="1515103" y="-1057393"/>
              <a:ext cx="63104" cy="3091589"/>
              <a:chOff x="0" y="0"/>
              <a:chExt cx="17101" cy="934750"/>
            </a:xfrm>
          </p:grpSpPr>
          <p:sp>
            <p:nvSpPr>
              <p:cNvPr id="16" name="Freeform 3">
                <a:extLst>
                  <a:ext uri="{FF2B5EF4-FFF2-40B4-BE49-F238E27FC236}">
                    <a16:creationId xmlns:a16="http://schemas.microsoft.com/office/drawing/2014/main" id="{B9D45EDD-57E4-8CC4-2DAF-B26784811A06}"/>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22" name="TextBox 4">
                <a:extLst>
                  <a:ext uri="{FF2B5EF4-FFF2-40B4-BE49-F238E27FC236}">
                    <a16:creationId xmlns:a16="http://schemas.microsoft.com/office/drawing/2014/main" id="{E5C80E2D-6E44-825E-6700-8855BFEA0BB8}"/>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13" name="Group 19">
              <a:extLst>
                <a:ext uri="{FF2B5EF4-FFF2-40B4-BE49-F238E27FC236}">
                  <a16:creationId xmlns:a16="http://schemas.microsoft.com/office/drawing/2014/main" id="{DD529743-7F87-7036-4918-F430AEEF1A5B}"/>
                </a:ext>
              </a:extLst>
            </p:cNvPr>
            <p:cNvGrpSpPr/>
            <p:nvPr/>
          </p:nvGrpSpPr>
          <p:grpSpPr>
            <a:xfrm>
              <a:off x="97017" y="215910"/>
              <a:ext cx="3036746" cy="194284"/>
              <a:chOff x="120176" y="-97609"/>
              <a:chExt cx="2266969" cy="233489"/>
            </a:xfrm>
          </p:grpSpPr>
          <p:sp>
            <p:nvSpPr>
              <p:cNvPr id="14" name="TextBox 20">
                <a:extLst>
                  <a:ext uri="{FF2B5EF4-FFF2-40B4-BE49-F238E27FC236}">
                    <a16:creationId xmlns:a16="http://schemas.microsoft.com/office/drawing/2014/main" id="{D0DD1E59-D379-1653-67E9-E923255900CA}"/>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15" name="TextBox 21">
                <a:extLst>
                  <a:ext uri="{FF2B5EF4-FFF2-40B4-BE49-F238E27FC236}">
                    <a16:creationId xmlns:a16="http://schemas.microsoft.com/office/drawing/2014/main" id="{2FD552E6-BB78-69B0-BD8D-6F9A866368DF}"/>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sq-AL" sz="1200" b="1" spc="4" dirty="0">
                    <a:solidFill>
                      <a:srgbClr val="E49393"/>
                    </a:solidFill>
                    <a:latin typeface="Barlow Bold"/>
                    <a:ea typeface="Barlow Bold"/>
                    <a:cs typeface="Barlow Bold"/>
                    <a:sym typeface="Barlow Bold"/>
                  </a:rPr>
                  <a:t>1</a:t>
                </a:r>
                <a:r>
                  <a:rPr lang="en-US" sz="1200" b="1" spc="4" dirty="0">
                    <a:solidFill>
                      <a:srgbClr val="E49393"/>
                    </a:solidFill>
                    <a:latin typeface="Barlow Bold"/>
                    <a:ea typeface="Barlow Bold"/>
                    <a:cs typeface="Barlow Bold"/>
                    <a:sym typeface="Barlow Bold"/>
                  </a:rPr>
                  <a:t>2</a:t>
                </a:r>
                <a:endParaRPr lang="sq-AL" sz="1200" b="1" spc="4" noProof="0" dirty="0">
                  <a:solidFill>
                    <a:srgbClr val="E49393"/>
                  </a:solidFill>
                  <a:latin typeface="Barlow Bold"/>
                  <a:ea typeface="Barlow Bold"/>
                  <a:cs typeface="Barlow Bold"/>
                  <a:sym typeface="Barlow Bold"/>
                </a:endParaRPr>
              </a:p>
            </p:txBody>
          </p:sp>
        </p:grpSp>
      </p:grpSp>
      <p:grpSp>
        <p:nvGrpSpPr>
          <p:cNvPr id="23" name="Group 5">
            <a:extLst>
              <a:ext uri="{FF2B5EF4-FFF2-40B4-BE49-F238E27FC236}">
                <a16:creationId xmlns:a16="http://schemas.microsoft.com/office/drawing/2014/main" id="{0CB74A83-AC45-5AD1-C698-C14AE44CFC1D}"/>
              </a:ext>
            </a:extLst>
          </p:cNvPr>
          <p:cNvGrpSpPr/>
          <p:nvPr/>
        </p:nvGrpSpPr>
        <p:grpSpPr>
          <a:xfrm rot="-10138660">
            <a:off x="6729297" y="-236639"/>
            <a:ext cx="2141005" cy="1985278"/>
            <a:chOff x="0" y="0"/>
            <a:chExt cx="812800" cy="753681"/>
          </a:xfrm>
        </p:grpSpPr>
        <p:sp>
          <p:nvSpPr>
            <p:cNvPr id="24" name="Freeform 6">
              <a:extLst>
                <a:ext uri="{FF2B5EF4-FFF2-40B4-BE49-F238E27FC236}">
                  <a16:creationId xmlns:a16="http://schemas.microsoft.com/office/drawing/2014/main" id="{8B08EBAE-D38F-6B6E-FC0C-A7EEAA308C84}"/>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5" name="TextBox 7">
              <a:extLst>
                <a:ext uri="{FF2B5EF4-FFF2-40B4-BE49-F238E27FC236}">
                  <a16:creationId xmlns:a16="http://schemas.microsoft.com/office/drawing/2014/main" id="{A2B69121-7BBF-E5F3-7410-22BE2A0052A9}"/>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6" name="Group 15">
            <a:extLst>
              <a:ext uri="{FF2B5EF4-FFF2-40B4-BE49-F238E27FC236}">
                <a16:creationId xmlns:a16="http://schemas.microsoft.com/office/drawing/2014/main" id="{DCF9C1AC-9163-D0CB-DA94-E7DE4A2DFEDA}"/>
              </a:ext>
            </a:extLst>
          </p:cNvPr>
          <p:cNvGrpSpPr/>
          <p:nvPr/>
        </p:nvGrpSpPr>
        <p:grpSpPr>
          <a:xfrm rot="-10138660">
            <a:off x="6498344" y="-656774"/>
            <a:ext cx="2141005" cy="1985278"/>
            <a:chOff x="0" y="0"/>
            <a:chExt cx="812800" cy="753681"/>
          </a:xfrm>
        </p:grpSpPr>
        <p:sp>
          <p:nvSpPr>
            <p:cNvPr id="27" name="Freeform 16">
              <a:extLst>
                <a:ext uri="{FF2B5EF4-FFF2-40B4-BE49-F238E27FC236}">
                  <a16:creationId xmlns:a16="http://schemas.microsoft.com/office/drawing/2014/main" id="{6B537355-87F5-C1DA-9AC4-24E353CD2FD9}"/>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8" name="TextBox 17">
              <a:extLst>
                <a:ext uri="{FF2B5EF4-FFF2-40B4-BE49-F238E27FC236}">
                  <a16:creationId xmlns:a16="http://schemas.microsoft.com/office/drawing/2014/main" id="{37827DA2-2123-A7F0-4C0E-D98AC3A18573}"/>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9" name="Group 8">
            <a:extLst>
              <a:ext uri="{FF2B5EF4-FFF2-40B4-BE49-F238E27FC236}">
                <a16:creationId xmlns:a16="http://schemas.microsoft.com/office/drawing/2014/main" id="{FB5F18C5-49AD-67F0-D3A7-3EF54E8C32B9}"/>
              </a:ext>
            </a:extLst>
          </p:cNvPr>
          <p:cNvGrpSpPr/>
          <p:nvPr/>
        </p:nvGrpSpPr>
        <p:grpSpPr>
          <a:xfrm rot="1136038">
            <a:off x="6664025" y="9084315"/>
            <a:ext cx="2921675" cy="2556466"/>
            <a:chOff x="0" y="0"/>
            <a:chExt cx="812800" cy="711200"/>
          </a:xfrm>
        </p:grpSpPr>
        <p:sp>
          <p:nvSpPr>
            <p:cNvPr id="30" name="Freeform 9">
              <a:extLst>
                <a:ext uri="{FF2B5EF4-FFF2-40B4-BE49-F238E27FC236}">
                  <a16:creationId xmlns:a16="http://schemas.microsoft.com/office/drawing/2014/main" id="{B31F4DC0-7FF3-C443-6915-91E7F344900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1" name="TextBox 10">
              <a:extLst>
                <a:ext uri="{FF2B5EF4-FFF2-40B4-BE49-F238E27FC236}">
                  <a16:creationId xmlns:a16="http://schemas.microsoft.com/office/drawing/2014/main" id="{3AC20071-C8D3-1AAB-CDE0-D57B8B9C8E46}"/>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32" name="Group 18">
            <a:extLst>
              <a:ext uri="{FF2B5EF4-FFF2-40B4-BE49-F238E27FC236}">
                <a16:creationId xmlns:a16="http://schemas.microsoft.com/office/drawing/2014/main" id="{39F43591-9AAB-0FDA-E215-C1E89C20B628}"/>
              </a:ext>
            </a:extLst>
          </p:cNvPr>
          <p:cNvGrpSpPr/>
          <p:nvPr/>
        </p:nvGrpSpPr>
        <p:grpSpPr>
          <a:xfrm rot="1136038">
            <a:off x="-1621916" y="8874481"/>
            <a:ext cx="2921675" cy="2556466"/>
            <a:chOff x="0" y="0"/>
            <a:chExt cx="812800" cy="711200"/>
          </a:xfrm>
        </p:grpSpPr>
        <p:sp>
          <p:nvSpPr>
            <p:cNvPr id="33" name="Freeform 19">
              <a:extLst>
                <a:ext uri="{FF2B5EF4-FFF2-40B4-BE49-F238E27FC236}">
                  <a16:creationId xmlns:a16="http://schemas.microsoft.com/office/drawing/2014/main" id="{F33E74D2-9A85-3330-A8D4-B7DAEE0D109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4" name="TextBox 20">
              <a:extLst>
                <a:ext uri="{FF2B5EF4-FFF2-40B4-BE49-F238E27FC236}">
                  <a16:creationId xmlns:a16="http://schemas.microsoft.com/office/drawing/2014/main" id="{A1D3D3D5-0150-EF37-AA77-AE53689304ED}"/>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Tree>
    <p:extLst>
      <p:ext uri="{BB962C8B-B14F-4D97-AF65-F5344CB8AC3E}">
        <p14:creationId xmlns:p14="http://schemas.microsoft.com/office/powerpoint/2010/main" val="217792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AF9C-D394-52EB-00C9-DB720224F790}"/>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8C89A0D4-4853-6031-281F-9A05E2A4A69D}"/>
              </a:ext>
            </a:extLst>
          </p:cNvPr>
          <p:cNvSpPr txBox="1"/>
          <p:nvPr/>
        </p:nvSpPr>
        <p:spPr>
          <a:xfrm>
            <a:off x="756000" y="689325"/>
            <a:ext cx="4420994" cy="446917"/>
          </a:xfrm>
          <a:prstGeom prst="rect">
            <a:avLst/>
          </a:prstGeom>
        </p:spPr>
        <p:txBody>
          <a:bodyPr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EXPENDITURE</a:t>
            </a:r>
            <a:endParaRPr lang="sq-AL" sz="2799" b="1" noProof="0" dirty="0">
              <a:solidFill>
                <a:srgbClr val="365B6D"/>
              </a:solidFill>
              <a:latin typeface="Barlow Bold"/>
              <a:ea typeface="Barlow Bold"/>
              <a:cs typeface="Barlow Bold"/>
              <a:sym typeface="Barlow Bold"/>
            </a:endParaRPr>
          </a:p>
        </p:txBody>
      </p:sp>
      <p:graphicFrame>
        <p:nvGraphicFramePr>
          <p:cNvPr id="2" name="Chart 1">
            <a:extLst>
              <a:ext uri="{FF2B5EF4-FFF2-40B4-BE49-F238E27FC236}">
                <a16:creationId xmlns:a16="http://schemas.microsoft.com/office/drawing/2014/main" id="{56203A1F-A869-F654-BA1B-2E85DDE2EDAF}"/>
              </a:ext>
            </a:extLst>
          </p:cNvPr>
          <p:cNvGraphicFramePr/>
          <p:nvPr>
            <p:extLst>
              <p:ext uri="{D42A27DB-BD31-4B8C-83A1-F6EECF244321}">
                <p14:modId xmlns:p14="http://schemas.microsoft.com/office/powerpoint/2010/main" val="476548462"/>
              </p:ext>
            </p:extLst>
          </p:nvPr>
        </p:nvGraphicFramePr>
        <p:xfrm>
          <a:off x="564582" y="1687812"/>
          <a:ext cx="6427332" cy="614999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382DB4A7-1238-2692-5B0E-68DFD6D990B0}"/>
              </a:ext>
            </a:extLst>
          </p:cNvPr>
          <p:cNvSpPr/>
          <p:nvPr/>
        </p:nvSpPr>
        <p:spPr>
          <a:xfrm>
            <a:off x="564583" y="1350184"/>
            <a:ext cx="6427332"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400" b="1" noProof="0" dirty="0">
                <a:solidFill>
                  <a:srgbClr val="365B6D"/>
                </a:solidFill>
                <a:latin typeface="Barlow" panose="00000500000000000000" pitchFamily="2" charset="0"/>
              </a:rPr>
              <a:t>Expenditures of the General Government by function </a:t>
            </a:r>
            <a:r>
              <a:rPr lang="en-US" sz="1400" b="1" noProof="0" dirty="0">
                <a:solidFill>
                  <a:srgbClr val="365B6D"/>
                </a:solidFill>
                <a:latin typeface="Barlow" panose="00000500000000000000" pitchFamily="2" charset="0"/>
              </a:rPr>
              <a:t> </a:t>
            </a:r>
            <a:r>
              <a:rPr lang="sq-AL" sz="1400" noProof="0" dirty="0">
                <a:solidFill>
                  <a:srgbClr val="365B6D"/>
                </a:solidFill>
                <a:latin typeface="Barlow" panose="00000500000000000000" pitchFamily="2" charset="0"/>
              </a:rPr>
              <a:t>(</a:t>
            </a:r>
            <a:r>
              <a:rPr lang="en-GB" sz="1400" noProof="0" dirty="0">
                <a:solidFill>
                  <a:srgbClr val="365B6D"/>
                </a:solidFill>
                <a:latin typeface="Barlow" panose="00000500000000000000" pitchFamily="2" charset="0"/>
              </a:rPr>
              <a:t>billion</a:t>
            </a:r>
            <a:r>
              <a:rPr lang="sq-AL" sz="1400" noProof="0" dirty="0">
                <a:solidFill>
                  <a:srgbClr val="365B6D"/>
                </a:solidFill>
                <a:latin typeface="Barlow" panose="00000500000000000000" pitchFamily="2" charset="0"/>
              </a:rPr>
              <a:t> LEK)</a:t>
            </a:r>
          </a:p>
        </p:txBody>
      </p:sp>
      <p:grpSp>
        <p:nvGrpSpPr>
          <p:cNvPr id="24" name="Group 5">
            <a:extLst>
              <a:ext uri="{FF2B5EF4-FFF2-40B4-BE49-F238E27FC236}">
                <a16:creationId xmlns:a16="http://schemas.microsoft.com/office/drawing/2014/main" id="{C6CD641F-CDB8-79DF-500D-36C44ADBB003}"/>
              </a:ext>
            </a:extLst>
          </p:cNvPr>
          <p:cNvGrpSpPr/>
          <p:nvPr/>
        </p:nvGrpSpPr>
        <p:grpSpPr>
          <a:xfrm rot="-10138660">
            <a:off x="6729297" y="-236639"/>
            <a:ext cx="2141005" cy="1985278"/>
            <a:chOff x="0" y="0"/>
            <a:chExt cx="812800" cy="753681"/>
          </a:xfrm>
        </p:grpSpPr>
        <p:sp>
          <p:nvSpPr>
            <p:cNvPr id="25" name="Freeform 6">
              <a:extLst>
                <a:ext uri="{FF2B5EF4-FFF2-40B4-BE49-F238E27FC236}">
                  <a16:creationId xmlns:a16="http://schemas.microsoft.com/office/drawing/2014/main" id="{0FE10B13-5691-8135-B18B-CAFB3D3845EC}"/>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6" name="TextBox 7">
              <a:extLst>
                <a:ext uri="{FF2B5EF4-FFF2-40B4-BE49-F238E27FC236}">
                  <a16:creationId xmlns:a16="http://schemas.microsoft.com/office/drawing/2014/main" id="{80C0F5A7-D267-5A81-CE0B-6D5EE616E728}"/>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7" name="Group 15">
            <a:extLst>
              <a:ext uri="{FF2B5EF4-FFF2-40B4-BE49-F238E27FC236}">
                <a16:creationId xmlns:a16="http://schemas.microsoft.com/office/drawing/2014/main" id="{A8CBC6F6-D47E-7BCC-D56E-3078C68BE07C}"/>
              </a:ext>
            </a:extLst>
          </p:cNvPr>
          <p:cNvGrpSpPr/>
          <p:nvPr/>
        </p:nvGrpSpPr>
        <p:grpSpPr>
          <a:xfrm rot="-10138660">
            <a:off x="6498344" y="-656774"/>
            <a:ext cx="2141005" cy="1985278"/>
            <a:chOff x="0" y="0"/>
            <a:chExt cx="812800" cy="753681"/>
          </a:xfrm>
        </p:grpSpPr>
        <p:sp>
          <p:nvSpPr>
            <p:cNvPr id="28" name="Freeform 16">
              <a:extLst>
                <a:ext uri="{FF2B5EF4-FFF2-40B4-BE49-F238E27FC236}">
                  <a16:creationId xmlns:a16="http://schemas.microsoft.com/office/drawing/2014/main" id="{FBF0FE83-614C-12AE-9C1F-15F3E0E2D63D}"/>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9" name="TextBox 17">
              <a:extLst>
                <a:ext uri="{FF2B5EF4-FFF2-40B4-BE49-F238E27FC236}">
                  <a16:creationId xmlns:a16="http://schemas.microsoft.com/office/drawing/2014/main" id="{7E050552-98BA-9394-ED7F-331247154DA9}"/>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0" name="Group 8">
            <a:extLst>
              <a:ext uri="{FF2B5EF4-FFF2-40B4-BE49-F238E27FC236}">
                <a16:creationId xmlns:a16="http://schemas.microsoft.com/office/drawing/2014/main" id="{91831862-C9D8-97B0-7FAD-A899A883734E}"/>
              </a:ext>
            </a:extLst>
          </p:cNvPr>
          <p:cNvGrpSpPr/>
          <p:nvPr/>
        </p:nvGrpSpPr>
        <p:grpSpPr>
          <a:xfrm rot="1136038">
            <a:off x="6363913" y="9358516"/>
            <a:ext cx="2178914" cy="2006335"/>
            <a:chOff x="0" y="0"/>
            <a:chExt cx="812800" cy="711200"/>
          </a:xfrm>
        </p:grpSpPr>
        <p:sp>
          <p:nvSpPr>
            <p:cNvPr id="31" name="Freeform 9">
              <a:extLst>
                <a:ext uri="{FF2B5EF4-FFF2-40B4-BE49-F238E27FC236}">
                  <a16:creationId xmlns:a16="http://schemas.microsoft.com/office/drawing/2014/main" id="{C305EA30-55CE-9CFB-A9D7-A01937EB560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2" name="TextBox 10">
              <a:extLst>
                <a:ext uri="{FF2B5EF4-FFF2-40B4-BE49-F238E27FC236}">
                  <a16:creationId xmlns:a16="http://schemas.microsoft.com/office/drawing/2014/main" id="{2661F7D5-DC88-7CA6-7228-474A75EFBB5C}"/>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3" name="Picture 2">
            <a:extLst>
              <a:ext uri="{FF2B5EF4-FFF2-40B4-BE49-F238E27FC236}">
                <a16:creationId xmlns:a16="http://schemas.microsoft.com/office/drawing/2014/main" id="{628EBCAE-2DD8-2F0B-5DD9-F3F2FF9047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580" y="7937500"/>
            <a:ext cx="4890069" cy="2755901"/>
          </a:xfrm>
          <a:prstGeom prst="rect">
            <a:avLst/>
          </a:prstGeom>
          <a:noFill/>
        </p:spPr>
      </p:pic>
      <p:grpSp>
        <p:nvGrpSpPr>
          <p:cNvPr id="4" name="Group 3">
            <a:extLst>
              <a:ext uri="{FF2B5EF4-FFF2-40B4-BE49-F238E27FC236}">
                <a16:creationId xmlns:a16="http://schemas.microsoft.com/office/drawing/2014/main" id="{F2F12345-E324-CD00-0C1F-02C034D7DF61}"/>
              </a:ext>
            </a:extLst>
          </p:cNvPr>
          <p:cNvGrpSpPr/>
          <p:nvPr/>
        </p:nvGrpSpPr>
        <p:grpSpPr>
          <a:xfrm>
            <a:off x="860" y="215910"/>
            <a:ext cx="3132903" cy="304044"/>
            <a:chOff x="860" y="215910"/>
            <a:chExt cx="3132903" cy="304044"/>
          </a:xfrm>
        </p:grpSpPr>
        <p:grpSp>
          <p:nvGrpSpPr>
            <p:cNvPr id="5" name="Group 2">
              <a:extLst>
                <a:ext uri="{FF2B5EF4-FFF2-40B4-BE49-F238E27FC236}">
                  <a16:creationId xmlns:a16="http://schemas.microsoft.com/office/drawing/2014/main" id="{B7B8D06C-42C6-A288-3E89-A2673514530F}"/>
                </a:ext>
              </a:extLst>
            </p:cNvPr>
            <p:cNvGrpSpPr/>
            <p:nvPr/>
          </p:nvGrpSpPr>
          <p:grpSpPr>
            <a:xfrm rot="5400000">
              <a:off x="1515103" y="-1057393"/>
              <a:ext cx="63104" cy="3091589"/>
              <a:chOff x="0" y="0"/>
              <a:chExt cx="17101" cy="934750"/>
            </a:xfrm>
          </p:grpSpPr>
          <p:sp>
            <p:nvSpPr>
              <p:cNvPr id="11" name="Freeform 3">
                <a:extLst>
                  <a:ext uri="{FF2B5EF4-FFF2-40B4-BE49-F238E27FC236}">
                    <a16:creationId xmlns:a16="http://schemas.microsoft.com/office/drawing/2014/main" id="{D6AF0623-A1FA-32EE-881F-38BA213B485D}"/>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7" name="TextBox 4">
                <a:extLst>
                  <a:ext uri="{FF2B5EF4-FFF2-40B4-BE49-F238E27FC236}">
                    <a16:creationId xmlns:a16="http://schemas.microsoft.com/office/drawing/2014/main" id="{6ACC6E43-2ED5-D385-1AC9-EF1EB3CFCD07}"/>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7" name="Group 19">
              <a:extLst>
                <a:ext uri="{FF2B5EF4-FFF2-40B4-BE49-F238E27FC236}">
                  <a16:creationId xmlns:a16="http://schemas.microsoft.com/office/drawing/2014/main" id="{F029D938-6D6C-26FF-FCD3-7139F3820E1C}"/>
                </a:ext>
              </a:extLst>
            </p:cNvPr>
            <p:cNvGrpSpPr/>
            <p:nvPr/>
          </p:nvGrpSpPr>
          <p:grpSpPr>
            <a:xfrm>
              <a:off x="97017" y="215910"/>
              <a:ext cx="3036746" cy="194284"/>
              <a:chOff x="120176" y="-97609"/>
              <a:chExt cx="2266969" cy="233488"/>
            </a:xfrm>
          </p:grpSpPr>
          <p:sp>
            <p:nvSpPr>
              <p:cNvPr id="8" name="TextBox 20">
                <a:extLst>
                  <a:ext uri="{FF2B5EF4-FFF2-40B4-BE49-F238E27FC236}">
                    <a16:creationId xmlns:a16="http://schemas.microsoft.com/office/drawing/2014/main" id="{A495F4A7-41F0-1985-16F0-E8AB7A6A8E89}"/>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a:t>
                </a:r>
                <a:endParaRPr lang="sq-AL" sz="999" spc="3" noProof="0" dirty="0">
                  <a:solidFill>
                    <a:srgbClr val="1E2732"/>
                  </a:solidFill>
                  <a:latin typeface="Barlow"/>
                  <a:ea typeface="Barlow"/>
                  <a:cs typeface="Barlow"/>
                  <a:sym typeface="Barlow"/>
                </a:endParaRPr>
              </a:p>
            </p:txBody>
          </p:sp>
          <p:sp>
            <p:nvSpPr>
              <p:cNvPr id="9" name="TextBox 21">
                <a:extLst>
                  <a:ext uri="{FF2B5EF4-FFF2-40B4-BE49-F238E27FC236}">
                    <a16:creationId xmlns:a16="http://schemas.microsoft.com/office/drawing/2014/main" id="{40FAC1A2-B6A6-B09C-9178-7199DB6EA2DB}"/>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sq-AL" sz="1200" b="1" spc="4" noProof="0" dirty="0">
                    <a:solidFill>
                      <a:srgbClr val="E49393"/>
                    </a:solidFill>
                    <a:latin typeface="Barlow Bold"/>
                    <a:ea typeface="Barlow Bold"/>
                    <a:cs typeface="Barlow Bold"/>
                    <a:sym typeface="Barlow Bold"/>
                  </a:rPr>
                  <a:t>1</a:t>
                </a:r>
                <a:r>
                  <a:rPr lang="en-US" sz="1200" b="1" spc="4" noProof="0" dirty="0">
                    <a:solidFill>
                      <a:srgbClr val="E49393"/>
                    </a:solidFill>
                    <a:latin typeface="Barlow Bold"/>
                    <a:ea typeface="Barlow Bold"/>
                    <a:cs typeface="Barlow Bold"/>
                    <a:sym typeface="Barlow Bold"/>
                  </a:rPr>
                  <a:t>3</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10876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ACC1B-3F70-AB30-95F8-C203DF6424E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78E396A-F299-9D58-0F1F-D2017D11D270}"/>
              </a:ext>
            </a:extLst>
          </p:cNvPr>
          <p:cNvGrpSpPr/>
          <p:nvPr/>
        </p:nvGrpSpPr>
        <p:grpSpPr>
          <a:xfrm rot="-10138660">
            <a:off x="6729297" y="-236639"/>
            <a:ext cx="2141005" cy="1985278"/>
            <a:chOff x="0" y="0"/>
            <a:chExt cx="812800" cy="753681"/>
          </a:xfrm>
        </p:grpSpPr>
        <p:sp>
          <p:nvSpPr>
            <p:cNvPr id="6" name="Freeform 6">
              <a:extLst>
                <a:ext uri="{FF2B5EF4-FFF2-40B4-BE49-F238E27FC236}">
                  <a16:creationId xmlns:a16="http://schemas.microsoft.com/office/drawing/2014/main" id="{907491CE-A504-3AA4-F016-4973A4F97DF9}"/>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7" name="TextBox 7">
              <a:extLst>
                <a:ext uri="{FF2B5EF4-FFF2-40B4-BE49-F238E27FC236}">
                  <a16:creationId xmlns:a16="http://schemas.microsoft.com/office/drawing/2014/main" id="{54ED216F-8948-06D1-3912-D4B140AF8098}"/>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8" name="Group 8">
            <a:extLst>
              <a:ext uri="{FF2B5EF4-FFF2-40B4-BE49-F238E27FC236}">
                <a16:creationId xmlns:a16="http://schemas.microsoft.com/office/drawing/2014/main" id="{AEBC9518-F28D-3D3A-5E72-57323334DE59}"/>
              </a:ext>
            </a:extLst>
          </p:cNvPr>
          <p:cNvGrpSpPr/>
          <p:nvPr/>
        </p:nvGrpSpPr>
        <p:grpSpPr>
          <a:xfrm rot="826184">
            <a:off x="6664025" y="9084315"/>
            <a:ext cx="2921675" cy="2556466"/>
            <a:chOff x="0" y="0"/>
            <a:chExt cx="812800" cy="711200"/>
          </a:xfrm>
        </p:grpSpPr>
        <p:sp>
          <p:nvSpPr>
            <p:cNvPr id="9" name="Freeform 9">
              <a:extLst>
                <a:ext uri="{FF2B5EF4-FFF2-40B4-BE49-F238E27FC236}">
                  <a16:creationId xmlns:a16="http://schemas.microsoft.com/office/drawing/2014/main" id="{493A842D-A217-E38F-DA4D-4DECCFF5495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10" name="TextBox 10">
              <a:extLst>
                <a:ext uri="{FF2B5EF4-FFF2-40B4-BE49-F238E27FC236}">
                  <a16:creationId xmlns:a16="http://schemas.microsoft.com/office/drawing/2014/main" id="{EDCFD184-E92E-1267-090E-10912F07D39B}"/>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15" name="Group 15">
            <a:extLst>
              <a:ext uri="{FF2B5EF4-FFF2-40B4-BE49-F238E27FC236}">
                <a16:creationId xmlns:a16="http://schemas.microsoft.com/office/drawing/2014/main" id="{11DD5EC7-B88A-D4FB-B01D-9CDF35E2747D}"/>
              </a:ext>
            </a:extLst>
          </p:cNvPr>
          <p:cNvGrpSpPr/>
          <p:nvPr/>
        </p:nvGrpSpPr>
        <p:grpSpPr>
          <a:xfrm rot="-10138660">
            <a:off x="6498344" y="-656774"/>
            <a:ext cx="2141005" cy="1985278"/>
            <a:chOff x="0" y="0"/>
            <a:chExt cx="812800" cy="753681"/>
          </a:xfrm>
        </p:grpSpPr>
        <p:sp>
          <p:nvSpPr>
            <p:cNvPr id="16" name="Freeform 16">
              <a:extLst>
                <a:ext uri="{FF2B5EF4-FFF2-40B4-BE49-F238E27FC236}">
                  <a16:creationId xmlns:a16="http://schemas.microsoft.com/office/drawing/2014/main" id="{F49F538D-6FB0-1A18-C525-3CB14ED9A1C1}"/>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7" name="TextBox 17">
              <a:extLst>
                <a:ext uri="{FF2B5EF4-FFF2-40B4-BE49-F238E27FC236}">
                  <a16:creationId xmlns:a16="http://schemas.microsoft.com/office/drawing/2014/main" id="{FBC699A1-DF2D-69A0-6EAD-0BE12C0F4D3A}"/>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8" name="Group 18">
            <a:extLst>
              <a:ext uri="{FF2B5EF4-FFF2-40B4-BE49-F238E27FC236}">
                <a16:creationId xmlns:a16="http://schemas.microsoft.com/office/drawing/2014/main" id="{A71C0BC3-F483-F14B-D72D-2A28B9E15A89}"/>
              </a:ext>
            </a:extLst>
          </p:cNvPr>
          <p:cNvGrpSpPr/>
          <p:nvPr/>
        </p:nvGrpSpPr>
        <p:grpSpPr>
          <a:xfrm rot="1136038">
            <a:off x="-1621916" y="8874481"/>
            <a:ext cx="2921675" cy="2556466"/>
            <a:chOff x="0" y="0"/>
            <a:chExt cx="812800" cy="711200"/>
          </a:xfrm>
        </p:grpSpPr>
        <p:sp>
          <p:nvSpPr>
            <p:cNvPr id="19" name="Freeform 19">
              <a:extLst>
                <a:ext uri="{FF2B5EF4-FFF2-40B4-BE49-F238E27FC236}">
                  <a16:creationId xmlns:a16="http://schemas.microsoft.com/office/drawing/2014/main" id="{C3E53D85-DD44-1BB4-2EC4-098289B8463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0" name="TextBox 20">
              <a:extLst>
                <a:ext uri="{FF2B5EF4-FFF2-40B4-BE49-F238E27FC236}">
                  <a16:creationId xmlns:a16="http://schemas.microsoft.com/office/drawing/2014/main" id="{BF0A05D1-3A63-DB0E-73F1-33D0EE59923D}"/>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25" name="TextBox 25">
            <a:extLst>
              <a:ext uri="{FF2B5EF4-FFF2-40B4-BE49-F238E27FC236}">
                <a16:creationId xmlns:a16="http://schemas.microsoft.com/office/drawing/2014/main" id="{3B360D48-354D-526D-E43D-01DC8217A89B}"/>
              </a:ext>
            </a:extLst>
          </p:cNvPr>
          <p:cNvSpPr txBox="1"/>
          <p:nvPr/>
        </p:nvSpPr>
        <p:spPr>
          <a:xfrm>
            <a:off x="819281" y="729600"/>
            <a:ext cx="6036826" cy="446917"/>
          </a:xfrm>
          <a:prstGeom prst="rect">
            <a:avLst/>
          </a:prstGeom>
        </p:spPr>
        <p:txBody>
          <a:bodyPr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BUDGET REVISIONS </a:t>
            </a:r>
            <a:endParaRPr lang="sq-AL" sz="2799" b="1" noProof="0" dirty="0">
              <a:solidFill>
                <a:srgbClr val="365B6D"/>
              </a:solidFill>
              <a:latin typeface="Barlow Bold"/>
              <a:ea typeface="Barlow Bold"/>
              <a:cs typeface="Barlow Bold"/>
              <a:sym typeface="Barlow Bold"/>
            </a:endParaRPr>
          </a:p>
        </p:txBody>
      </p:sp>
      <p:sp>
        <p:nvSpPr>
          <p:cNvPr id="34" name="Freeform: Shape 33">
            <a:extLst>
              <a:ext uri="{FF2B5EF4-FFF2-40B4-BE49-F238E27FC236}">
                <a16:creationId xmlns:a16="http://schemas.microsoft.com/office/drawing/2014/main" id="{8407308B-760B-2628-7D01-A1C6DEE63A19}"/>
              </a:ext>
            </a:extLst>
          </p:cNvPr>
          <p:cNvSpPr/>
          <p:nvPr/>
        </p:nvSpPr>
        <p:spPr>
          <a:xfrm>
            <a:off x="501650" y="5197944"/>
            <a:ext cx="590078" cy="668415"/>
          </a:xfrm>
          <a:custGeom>
            <a:avLst/>
            <a:gdLst>
              <a:gd name="connsiteX0" fmla="*/ 21458 w 2467191"/>
              <a:gd name="connsiteY0" fmla="*/ 529368 h 1113573"/>
              <a:gd name="connsiteX1" fmla="*/ 144225 w 2467191"/>
              <a:gd name="connsiteY1" fmla="*/ 1003501 h 1113573"/>
              <a:gd name="connsiteX2" fmla="*/ 178091 w 2467191"/>
              <a:gd name="connsiteY2" fmla="*/ 1083934 h 1113573"/>
              <a:gd name="connsiteX3" fmla="*/ 211958 w 2467191"/>
              <a:gd name="connsiteY3" fmla="*/ 1083934 h 1113573"/>
              <a:gd name="connsiteX4" fmla="*/ 1740191 w 2467191"/>
              <a:gd name="connsiteY4" fmla="*/ 1109334 h 1113573"/>
              <a:gd name="connsiteX5" fmla="*/ 2383658 w 2467191"/>
              <a:gd name="connsiteY5" fmla="*/ 1096634 h 1113573"/>
              <a:gd name="connsiteX6" fmla="*/ 2464091 w 2467191"/>
              <a:gd name="connsiteY6" fmla="*/ 952701 h 1113573"/>
              <a:gd name="connsiteX7" fmla="*/ 2430225 w 2467191"/>
              <a:gd name="connsiteY7" fmla="*/ 410834 h 1113573"/>
              <a:gd name="connsiteX8" fmla="*/ 2358258 w 2467191"/>
              <a:gd name="connsiteY8" fmla="*/ 101801 h 1113573"/>
              <a:gd name="connsiteX9" fmla="*/ 2252425 w 2467191"/>
              <a:gd name="connsiteY9" fmla="*/ 4434 h 1113573"/>
              <a:gd name="connsiteX10" fmla="*/ 1520058 w 2467191"/>
              <a:gd name="connsiteY10" fmla="*/ 25601 h 1113573"/>
              <a:gd name="connsiteX11" fmla="*/ 360125 w 2467191"/>
              <a:gd name="connsiteY11" fmla="*/ 106034 h 1113573"/>
              <a:gd name="connsiteX12" fmla="*/ 110358 w 2467191"/>
              <a:gd name="connsiteY12" fmla="*/ 156834 h 1113573"/>
              <a:gd name="connsiteX13" fmla="*/ 8758 w 2467191"/>
              <a:gd name="connsiteY13" fmla="*/ 258434 h 1113573"/>
              <a:gd name="connsiteX14" fmla="*/ 21458 w 2467191"/>
              <a:gd name="connsiteY14" fmla="*/ 529368 h 11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7191" h="1113573">
                <a:moveTo>
                  <a:pt x="21458" y="529368"/>
                </a:moveTo>
                <a:cubicBezTo>
                  <a:pt x="44036" y="653546"/>
                  <a:pt x="118120" y="911073"/>
                  <a:pt x="144225" y="1003501"/>
                </a:cubicBezTo>
                <a:cubicBezTo>
                  <a:pt x="170330" y="1095929"/>
                  <a:pt x="166802" y="1070529"/>
                  <a:pt x="178091" y="1083934"/>
                </a:cubicBezTo>
                <a:cubicBezTo>
                  <a:pt x="189380" y="1097339"/>
                  <a:pt x="211958" y="1083934"/>
                  <a:pt x="211958" y="1083934"/>
                </a:cubicBezTo>
                <a:lnTo>
                  <a:pt x="1740191" y="1109334"/>
                </a:lnTo>
                <a:cubicBezTo>
                  <a:pt x="2102141" y="1111451"/>
                  <a:pt x="2263008" y="1122739"/>
                  <a:pt x="2383658" y="1096634"/>
                </a:cubicBezTo>
                <a:cubicBezTo>
                  <a:pt x="2504308" y="1070529"/>
                  <a:pt x="2456330" y="1067001"/>
                  <a:pt x="2464091" y="952701"/>
                </a:cubicBezTo>
                <a:cubicBezTo>
                  <a:pt x="2471852" y="838401"/>
                  <a:pt x="2447864" y="552651"/>
                  <a:pt x="2430225" y="410834"/>
                </a:cubicBezTo>
                <a:cubicBezTo>
                  <a:pt x="2412586" y="269017"/>
                  <a:pt x="2387891" y="169534"/>
                  <a:pt x="2358258" y="101801"/>
                </a:cubicBezTo>
                <a:cubicBezTo>
                  <a:pt x="2328625" y="34068"/>
                  <a:pt x="2392125" y="17134"/>
                  <a:pt x="2252425" y="4434"/>
                </a:cubicBezTo>
                <a:cubicBezTo>
                  <a:pt x="2112725" y="-8266"/>
                  <a:pt x="1835441" y="8668"/>
                  <a:pt x="1520058" y="25601"/>
                </a:cubicBezTo>
                <a:cubicBezTo>
                  <a:pt x="1204675" y="42534"/>
                  <a:pt x="595075" y="84162"/>
                  <a:pt x="360125" y="106034"/>
                </a:cubicBezTo>
                <a:cubicBezTo>
                  <a:pt x="125175" y="127906"/>
                  <a:pt x="168919" y="131434"/>
                  <a:pt x="110358" y="156834"/>
                </a:cubicBezTo>
                <a:cubicBezTo>
                  <a:pt x="51797" y="182234"/>
                  <a:pt x="24280" y="197756"/>
                  <a:pt x="8758" y="258434"/>
                </a:cubicBezTo>
                <a:cubicBezTo>
                  <a:pt x="-6764" y="319112"/>
                  <a:pt x="-1120" y="405190"/>
                  <a:pt x="21458" y="529368"/>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sq-AL" sz="3000" noProof="0" dirty="0">
                <a:latin typeface="Barlow" panose="00000500000000000000" pitchFamily="2" charset="0"/>
              </a:rPr>
              <a:t>2</a:t>
            </a:r>
          </a:p>
        </p:txBody>
      </p:sp>
      <p:sp>
        <p:nvSpPr>
          <p:cNvPr id="39" name="Freeform: Shape 38">
            <a:extLst>
              <a:ext uri="{FF2B5EF4-FFF2-40B4-BE49-F238E27FC236}">
                <a16:creationId xmlns:a16="http://schemas.microsoft.com/office/drawing/2014/main" id="{0C5AC94D-4469-6064-0773-90F5A8A93C98}"/>
              </a:ext>
            </a:extLst>
          </p:cNvPr>
          <p:cNvSpPr/>
          <p:nvPr/>
        </p:nvSpPr>
        <p:spPr>
          <a:xfrm>
            <a:off x="509474" y="3935471"/>
            <a:ext cx="568128" cy="657850"/>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sq-AL" sz="3000" noProof="0" dirty="0">
                <a:latin typeface="Barlow" panose="00000500000000000000" pitchFamily="2" charset="0"/>
              </a:rPr>
              <a:t>1</a:t>
            </a:r>
          </a:p>
        </p:txBody>
      </p:sp>
      <p:sp>
        <p:nvSpPr>
          <p:cNvPr id="41" name="Freeform: Shape 40">
            <a:extLst>
              <a:ext uri="{FF2B5EF4-FFF2-40B4-BE49-F238E27FC236}">
                <a16:creationId xmlns:a16="http://schemas.microsoft.com/office/drawing/2014/main" id="{17492529-62F7-02A1-3A8B-04B6B344C97D}"/>
              </a:ext>
            </a:extLst>
          </p:cNvPr>
          <p:cNvSpPr/>
          <p:nvPr/>
        </p:nvSpPr>
        <p:spPr>
          <a:xfrm>
            <a:off x="501650" y="7890515"/>
            <a:ext cx="575952" cy="668415"/>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sq-AL" sz="3000" noProof="0" dirty="0">
                <a:latin typeface="Barlow" panose="00000500000000000000" pitchFamily="2" charset="0"/>
              </a:rPr>
              <a:t>3</a:t>
            </a:r>
          </a:p>
        </p:txBody>
      </p:sp>
      <p:sp>
        <p:nvSpPr>
          <p:cNvPr id="43" name="TextBox 42">
            <a:extLst>
              <a:ext uri="{FF2B5EF4-FFF2-40B4-BE49-F238E27FC236}">
                <a16:creationId xmlns:a16="http://schemas.microsoft.com/office/drawing/2014/main" id="{1C49C2E8-1673-CB3E-3CFD-839DEA505D6F}"/>
              </a:ext>
            </a:extLst>
          </p:cNvPr>
          <p:cNvSpPr txBox="1"/>
          <p:nvPr/>
        </p:nvSpPr>
        <p:spPr>
          <a:xfrm>
            <a:off x="1172872" y="3851088"/>
            <a:ext cx="5900625" cy="6771084"/>
          </a:xfrm>
          <a:prstGeom prst="rect">
            <a:avLst/>
          </a:prstGeom>
          <a:noFill/>
        </p:spPr>
        <p:txBody>
          <a:bodyPr wrap="square">
            <a:spAutoFit/>
          </a:bodyPr>
          <a:lstStyle/>
          <a:p>
            <a:pPr algn="just" rtl="0"/>
            <a:r>
              <a:rPr lang="en-GB" sz="1400" b="1" dirty="0">
                <a:solidFill>
                  <a:srgbClr val="365B6D"/>
                </a:solidFill>
                <a:latin typeface="Barlow" panose="00000500000000000000" pitchFamily="2" charset="0"/>
              </a:rPr>
              <a:t>Normative act no. </a:t>
            </a:r>
            <a:r>
              <a:rPr lang="en-US" sz="1400" b="1" noProof="0" dirty="0">
                <a:solidFill>
                  <a:srgbClr val="365B6D"/>
                </a:solidFill>
                <a:latin typeface="Barlow" panose="00000500000000000000" pitchFamily="2" charset="0"/>
              </a:rPr>
              <a:t>3</a:t>
            </a:r>
            <a:r>
              <a:rPr lang="en-US" sz="1400" b="1" dirty="0">
                <a:solidFill>
                  <a:srgbClr val="365B6D"/>
                </a:solidFill>
                <a:latin typeface="Barlow" panose="00000500000000000000" pitchFamily="2" charset="0"/>
              </a:rPr>
              <a:t> </a:t>
            </a:r>
            <a:r>
              <a:rPr lang="sq-AL" sz="1400" b="1" noProof="0" dirty="0">
                <a:solidFill>
                  <a:srgbClr val="365B6D"/>
                </a:solidFill>
                <a:latin typeface="Barlow" panose="00000500000000000000" pitchFamily="2" charset="0"/>
              </a:rPr>
              <a:t>dat</a:t>
            </a:r>
            <a:r>
              <a:rPr lang="en-GB" sz="1400" b="1" noProof="0" dirty="0">
                <a:solidFill>
                  <a:srgbClr val="365B6D"/>
                </a:solidFill>
                <a:latin typeface="Barlow" panose="00000500000000000000" pitchFamily="2" charset="0"/>
              </a:rPr>
              <a:t>ed </a:t>
            </a:r>
            <a:r>
              <a:rPr lang="sq-AL" sz="1400" b="1" noProof="0" dirty="0">
                <a:solidFill>
                  <a:srgbClr val="365B6D"/>
                </a:solidFill>
                <a:latin typeface="Barlow" panose="00000500000000000000" pitchFamily="2" charset="0"/>
              </a:rPr>
              <a:t> 2</a:t>
            </a:r>
            <a:r>
              <a:rPr lang="en-US" sz="1400" b="1" noProof="0" dirty="0">
                <a:solidFill>
                  <a:srgbClr val="365B6D"/>
                </a:solidFill>
                <a:latin typeface="Barlow" panose="00000500000000000000" pitchFamily="2" charset="0"/>
              </a:rPr>
              <a:t>9</a:t>
            </a:r>
            <a:r>
              <a:rPr lang="sq-AL" sz="1400" b="1" noProof="0" dirty="0">
                <a:solidFill>
                  <a:srgbClr val="365B6D"/>
                </a:solidFill>
                <a:latin typeface="Barlow" panose="00000500000000000000" pitchFamily="2" charset="0"/>
              </a:rPr>
              <a:t>.0</a:t>
            </a:r>
            <a:r>
              <a:rPr lang="en-US" sz="1400" b="1" noProof="0" dirty="0">
                <a:solidFill>
                  <a:srgbClr val="365B6D"/>
                </a:solidFill>
                <a:latin typeface="Barlow" panose="00000500000000000000" pitchFamily="2" charset="0"/>
              </a:rPr>
              <a:t>4</a:t>
            </a:r>
            <a:r>
              <a:rPr lang="sq-AL" sz="1400" b="1" noProof="0" dirty="0">
                <a:solidFill>
                  <a:srgbClr val="365B6D"/>
                </a:solidFill>
                <a:latin typeface="Barlow" panose="00000500000000000000" pitchFamily="2" charset="0"/>
              </a:rPr>
              <a:t>.202</a:t>
            </a:r>
            <a:r>
              <a:rPr lang="en-US" sz="1400" b="1" noProof="0" dirty="0">
                <a:solidFill>
                  <a:srgbClr val="365B6D"/>
                </a:solidFill>
                <a:latin typeface="Barlow" panose="00000500000000000000" pitchFamily="2" charset="0"/>
              </a:rPr>
              <a:t>5</a:t>
            </a:r>
            <a:endParaRPr lang="sq-AL" sz="1400" noProof="0" dirty="0">
              <a:solidFill>
                <a:srgbClr val="365B6D"/>
              </a:solidFill>
              <a:latin typeface="Barlow" panose="00000500000000000000" pitchFamily="2" charset="0"/>
            </a:endParaRPr>
          </a:p>
          <a:p>
            <a:pPr marL="180000" indent="-180000" algn="just" rtl="0">
              <a:buFont typeface="Arial" panose="020B0604020202020204" pitchFamily="34" charset="0"/>
              <a:buChar char="•"/>
            </a:pPr>
            <a:r>
              <a:rPr lang="en-US" sz="1400" dirty="0">
                <a:solidFill>
                  <a:srgbClr val="365B6D"/>
                </a:solidFill>
                <a:latin typeface="Barlow" panose="00000500000000000000" pitchFamily="2" charset="0"/>
              </a:rPr>
              <a:t>Allocation of 1 billion LEK of the Government in the start-up </a:t>
            </a:r>
            <a:r>
              <a:rPr lang="sq-AL" sz="1400" noProof="0" dirty="0">
                <a:solidFill>
                  <a:srgbClr val="365B6D"/>
                </a:solidFill>
                <a:latin typeface="Barlow" panose="00000500000000000000" pitchFamily="2" charset="0"/>
              </a:rPr>
              <a:t>“</a:t>
            </a:r>
            <a:r>
              <a:rPr lang="sq-AL" sz="1400" i="1" noProof="0" dirty="0">
                <a:solidFill>
                  <a:srgbClr val="365B6D"/>
                </a:solidFill>
                <a:latin typeface="Barlow" panose="00000500000000000000" pitchFamily="2" charset="0"/>
              </a:rPr>
              <a:t>Machine Thinking Lab</a:t>
            </a:r>
            <a:r>
              <a:rPr lang="en-US" sz="1400" i="1" noProof="0" dirty="0">
                <a:solidFill>
                  <a:srgbClr val="365B6D"/>
                </a:solidFill>
                <a:latin typeface="Barlow" panose="00000500000000000000" pitchFamily="2" charset="0"/>
              </a:rPr>
              <a:t>”</a:t>
            </a:r>
            <a:r>
              <a:rPr lang="en-US" sz="1400" noProof="0" dirty="0">
                <a:solidFill>
                  <a:srgbClr val="365B6D"/>
                </a:solidFill>
                <a:latin typeface="Barlow" panose="00000500000000000000" pitchFamily="2" charset="0"/>
              </a:rPr>
              <a:t>.</a:t>
            </a:r>
          </a:p>
          <a:p>
            <a:pPr algn="just" rtl="0"/>
            <a:endParaRPr lang="sq-AL" sz="1400" b="1" noProof="0" dirty="0">
              <a:solidFill>
                <a:srgbClr val="365B6D"/>
              </a:solidFill>
              <a:latin typeface="Barlow" panose="00000500000000000000" pitchFamily="2" charset="0"/>
            </a:endParaRPr>
          </a:p>
          <a:p>
            <a:pPr algn="just" rtl="0"/>
            <a:r>
              <a:rPr lang="en-GB" sz="1400" b="1" noProof="0" dirty="0">
                <a:solidFill>
                  <a:srgbClr val="365B6D"/>
                </a:solidFill>
                <a:latin typeface="Barlow" panose="00000500000000000000" pitchFamily="2" charset="0"/>
              </a:rPr>
              <a:t>Normative act no. </a:t>
            </a:r>
            <a:r>
              <a:rPr lang="en-US" sz="1400" b="1" noProof="0" dirty="0">
                <a:solidFill>
                  <a:srgbClr val="365B6D"/>
                </a:solidFill>
                <a:latin typeface="Barlow" panose="00000500000000000000" pitchFamily="2" charset="0"/>
              </a:rPr>
              <a:t>6 </a:t>
            </a:r>
            <a:r>
              <a:rPr lang="sq-AL" sz="1400" b="1" noProof="0" dirty="0">
                <a:solidFill>
                  <a:srgbClr val="365B6D"/>
                </a:solidFill>
                <a:latin typeface="Barlow" panose="00000500000000000000" pitchFamily="2" charset="0"/>
              </a:rPr>
              <a:t>dat</a:t>
            </a:r>
            <a:r>
              <a:rPr lang="en-GB" sz="1400" b="1" noProof="0" dirty="0">
                <a:solidFill>
                  <a:srgbClr val="365B6D"/>
                </a:solidFill>
                <a:latin typeface="Barlow" panose="00000500000000000000" pitchFamily="2" charset="0"/>
              </a:rPr>
              <a:t>ed </a:t>
            </a:r>
            <a:r>
              <a:rPr lang="en-US" sz="1400" b="1" dirty="0">
                <a:solidFill>
                  <a:srgbClr val="365B6D"/>
                </a:solidFill>
                <a:latin typeface="Barlow" panose="00000500000000000000" pitchFamily="2" charset="0"/>
              </a:rPr>
              <a:t>11</a:t>
            </a:r>
            <a:r>
              <a:rPr lang="sq-AL" sz="1400" b="1" noProof="0" dirty="0">
                <a:solidFill>
                  <a:srgbClr val="365B6D"/>
                </a:solidFill>
                <a:latin typeface="Barlow" panose="00000500000000000000" pitchFamily="2" charset="0"/>
              </a:rPr>
              <a:t>.0</a:t>
            </a:r>
            <a:r>
              <a:rPr lang="en-US" sz="1400" b="1" noProof="0" dirty="0">
                <a:solidFill>
                  <a:srgbClr val="365B6D"/>
                </a:solidFill>
                <a:latin typeface="Barlow" panose="00000500000000000000" pitchFamily="2" charset="0"/>
              </a:rPr>
              <a:t>6</a:t>
            </a:r>
            <a:r>
              <a:rPr lang="sq-AL" sz="1400" b="1" noProof="0" dirty="0">
                <a:solidFill>
                  <a:srgbClr val="365B6D"/>
                </a:solidFill>
                <a:latin typeface="Barlow" panose="00000500000000000000" pitchFamily="2" charset="0"/>
              </a:rPr>
              <a:t>.202</a:t>
            </a:r>
            <a:r>
              <a:rPr lang="en-US" sz="1400" b="1" noProof="0" dirty="0">
                <a:solidFill>
                  <a:srgbClr val="365B6D"/>
                </a:solidFill>
                <a:latin typeface="Barlow" panose="00000500000000000000" pitchFamily="2" charset="0"/>
              </a:rPr>
              <a:t>5, inter alia:</a:t>
            </a:r>
            <a:endParaRPr lang="sq-AL" sz="1400" b="1" noProof="0" dirty="0">
              <a:solidFill>
                <a:srgbClr val="365B6D"/>
              </a:solidFill>
              <a:latin typeface="Barlow" panose="00000500000000000000" pitchFamily="2" charset="0"/>
            </a:endParaRPr>
          </a:p>
          <a:p>
            <a:pPr marL="180000" indent="-180000" algn="just">
              <a:buFont typeface="Arial" panose="020B0604020202020204" pitchFamily="34" charset="0"/>
              <a:buChar char="•"/>
            </a:pPr>
            <a:r>
              <a:rPr lang="en-US" sz="1400" noProof="0" dirty="0">
                <a:solidFill>
                  <a:srgbClr val="365B6D"/>
                </a:solidFill>
                <a:latin typeface="Barlow" panose="00000500000000000000" pitchFamily="2" charset="0"/>
              </a:rPr>
              <a:t>No amendments to the total revenue and expenditure, but only reallocations between items of neutral effect. </a:t>
            </a:r>
            <a:endParaRPr lang="sq-AL" sz="1400" noProof="0" dirty="0">
              <a:solidFill>
                <a:srgbClr val="365B6D"/>
              </a:solidFill>
              <a:latin typeface="Barlow" panose="00000500000000000000" pitchFamily="2" charset="0"/>
            </a:endParaRPr>
          </a:p>
          <a:p>
            <a:pPr marL="180000" indent="-180000" algn="just" rtl="0">
              <a:buFont typeface="Arial" panose="020B0604020202020204" pitchFamily="34" charset="0"/>
              <a:buChar char="•"/>
            </a:pPr>
            <a:r>
              <a:rPr lang="en-US" sz="1400" dirty="0">
                <a:solidFill>
                  <a:srgbClr val="365B6D"/>
                </a:solidFill>
                <a:latin typeface="Barlow" panose="00000500000000000000" pitchFamily="2" charset="0"/>
              </a:rPr>
              <a:t>Allocation of 3.0 billion LEK to a new agriculture Sovereign Scheme</a:t>
            </a:r>
            <a:endParaRPr lang="en-US" sz="1400" noProof="0" dirty="0">
              <a:solidFill>
                <a:srgbClr val="365B6D"/>
              </a:solidFill>
              <a:latin typeface="Barlow" panose="00000500000000000000" pitchFamily="2" charset="0"/>
            </a:endParaRPr>
          </a:p>
          <a:p>
            <a:pPr marL="180000" indent="-180000" algn="just">
              <a:buFont typeface="Arial" panose="020B0604020202020204" pitchFamily="34" charset="0"/>
              <a:buChar char="•"/>
            </a:pPr>
            <a:r>
              <a:rPr lang="en-US" sz="1400" noProof="0" dirty="0">
                <a:solidFill>
                  <a:srgbClr val="365B6D"/>
                </a:solidFill>
                <a:latin typeface="Barlow" panose="00000500000000000000" pitchFamily="2" charset="0"/>
              </a:rPr>
              <a:t>Allocation of 3.3 billion LEK to purchase AI technology products in the field of cybersecurity.</a:t>
            </a:r>
          </a:p>
          <a:p>
            <a:pPr marL="180000" indent="-180000" algn="just">
              <a:buFont typeface="Arial" panose="020B0604020202020204" pitchFamily="34" charset="0"/>
              <a:buChar char="•"/>
            </a:pPr>
            <a:r>
              <a:rPr lang="en-US" sz="1400" dirty="0">
                <a:solidFill>
                  <a:srgbClr val="365B6D"/>
                </a:solidFill>
                <a:latin typeface="Barlow" panose="00000500000000000000" pitchFamily="2" charset="0"/>
              </a:rPr>
              <a:t>Additional allocation of 1.5 billion LEK for new development projects under ADF</a:t>
            </a:r>
            <a:r>
              <a:rPr lang="en-US" sz="1400" noProof="0" dirty="0">
                <a:solidFill>
                  <a:srgbClr val="365B6D"/>
                </a:solidFill>
                <a:latin typeface="Barlow" panose="00000500000000000000" pitchFamily="2" charset="0"/>
              </a:rPr>
              <a:t>.</a:t>
            </a:r>
          </a:p>
          <a:p>
            <a:pPr marL="180000" indent="-180000" algn="just" rtl="0">
              <a:buFont typeface="Arial" panose="020B0604020202020204" pitchFamily="34" charset="0"/>
              <a:buChar char="•"/>
            </a:pPr>
            <a:r>
              <a:rPr lang="en-US" sz="1400" dirty="0">
                <a:solidFill>
                  <a:srgbClr val="365B6D"/>
                </a:solidFill>
                <a:latin typeface="Barlow" panose="00000500000000000000" pitchFamily="2" charset="0"/>
              </a:rPr>
              <a:t>Additional allocation of 318 million LEK  for the Sports </a:t>
            </a:r>
            <a:r>
              <a:rPr lang="en-US" sz="1400" dirty="0" err="1">
                <a:solidFill>
                  <a:srgbClr val="365B6D"/>
                </a:solidFill>
                <a:latin typeface="Barlow" panose="00000500000000000000" pitchFamily="2" charset="0"/>
              </a:rPr>
              <a:t>Programme</a:t>
            </a:r>
            <a:r>
              <a:rPr lang="en-US" sz="1400" dirty="0">
                <a:solidFill>
                  <a:srgbClr val="365B6D"/>
                </a:solidFill>
                <a:latin typeface="Barlow" panose="00000500000000000000" pitchFamily="2" charset="0"/>
              </a:rPr>
              <a:t>.</a:t>
            </a:r>
            <a:endParaRPr lang="en-US" sz="1400" noProof="0" dirty="0">
              <a:solidFill>
                <a:srgbClr val="365B6D"/>
              </a:solidFill>
              <a:latin typeface="Barlow" panose="00000500000000000000" pitchFamily="2" charset="0"/>
            </a:endParaRPr>
          </a:p>
          <a:p>
            <a:pPr marL="0" lvl="1" algn="just" rtl="0"/>
            <a:endParaRPr lang="sq-AL" sz="1400" noProof="0" dirty="0">
              <a:solidFill>
                <a:srgbClr val="365B6D"/>
              </a:solidFill>
              <a:latin typeface="Barlow" panose="00000500000000000000" pitchFamily="2" charset="0"/>
            </a:endParaRPr>
          </a:p>
          <a:p>
            <a:pPr algn="just" rtl="0"/>
            <a:r>
              <a:rPr lang="en-GB" sz="1400" b="1" noProof="0" dirty="0">
                <a:solidFill>
                  <a:srgbClr val="365B6D"/>
                </a:solidFill>
                <a:latin typeface="Barlow" panose="00000500000000000000" pitchFamily="2" charset="0"/>
              </a:rPr>
              <a:t>Normative act no.</a:t>
            </a:r>
            <a:r>
              <a:rPr lang="en-US" sz="1400" b="1" noProof="0" dirty="0">
                <a:solidFill>
                  <a:srgbClr val="365B6D"/>
                </a:solidFill>
                <a:latin typeface="Barlow" panose="00000500000000000000" pitchFamily="2" charset="0"/>
              </a:rPr>
              <a:t>10</a:t>
            </a:r>
            <a:r>
              <a:rPr lang="sq-AL" sz="1400" b="1" noProof="0" dirty="0">
                <a:solidFill>
                  <a:srgbClr val="365B6D"/>
                </a:solidFill>
                <a:latin typeface="Barlow" panose="00000500000000000000" pitchFamily="2" charset="0"/>
              </a:rPr>
              <a:t> dat</a:t>
            </a:r>
            <a:r>
              <a:rPr lang="en-GB" sz="1400" b="1" noProof="0" dirty="0">
                <a:solidFill>
                  <a:srgbClr val="365B6D"/>
                </a:solidFill>
                <a:latin typeface="Barlow" panose="00000500000000000000" pitchFamily="2" charset="0"/>
              </a:rPr>
              <a:t>ed</a:t>
            </a:r>
            <a:r>
              <a:rPr lang="sq-AL" sz="1400" b="1" noProof="0" dirty="0">
                <a:solidFill>
                  <a:srgbClr val="365B6D"/>
                </a:solidFill>
                <a:latin typeface="Barlow" panose="00000500000000000000" pitchFamily="2" charset="0"/>
              </a:rPr>
              <a:t> </a:t>
            </a:r>
            <a:r>
              <a:rPr lang="en-US" sz="1400" b="1" dirty="0">
                <a:solidFill>
                  <a:srgbClr val="365B6D"/>
                </a:solidFill>
                <a:latin typeface="Barlow" panose="00000500000000000000" pitchFamily="2" charset="0"/>
              </a:rPr>
              <a:t>08</a:t>
            </a:r>
            <a:r>
              <a:rPr lang="sq-AL" sz="1400" b="1" noProof="0" dirty="0">
                <a:solidFill>
                  <a:srgbClr val="365B6D"/>
                </a:solidFill>
                <a:latin typeface="Barlow" panose="00000500000000000000" pitchFamily="2" charset="0"/>
              </a:rPr>
              <a:t>.1</a:t>
            </a:r>
            <a:r>
              <a:rPr lang="en-US" sz="1400" b="1" noProof="0" dirty="0">
                <a:solidFill>
                  <a:srgbClr val="365B6D"/>
                </a:solidFill>
                <a:latin typeface="Barlow" panose="00000500000000000000" pitchFamily="2" charset="0"/>
              </a:rPr>
              <a:t>0</a:t>
            </a:r>
            <a:r>
              <a:rPr lang="sq-AL" sz="1400" b="1" noProof="0" dirty="0">
                <a:solidFill>
                  <a:srgbClr val="365B6D"/>
                </a:solidFill>
                <a:latin typeface="Barlow" panose="00000500000000000000" pitchFamily="2" charset="0"/>
              </a:rPr>
              <a:t>.202</a:t>
            </a:r>
            <a:r>
              <a:rPr lang="en-US" sz="1400" b="1" dirty="0">
                <a:solidFill>
                  <a:srgbClr val="365B6D"/>
                </a:solidFill>
                <a:latin typeface="Barlow" panose="00000500000000000000" pitchFamily="2" charset="0"/>
              </a:rPr>
              <a:t>5, inter alia:</a:t>
            </a:r>
            <a:endParaRPr lang="sq-AL" sz="1400" b="1" noProof="0" dirty="0">
              <a:solidFill>
                <a:srgbClr val="365B6D"/>
              </a:solidFill>
              <a:latin typeface="Barlow" panose="00000500000000000000" pitchFamily="2" charset="0"/>
            </a:endParaRPr>
          </a:p>
          <a:p>
            <a:pPr marL="180000" indent="-180000" algn="just">
              <a:buFont typeface="Arial" panose="020B0604020202020204" pitchFamily="34" charset="0"/>
              <a:buChar char="•"/>
            </a:pPr>
            <a:r>
              <a:rPr lang="en-US" sz="1400" dirty="0">
                <a:solidFill>
                  <a:srgbClr val="365B6D"/>
                </a:solidFill>
                <a:latin typeface="Barlow" panose="00000500000000000000" pitchFamily="2" charset="0"/>
              </a:rPr>
              <a:t>Reallocation of funds to the government functional units due to the reorganization of the government cabinet after the general elections of 11</a:t>
            </a:r>
            <a:r>
              <a:rPr lang="en-US" sz="1400" baseline="30000" dirty="0">
                <a:solidFill>
                  <a:srgbClr val="365B6D"/>
                </a:solidFill>
                <a:latin typeface="Barlow" panose="00000500000000000000" pitchFamily="2" charset="0"/>
              </a:rPr>
              <a:t>th</a:t>
            </a:r>
            <a:r>
              <a:rPr lang="en-US" sz="1400" dirty="0">
                <a:solidFill>
                  <a:srgbClr val="365B6D"/>
                </a:solidFill>
                <a:latin typeface="Barlow" panose="00000500000000000000" pitchFamily="2" charset="0"/>
              </a:rPr>
              <a:t> of May 2025</a:t>
            </a:r>
            <a:r>
              <a:rPr lang="sq-AL" sz="1400" noProof="0" dirty="0">
                <a:solidFill>
                  <a:srgbClr val="365B6D"/>
                </a:solidFill>
                <a:latin typeface="Barlow" panose="00000500000000000000" pitchFamily="2" charset="0"/>
              </a:rPr>
              <a:t>.</a:t>
            </a:r>
            <a:endParaRPr lang="en-US" sz="1400" noProof="0" dirty="0">
              <a:solidFill>
                <a:srgbClr val="365B6D"/>
              </a:solidFill>
              <a:latin typeface="Barlow" panose="00000500000000000000" pitchFamily="2" charset="0"/>
            </a:endParaRPr>
          </a:p>
          <a:p>
            <a:pPr marL="180000" indent="-180000" algn="just" rtl="0">
              <a:buFont typeface="Arial" panose="020B0604020202020204" pitchFamily="34" charset="0"/>
              <a:buChar char="•"/>
            </a:pPr>
            <a:r>
              <a:rPr lang="en-US" sz="1400" noProof="0" dirty="0">
                <a:solidFill>
                  <a:srgbClr val="365B6D"/>
                </a:solidFill>
                <a:latin typeface="Barlow" panose="00000500000000000000" pitchFamily="2" charset="0"/>
              </a:rPr>
              <a:t> Increase of general revenue by 12.1 billion  LEK.</a:t>
            </a:r>
          </a:p>
          <a:p>
            <a:pPr marL="180000" indent="-180000" algn="just" rtl="0">
              <a:buFont typeface="Arial" panose="020B0604020202020204" pitchFamily="34" charset="0"/>
              <a:buChar char="•"/>
            </a:pPr>
            <a:r>
              <a:rPr lang="en-US" sz="1400" noProof="0" dirty="0">
                <a:solidFill>
                  <a:srgbClr val="365B6D"/>
                </a:solidFill>
                <a:latin typeface="Barlow" panose="00000500000000000000" pitchFamily="2" charset="0"/>
              </a:rPr>
              <a:t>Increase of general </a:t>
            </a:r>
            <a:r>
              <a:rPr lang="en-US" sz="1400" dirty="0">
                <a:solidFill>
                  <a:srgbClr val="365B6D"/>
                </a:solidFill>
                <a:latin typeface="Barlow" panose="00000500000000000000" pitchFamily="2" charset="0"/>
              </a:rPr>
              <a:t>expenditure by </a:t>
            </a:r>
            <a:r>
              <a:rPr lang="en-US" sz="1400" noProof="0" dirty="0">
                <a:solidFill>
                  <a:srgbClr val="365B6D"/>
                </a:solidFill>
                <a:latin typeface="Barlow" panose="00000500000000000000" pitchFamily="2" charset="0"/>
              </a:rPr>
              <a:t>5.7 billion LEK.</a:t>
            </a:r>
          </a:p>
          <a:p>
            <a:pPr marL="180000" indent="-180000" algn="just" rtl="0">
              <a:buFont typeface="Arial" panose="020B0604020202020204" pitchFamily="34" charset="0"/>
              <a:buChar char="•"/>
            </a:pPr>
            <a:r>
              <a:rPr lang="en-US" sz="1400" dirty="0">
                <a:solidFill>
                  <a:srgbClr val="365B6D"/>
                </a:solidFill>
                <a:latin typeface="Barlow" panose="00000500000000000000" pitchFamily="2" charset="0"/>
              </a:rPr>
              <a:t>Additional allocation of 7.6 billion LEK for the Pensions’ Scheme, of which 5.9 billion allocation to the end-of-year bonus.</a:t>
            </a:r>
            <a:r>
              <a:rPr lang="en-US" sz="1400" noProof="0" dirty="0">
                <a:solidFill>
                  <a:srgbClr val="365B6D"/>
                </a:solidFill>
                <a:latin typeface="Barlow" panose="00000500000000000000" pitchFamily="2" charset="0"/>
              </a:rPr>
              <a:t> </a:t>
            </a:r>
          </a:p>
          <a:p>
            <a:pPr marL="180000" indent="-180000" algn="just">
              <a:buFont typeface="Arial" panose="020B0604020202020204" pitchFamily="34" charset="0"/>
              <a:buChar char="•"/>
            </a:pPr>
            <a:r>
              <a:rPr lang="en-US" sz="1400" dirty="0">
                <a:solidFill>
                  <a:srgbClr val="365B6D"/>
                </a:solidFill>
                <a:latin typeface="Barlow" panose="00000500000000000000" pitchFamily="2" charset="0"/>
              </a:rPr>
              <a:t>Additional allocation of about 6 billion LEK to accelerate the MIE infrastructure projects.</a:t>
            </a:r>
            <a:endParaRPr lang="en-US" sz="1400" noProof="0" dirty="0">
              <a:solidFill>
                <a:srgbClr val="365B6D"/>
              </a:solidFill>
              <a:latin typeface="Barlow" panose="00000500000000000000" pitchFamily="2" charset="0"/>
            </a:endParaRPr>
          </a:p>
          <a:p>
            <a:pPr marL="180000" indent="-180000" algn="just" rtl="0">
              <a:buFont typeface="Arial" panose="020B0604020202020204" pitchFamily="34" charset="0"/>
              <a:buChar char="•"/>
            </a:pPr>
            <a:r>
              <a:rPr lang="en-US" sz="1400" noProof="0" dirty="0">
                <a:solidFill>
                  <a:srgbClr val="365B6D"/>
                </a:solidFill>
                <a:latin typeface="Barlow" panose="00000500000000000000" pitchFamily="2" charset="0"/>
              </a:rPr>
              <a:t>Additional allocation of 2.8 billion LEK on the IT system and Oracle projects</a:t>
            </a:r>
            <a:r>
              <a:rPr lang="en-US" sz="1400" dirty="0">
                <a:solidFill>
                  <a:srgbClr val="365B6D"/>
                </a:solidFill>
                <a:latin typeface="Barlow" panose="00000500000000000000" pitchFamily="2" charset="0"/>
              </a:rPr>
              <a:t>, Microsoft services, AI platforms, IT network maintenance of the budget institutions etc. </a:t>
            </a:r>
          </a:p>
          <a:p>
            <a:pPr marL="180000" indent="-180000" algn="just">
              <a:buFont typeface="Arial" panose="020B0604020202020204" pitchFamily="34" charset="0"/>
              <a:buChar char="•"/>
            </a:pPr>
            <a:r>
              <a:rPr lang="en-US" sz="1400" noProof="0" dirty="0">
                <a:solidFill>
                  <a:srgbClr val="365B6D"/>
                </a:solidFill>
                <a:latin typeface="Barlow" panose="00000500000000000000" pitchFamily="2" charset="0"/>
              </a:rPr>
              <a:t>Additional allocation of 1.1 billion LEK  to fund the needs of the State Police, Republican Guard, Civil Status </a:t>
            </a:r>
            <a:r>
              <a:rPr lang="en-US" sz="1400" dirty="0">
                <a:solidFill>
                  <a:srgbClr val="365B6D"/>
                </a:solidFill>
                <a:latin typeface="Barlow" panose="00000500000000000000" pitchFamily="2" charset="0"/>
              </a:rPr>
              <a:t>Offices</a:t>
            </a:r>
            <a:r>
              <a:rPr lang="en-US" sz="1400" noProof="0" dirty="0">
                <a:solidFill>
                  <a:srgbClr val="365B6D"/>
                </a:solidFill>
                <a:latin typeface="Barlow" panose="00000500000000000000" pitchFamily="2" charset="0"/>
              </a:rPr>
              <a:t> and </a:t>
            </a:r>
            <a:r>
              <a:rPr lang="en-US" sz="1400" dirty="0">
                <a:solidFill>
                  <a:srgbClr val="365B6D"/>
                </a:solidFill>
                <a:latin typeface="Barlow" panose="00000500000000000000" pitchFamily="2" charset="0"/>
              </a:rPr>
              <a:t>Prefectures</a:t>
            </a:r>
            <a:r>
              <a:rPr lang="en-US" sz="1400" noProof="0" dirty="0">
                <a:solidFill>
                  <a:srgbClr val="365B6D"/>
                </a:solidFill>
                <a:latin typeface="Barlow" panose="00000500000000000000" pitchFamily="2" charset="0"/>
              </a:rPr>
              <a:t>.</a:t>
            </a:r>
          </a:p>
          <a:p>
            <a:pPr marL="180000" indent="-180000" algn="just">
              <a:buFont typeface="Arial" panose="020B0604020202020204" pitchFamily="34" charset="0"/>
              <a:buChar char="•"/>
            </a:pPr>
            <a:r>
              <a:rPr lang="en-US" sz="1400" dirty="0">
                <a:solidFill>
                  <a:srgbClr val="365B6D"/>
                </a:solidFill>
                <a:latin typeface="Barlow" panose="00000500000000000000" pitchFamily="2" charset="0"/>
              </a:rPr>
              <a:t>Allocation of 556 million LEK to the Albanian Intelligence Service to purchase IT systems and software. </a:t>
            </a:r>
            <a:endParaRPr lang="en-US" sz="1300" noProof="0" dirty="0">
              <a:solidFill>
                <a:srgbClr val="365B6D"/>
              </a:solidFill>
              <a:latin typeface="Barlow" panose="00000500000000000000" pitchFamily="2" charset="0"/>
            </a:endParaRPr>
          </a:p>
        </p:txBody>
      </p:sp>
      <p:graphicFrame>
        <p:nvGraphicFramePr>
          <p:cNvPr id="2" name="Table 1">
            <a:extLst>
              <a:ext uri="{FF2B5EF4-FFF2-40B4-BE49-F238E27FC236}">
                <a16:creationId xmlns:a16="http://schemas.microsoft.com/office/drawing/2014/main" id="{98E1CD0D-A598-F28A-2B8C-5FDC6A1BBAF7}"/>
              </a:ext>
            </a:extLst>
          </p:cNvPr>
          <p:cNvGraphicFramePr>
            <a:graphicFrameLocks noGrp="1"/>
          </p:cNvGraphicFramePr>
          <p:nvPr>
            <p:extLst>
              <p:ext uri="{D42A27DB-BD31-4B8C-83A1-F6EECF244321}">
                <p14:modId xmlns:p14="http://schemas.microsoft.com/office/powerpoint/2010/main" val="2012106291"/>
              </p:ext>
            </p:extLst>
          </p:nvPr>
        </p:nvGraphicFramePr>
        <p:xfrm>
          <a:off x="601890" y="1593389"/>
          <a:ext cx="6471607" cy="2015951"/>
        </p:xfrm>
        <a:graphic>
          <a:graphicData uri="http://schemas.openxmlformats.org/drawingml/2006/table">
            <a:tbl>
              <a:tblPr>
                <a:tableStyleId>{5C22544A-7EE6-4342-B048-85BDC9FD1C3A}</a:tableStyleId>
              </a:tblPr>
              <a:tblGrid>
                <a:gridCol w="1378722">
                  <a:extLst>
                    <a:ext uri="{9D8B030D-6E8A-4147-A177-3AD203B41FA5}">
                      <a16:colId xmlns:a16="http://schemas.microsoft.com/office/drawing/2014/main" val="2138564345"/>
                    </a:ext>
                  </a:extLst>
                </a:gridCol>
                <a:gridCol w="727555">
                  <a:extLst>
                    <a:ext uri="{9D8B030D-6E8A-4147-A177-3AD203B41FA5}">
                      <a16:colId xmlns:a16="http://schemas.microsoft.com/office/drawing/2014/main" val="3079534368"/>
                    </a:ext>
                  </a:extLst>
                </a:gridCol>
                <a:gridCol w="727555">
                  <a:extLst>
                    <a:ext uri="{9D8B030D-6E8A-4147-A177-3AD203B41FA5}">
                      <a16:colId xmlns:a16="http://schemas.microsoft.com/office/drawing/2014/main" val="930936140"/>
                    </a:ext>
                  </a:extLst>
                </a:gridCol>
                <a:gridCol w="727555">
                  <a:extLst>
                    <a:ext uri="{9D8B030D-6E8A-4147-A177-3AD203B41FA5}">
                      <a16:colId xmlns:a16="http://schemas.microsoft.com/office/drawing/2014/main" val="2166965851"/>
                    </a:ext>
                  </a:extLst>
                </a:gridCol>
                <a:gridCol w="727555">
                  <a:extLst>
                    <a:ext uri="{9D8B030D-6E8A-4147-A177-3AD203B41FA5}">
                      <a16:colId xmlns:a16="http://schemas.microsoft.com/office/drawing/2014/main" val="1448557282"/>
                    </a:ext>
                  </a:extLst>
                </a:gridCol>
                <a:gridCol w="727555">
                  <a:extLst>
                    <a:ext uri="{9D8B030D-6E8A-4147-A177-3AD203B41FA5}">
                      <a16:colId xmlns:a16="http://schemas.microsoft.com/office/drawing/2014/main" val="3038067496"/>
                    </a:ext>
                  </a:extLst>
                </a:gridCol>
                <a:gridCol w="727555">
                  <a:extLst>
                    <a:ext uri="{9D8B030D-6E8A-4147-A177-3AD203B41FA5}">
                      <a16:colId xmlns:a16="http://schemas.microsoft.com/office/drawing/2014/main" val="2671348666"/>
                    </a:ext>
                  </a:extLst>
                </a:gridCol>
                <a:gridCol w="727555">
                  <a:extLst>
                    <a:ext uri="{9D8B030D-6E8A-4147-A177-3AD203B41FA5}">
                      <a16:colId xmlns:a16="http://schemas.microsoft.com/office/drawing/2014/main" val="2434375369"/>
                    </a:ext>
                  </a:extLst>
                </a:gridCol>
              </a:tblGrid>
              <a:tr h="765594">
                <a:tc>
                  <a:txBody>
                    <a:bodyPr/>
                    <a:lstStyle/>
                    <a:p>
                      <a:pPr algn="ctr" rtl="0" fontAlgn="ctr"/>
                      <a:r>
                        <a:rPr lang="en-GB" sz="1300" b="1" i="0" u="none" strike="noStrike" noProof="0" dirty="0">
                          <a:solidFill>
                            <a:srgbClr val="C00000"/>
                          </a:solidFill>
                          <a:effectLst/>
                          <a:latin typeface="Barlow" panose="00000500000000000000" pitchFamily="2" charset="0"/>
                        </a:rPr>
                        <a:t>Billion </a:t>
                      </a:r>
                      <a:r>
                        <a:rPr lang="sq-AL" sz="1300" b="1" i="0" u="none" strike="noStrike" noProof="0" dirty="0">
                          <a:solidFill>
                            <a:srgbClr val="C00000"/>
                          </a:solidFill>
                          <a:effectLst/>
                          <a:latin typeface="Barlow" panose="00000500000000000000" pitchFamily="2" charset="0"/>
                        </a:rPr>
                        <a:t>LEK</a:t>
                      </a: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GB" sz="1300" b="1" i="0" u="none" strike="noStrike" noProof="0" dirty="0">
                          <a:solidFill>
                            <a:srgbClr val="365B6D"/>
                          </a:solidFill>
                          <a:effectLst/>
                          <a:latin typeface="Barlow" panose="00000500000000000000" pitchFamily="2" charset="0"/>
                        </a:rPr>
                        <a:t>Original budget</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GB" sz="1300" b="1" u="none" strike="noStrike" noProof="0" dirty="0">
                          <a:solidFill>
                            <a:srgbClr val="365B6D"/>
                          </a:solidFill>
                          <a:effectLst/>
                          <a:latin typeface="Barlow" panose="00000500000000000000" pitchFamily="2" charset="0"/>
                        </a:rPr>
                        <a:t>1</a:t>
                      </a:r>
                      <a:r>
                        <a:rPr lang="en-GB" sz="1300" b="1" u="none" strike="noStrike" baseline="30000" noProof="0" dirty="0">
                          <a:solidFill>
                            <a:srgbClr val="365B6D"/>
                          </a:solidFill>
                          <a:effectLst/>
                          <a:latin typeface="Barlow" panose="00000500000000000000" pitchFamily="2" charset="0"/>
                        </a:rPr>
                        <a:t>st</a:t>
                      </a:r>
                      <a:r>
                        <a:rPr lang="en-GB" sz="1300" b="1" u="none" strike="noStrike" noProof="0" dirty="0">
                          <a:solidFill>
                            <a:srgbClr val="365B6D"/>
                          </a:solidFill>
                          <a:effectLst/>
                          <a:latin typeface="Barlow" panose="00000500000000000000" pitchFamily="2" charset="0"/>
                        </a:rPr>
                        <a:t> revision </a:t>
                      </a:r>
                      <a:r>
                        <a:rPr lang="en-US" sz="1300" b="1" u="none" strike="noStrike" noProof="0" dirty="0">
                          <a:solidFill>
                            <a:srgbClr val="365B6D"/>
                          </a:solidFill>
                          <a:effectLst/>
                          <a:latin typeface="Barlow" panose="00000500000000000000" pitchFamily="2" charset="0"/>
                        </a:rPr>
                        <a:t> (AN3/ 2025)</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GB" sz="1300" b="1" u="none" strike="noStrike" noProof="0" dirty="0">
                          <a:solidFill>
                            <a:srgbClr val="365B6D"/>
                          </a:solidFill>
                          <a:effectLst/>
                          <a:latin typeface="Barlow" panose="00000500000000000000" pitchFamily="2" charset="0"/>
                        </a:rPr>
                        <a:t>2</a:t>
                      </a:r>
                      <a:r>
                        <a:rPr lang="en-GB" sz="1300" b="1" u="none" strike="noStrike" baseline="30000" noProof="0" dirty="0">
                          <a:solidFill>
                            <a:srgbClr val="365B6D"/>
                          </a:solidFill>
                          <a:effectLst/>
                          <a:latin typeface="Barlow" panose="00000500000000000000" pitchFamily="2" charset="0"/>
                        </a:rPr>
                        <a:t>nd</a:t>
                      </a:r>
                      <a:r>
                        <a:rPr lang="en-GB" sz="1300" b="1" u="none" strike="noStrike" noProof="0" dirty="0">
                          <a:solidFill>
                            <a:srgbClr val="365B6D"/>
                          </a:solidFill>
                          <a:effectLst/>
                          <a:latin typeface="Barlow" panose="00000500000000000000" pitchFamily="2" charset="0"/>
                        </a:rPr>
                        <a:t> revision </a:t>
                      </a:r>
                      <a:r>
                        <a:rPr lang="en-US" sz="1300" b="1" u="none" strike="noStrike" noProof="0" dirty="0">
                          <a:solidFill>
                            <a:srgbClr val="365B6D"/>
                          </a:solidFill>
                          <a:effectLst/>
                          <a:latin typeface="Barlow" panose="00000500000000000000" pitchFamily="2" charset="0"/>
                        </a:rPr>
                        <a:t> (AN6/ 2025)</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GB" sz="1300" b="1" u="none" strike="noStrike" noProof="0" dirty="0">
                          <a:solidFill>
                            <a:srgbClr val="365B6D"/>
                          </a:solidFill>
                          <a:effectLst/>
                          <a:latin typeface="Barlow" panose="00000500000000000000" pitchFamily="2" charset="0"/>
                        </a:rPr>
                        <a:t>3</a:t>
                      </a:r>
                      <a:r>
                        <a:rPr lang="en-GB" sz="1300" b="1" u="none" strike="noStrike" baseline="30000" noProof="0" dirty="0">
                          <a:solidFill>
                            <a:srgbClr val="365B6D"/>
                          </a:solidFill>
                          <a:effectLst/>
                          <a:latin typeface="Barlow" panose="00000500000000000000" pitchFamily="2" charset="0"/>
                        </a:rPr>
                        <a:t>rd</a:t>
                      </a:r>
                      <a:r>
                        <a:rPr lang="en-GB" sz="1300" b="1" u="none" strike="noStrike" noProof="0" dirty="0">
                          <a:solidFill>
                            <a:srgbClr val="365B6D"/>
                          </a:solidFill>
                          <a:effectLst/>
                          <a:latin typeface="Barlow" panose="00000500000000000000" pitchFamily="2" charset="0"/>
                        </a:rPr>
                        <a:t> revision </a:t>
                      </a:r>
                      <a:r>
                        <a:rPr lang="en-US" sz="1300" b="1" u="none" strike="noStrike" noProof="0" dirty="0">
                          <a:solidFill>
                            <a:srgbClr val="365B6D"/>
                          </a:solidFill>
                          <a:effectLst/>
                          <a:latin typeface="Barlow" panose="00000500000000000000" pitchFamily="2" charset="0"/>
                        </a:rPr>
                        <a:t> (AN10/ 2025)</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US" sz="1300" b="1" i="0" u="none" strike="noStrike" noProof="0" dirty="0">
                          <a:solidFill>
                            <a:srgbClr val="365B6D"/>
                          </a:solidFill>
                          <a:effectLst/>
                          <a:latin typeface="Barlow" panose="00000500000000000000" pitchFamily="2" charset="0"/>
                        </a:rPr>
                        <a:t>4</a:t>
                      </a:r>
                      <a:r>
                        <a:rPr lang="en-US" sz="1300" b="1" i="0" u="none" strike="noStrike" baseline="30000" noProof="0" dirty="0">
                          <a:solidFill>
                            <a:srgbClr val="365B6D"/>
                          </a:solidFill>
                          <a:effectLst/>
                          <a:latin typeface="Barlow" panose="00000500000000000000" pitchFamily="2" charset="0"/>
                        </a:rPr>
                        <a:t>th</a:t>
                      </a:r>
                      <a:r>
                        <a:rPr lang="en-US" sz="1300" b="1" i="0" u="none" strike="noStrike" noProof="0" dirty="0">
                          <a:solidFill>
                            <a:srgbClr val="365B6D"/>
                          </a:solidFill>
                          <a:effectLst/>
                          <a:latin typeface="Barlow" panose="00000500000000000000" pitchFamily="2" charset="0"/>
                        </a:rPr>
                        <a:t> revision  (AN11/ 2025)</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GB" sz="1300" b="1" i="0" u="none" strike="noStrike" noProof="0" dirty="0">
                          <a:solidFill>
                            <a:srgbClr val="365B6D"/>
                          </a:solidFill>
                          <a:effectLst/>
                          <a:latin typeface="Barlow" panose="00000500000000000000" pitchFamily="2" charset="0"/>
                        </a:rPr>
                        <a:t>Actual</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US" sz="1300" b="1" u="none" strike="noStrike" noProof="0" dirty="0">
                          <a:solidFill>
                            <a:srgbClr val="365B6D"/>
                          </a:solidFill>
                          <a:effectLst/>
                          <a:latin typeface="Barlow" panose="00000500000000000000" pitchFamily="2" charset="0"/>
                        </a:rPr>
                        <a:t>Budget </a:t>
                      </a:r>
                      <a:r>
                        <a:rPr lang="en-US" sz="1300" b="1" u="none" strike="noStrike" noProof="0" dirty="0" err="1">
                          <a:solidFill>
                            <a:srgbClr val="365B6D"/>
                          </a:solidFill>
                          <a:effectLst/>
                          <a:latin typeface="Barlow" panose="00000500000000000000" pitchFamily="2" charset="0"/>
                        </a:rPr>
                        <a:t>execut</a:t>
                      </a:r>
                      <a:r>
                        <a:rPr lang="en-US" sz="1300" b="1" u="none" strike="noStrike" noProof="0" dirty="0">
                          <a:solidFill>
                            <a:srgbClr val="365B6D"/>
                          </a:solidFill>
                          <a:effectLst/>
                          <a:latin typeface="Barlow" panose="00000500000000000000" pitchFamily="2" charset="0"/>
                        </a:rPr>
                        <a:t>. rate  % </a:t>
                      </a:r>
                      <a:r>
                        <a:rPr lang="en-US" sz="1200" b="0" i="1" u="none" strike="noStrike" noProof="0" dirty="0">
                          <a:solidFill>
                            <a:srgbClr val="365B6D"/>
                          </a:solidFill>
                          <a:effectLst/>
                          <a:latin typeface="Barlow" panose="00000500000000000000" pitchFamily="2" charset="0"/>
                        </a:rPr>
                        <a:t>(</a:t>
                      </a:r>
                      <a:r>
                        <a:rPr lang="en-US" sz="1100" b="0" i="1" u="none" strike="noStrike" noProof="0" dirty="0">
                          <a:solidFill>
                            <a:srgbClr val="365B6D"/>
                          </a:solidFill>
                          <a:effectLst/>
                          <a:latin typeface="Barlow" panose="00000500000000000000" pitchFamily="2" charset="0"/>
                        </a:rPr>
                        <a:t>against original budget)</a:t>
                      </a:r>
                      <a:endParaRPr lang="sq-AL" sz="1300" b="0" i="1"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extLst>
                  <a:ext uri="{0D108BD9-81ED-4DB2-BD59-A6C34878D82A}">
                    <a16:rowId xmlns:a16="http://schemas.microsoft.com/office/drawing/2014/main" val="2637084109"/>
                  </a:ext>
                </a:extLst>
              </a:tr>
              <a:tr h="269824">
                <a:tc>
                  <a:txBody>
                    <a:bodyPr/>
                    <a:lstStyle/>
                    <a:p>
                      <a:pPr algn="ctr" rtl="0" fontAlgn="ctr"/>
                      <a:r>
                        <a:rPr lang="sq-AL" sz="1300" b="1" u="none" strike="noStrike" noProof="0" dirty="0">
                          <a:solidFill>
                            <a:srgbClr val="365B6D"/>
                          </a:solidFill>
                          <a:effectLst/>
                          <a:latin typeface="Barlow" panose="00000500000000000000" pitchFamily="2" charset="0"/>
                        </a:rPr>
                        <a:t>T</a:t>
                      </a:r>
                      <a:r>
                        <a:rPr lang="en-GB" sz="1300" b="1" u="none" strike="noStrike" noProof="0" dirty="0" err="1">
                          <a:solidFill>
                            <a:srgbClr val="365B6D"/>
                          </a:solidFill>
                          <a:effectLst/>
                          <a:latin typeface="Barlow" panose="00000500000000000000" pitchFamily="2" charset="0"/>
                        </a:rPr>
                        <a:t>otal</a:t>
                      </a:r>
                      <a:r>
                        <a:rPr lang="en-GB" sz="1300" b="1" u="none" strike="noStrike" noProof="0" dirty="0">
                          <a:solidFill>
                            <a:srgbClr val="365B6D"/>
                          </a:solidFill>
                          <a:effectLst/>
                          <a:latin typeface="Barlow" panose="00000500000000000000" pitchFamily="2" charset="0"/>
                        </a:rPr>
                        <a:t> revenue</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757.0</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dirty="0">
                          <a:solidFill>
                            <a:schemeClr val="dk1"/>
                          </a:solidFill>
                          <a:effectLst/>
                          <a:latin typeface="Barlow" panose="00000500000000000000" pitchFamily="2" charset="0"/>
                          <a:ea typeface="+mn-ea"/>
                          <a:cs typeface="+mn-cs"/>
                        </a:rPr>
                        <a:t>758.0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dirty="0">
                          <a:solidFill>
                            <a:schemeClr val="dk1"/>
                          </a:solidFill>
                          <a:effectLst/>
                          <a:latin typeface="Barlow" panose="00000500000000000000" pitchFamily="2" charset="0"/>
                          <a:ea typeface="+mn-ea"/>
                          <a:cs typeface="+mn-cs"/>
                        </a:rPr>
                        <a:t>758.0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sq-AL" sz="1300" b="0" u="none" strike="noStrike" kern="1200" noProof="0" dirty="0">
                          <a:solidFill>
                            <a:schemeClr val="dk1"/>
                          </a:solidFill>
                          <a:effectLst/>
                          <a:latin typeface="Barlow" panose="00000500000000000000" pitchFamily="2" charset="0"/>
                          <a:ea typeface="+mn-ea"/>
                          <a:cs typeface="+mn-cs"/>
                        </a:rPr>
                        <a:t>7</a:t>
                      </a:r>
                      <a:r>
                        <a:rPr lang="en-US" sz="1300" b="0" u="none" strike="noStrike" kern="1200" noProof="0" dirty="0">
                          <a:solidFill>
                            <a:schemeClr val="dk1"/>
                          </a:solidFill>
                          <a:effectLst/>
                          <a:latin typeface="Barlow" panose="00000500000000000000" pitchFamily="2" charset="0"/>
                          <a:ea typeface="+mn-ea"/>
                          <a:cs typeface="+mn-cs"/>
                        </a:rPr>
                        <a:t>70.1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sq-AL" sz="1300" b="0" u="none" strike="noStrike" kern="1200" noProof="0" dirty="0">
                          <a:solidFill>
                            <a:schemeClr val="dk1"/>
                          </a:solidFill>
                          <a:effectLst/>
                          <a:latin typeface="Barlow" panose="00000500000000000000" pitchFamily="2" charset="0"/>
                          <a:ea typeface="+mn-ea"/>
                          <a:cs typeface="+mn-cs"/>
                        </a:rPr>
                        <a:t>7</a:t>
                      </a:r>
                      <a:r>
                        <a:rPr lang="en-US" sz="1300" b="0" u="none" strike="noStrike" kern="1200" noProof="0" dirty="0">
                          <a:solidFill>
                            <a:schemeClr val="dk1"/>
                          </a:solidFill>
                          <a:effectLst/>
                          <a:latin typeface="Barlow" panose="00000500000000000000" pitchFamily="2" charset="0"/>
                          <a:ea typeface="+mn-ea"/>
                          <a:cs typeface="+mn-cs"/>
                        </a:rPr>
                        <a:t>70.1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sq-AL" sz="1300" b="0" u="none" strike="noStrike" kern="1200" noProof="0" dirty="0">
                          <a:solidFill>
                            <a:schemeClr val="dk1"/>
                          </a:solidFill>
                          <a:effectLst/>
                          <a:latin typeface="Barlow" panose="00000500000000000000" pitchFamily="2" charset="0"/>
                          <a:ea typeface="+mn-ea"/>
                          <a:cs typeface="+mn-cs"/>
                        </a:rPr>
                        <a:t>7</a:t>
                      </a:r>
                      <a:r>
                        <a:rPr lang="en-US" sz="1300" b="0" u="none" strike="noStrike" kern="1200" noProof="0" dirty="0">
                          <a:solidFill>
                            <a:schemeClr val="dk1"/>
                          </a:solidFill>
                          <a:effectLst/>
                          <a:latin typeface="Barlow" panose="00000500000000000000" pitchFamily="2" charset="0"/>
                          <a:ea typeface="+mn-ea"/>
                          <a:cs typeface="+mn-cs"/>
                        </a:rPr>
                        <a:t>54.6</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99.7%</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299750"/>
                  </a:ext>
                </a:extLst>
              </a:tr>
              <a:tr h="269824">
                <a:tc>
                  <a:txBody>
                    <a:bodyPr/>
                    <a:lstStyle/>
                    <a:p>
                      <a:pPr algn="ctr" rtl="0" fontAlgn="ctr"/>
                      <a:r>
                        <a:rPr lang="en-GB" sz="1300" b="1" i="0" u="none" strike="noStrike" noProof="0" dirty="0">
                          <a:solidFill>
                            <a:srgbClr val="365B6D"/>
                          </a:solidFill>
                          <a:effectLst/>
                          <a:latin typeface="Barlow" panose="00000500000000000000" pitchFamily="2" charset="0"/>
                        </a:rPr>
                        <a:t>Total expenditure</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825.1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dirty="0">
                          <a:solidFill>
                            <a:schemeClr val="dk1"/>
                          </a:solidFill>
                          <a:effectLst/>
                          <a:latin typeface="Barlow" panose="00000500000000000000" pitchFamily="2" charset="0"/>
                          <a:ea typeface="+mn-ea"/>
                          <a:cs typeface="+mn-cs"/>
                        </a:rPr>
                        <a:t>826.1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dirty="0">
                          <a:solidFill>
                            <a:schemeClr val="dk1"/>
                          </a:solidFill>
                          <a:effectLst/>
                          <a:latin typeface="Barlow" panose="00000500000000000000" pitchFamily="2" charset="0"/>
                          <a:ea typeface="+mn-ea"/>
                          <a:cs typeface="+mn-cs"/>
                        </a:rPr>
                        <a:t>826.1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831.8</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831.8</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801.7</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97.2%</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26007903"/>
                  </a:ext>
                </a:extLst>
              </a:tr>
              <a:tr h="323283">
                <a:tc>
                  <a:txBody>
                    <a:bodyPr/>
                    <a:lstStyle/>
                    <a:p>
                      <a:pPr algn="ctr" rtl="0" fontAlgn="ctr"/>
                      <a:r>
                        <a:rPr lang="sq-AL" sz="1300" b="1" u="none" strike="noStrike" noProof="0" dirty="0">
                          <a:solidFill>
                            <a:srgbClr val="365B6D"/>
                          </a:solidFill>
                          <a:effectLst/>
                          <a:latin typeface="Barlow" panose="00000500000000000000" pitchFamily="2" charset="0"/>
                        </a:rPr>
                        <a:t>Defici</a:t>
                      </a:r>
                      <a:r>
                        <a:rPr lang="en-GB" sz="1300" b="1" u="none" strike="noStrike" noProof="0" dirty="0">
                          <a:solidFill>
                            <a:srgbClr val="365B6D"/>
                          </a:solidFill>
                          <a:effectLst/>
                          <a:latin typeface="Barlow" panose="00000500000000000000" pitchFamily="2" charset="0"/>
                        </a:rPr>
                        <a:t>t </a:t>
                      </a:r>
                      <a:endParaRPr lang="sq-AL" sz="1300" b="1" i="0" u="none" strike="noStrike" noProof="0" dirty="0">
                        <a:solidFill>
                          <a:srgbClr val="365B6D"/>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marL="0" algn="ctr" defTabSz="914400" rtl="0" eaLnBrk="1" fontAlgn="ctr" latinLnBrk="0" hangingPunct="1"/>
                      <a:r>
                        <a:rPr lang="sq-AL" sz="1300" b="0" u="none" strike="noStrike" kern="1200" noProof="0" dirty="0">
                          <a:solidFill>
                            <a:schemeClr val="dk1"/>
                          </a:solidFill>
                          <a:effectLst/>
                          <a:latin typeface="Barlow" panose="00000500000000000000" pitchFamily="2" charset="0"/>
                          <a:ea typeface="+mn-ea"/>
                          <a:cs typeface="+mn-cs"/>
                        </a:rPr>
                        <a:t>6</a:t>
                      </a:r>
                      <a:r>
                        <a:rPr lang="en-US" sz="1300" b="0" u="none" strike="noStrike" kern="1200" noProof="0" dirty="0">
                          <a:solidFill>
                            <a:schemeClr val="dk1"/>
                          </a:solidFill>
                          <a:effectLst/>
                          <a:latin typeface="Barlow" panose="00000500000000000000" pitchFamily="2" charset="0"/>
                          <a:ea typeface="+mn-ea"/>
                          <a:cs typeface="+mn-cs"/>
                        </a:rPr>
                        <a:t>8.1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dirty="0">
                          <a:solidFill>
                            <a:schemeClr val="dk1"/>
                          </a:solidFill>
                          <a:effectLst/>
                          <a:latin typeface="Barlow" panose="00000500000000000000" pitchFamily="2" charset="0"/>
                          <a:ea typeface="+mn-ea"/>
                          <a:cs typeface="+mn-cs"/>
                        </a:rPr>
                        <a:t>68.1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dirty="0">
                          <a:solidFill>
                            <a:schemeClr val="dk1"/>
                          </a:solidFill>
                          <a:effectLst/>
                          <a:latin typeface="Barlow" panose="00000500000000000000" pitchFamily="2" charset="0"/>
                          <a:ea typeface="+mn-ea"/>
                          <a:cs typeface="+mn-cs"/>
                        </a:rPr>
                        <a:t>68.1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61.6</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61.6</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47.1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69.2%</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1121535"/>
                  </a:ext>
                </a:extLst>
              </a:tr>
            </a:tbl>
          </a:graphicData>
        </a:graphic>
      </p:graphicFrame>
      <p:sp>
        <p:nvSpPr>
          <p:cNvPr id="3" name="TextBox 2">
            <a:extLst>
              <a:ext uri="{FF2B5EF4-FFF2-40B4-BE49-F238E27FC236}">
                <a16:creationId xmlns:a16="http://schemas.microsoft.com/office/drawing/2014/main" id="{E2250038-0D26-4178-AD4F-6CC0F9047326}"/>
              </a:ext>
            </a:extLst>
          </p:cNvPr>
          <p:cNvSpPr txBox="1"/>
          <p:nvPr/>
        </p:nvSpPr>
        <p:spPr>
          <a:xfrm>
            <a:off x="760190" y="1261280"/>
            <a:ext cx="6036119" cy="307777"/>
          </a:xfrm>
          <a:prstGeom prst="rect">
            <a:avLst/>
          </a:prstGeom>
          <a:noFill/>
        </p:spPr>
        <p:txBody>
          <a:bodyPr wrap="square">
            <a:spAutoFit/>
          </a:bodyPr>
          <a:lstStyle/>
          <a:p>
            <a:pPr algn="l" rtl="0"/>
            <a:r>
              <a:rPr lang="en-GB" sz="1400" noProof="0" dirty="0">
                <a:solidFill>
                  <a:srgbClr val="365B6D"/>
                </a:solidFill>
                <a:latin typeface="Barlow" panose="00000500000000000000" pitchFamily="2" charset="0"/>
              </a:rPr>
              <a:t>During </a:t>
            </a:r>
            <a:r>
              <a:rPr lang="sq-AL" sz="1400" noProof="0" dirty="0">
                <a:solidFill>
                  <a:srgbClr val="365B6D"/>
                </a:solidFill>
                <a:latin typeface="Barlow" panose="00000500000000000000" pitchFamily="2" charset="0"/>
              </a:rPr>
              <a:t> 202</a:t>
            </a:r>
            <a:r>
              <a:rPr lang="en-US" sz="1400" noProof="0" dirty="0">
                <a:solidFill>
                  <a:srgbClr val="365B6D"/>
                </a:solidFill>
                <a:latin typeface="Barlow" panose="00000500000000000000" pitchFamily="2" charset="0"/>
              </a:rPr>
              <a:t>5</a:t>
            </a:r>
            <a:r>
              <a:rPr lang="sq-AL" sz="1400" noProof="0" dirty="0">
                <a:solidFill>
                  <a:srgbClr val="365B6D"/>
                </a:solidFill>
                <a:latin typeface="Barlow" panose="00000500000000000000" pitchFamily="2" charset="0"/>
              </a:rPr>
              <a:t>, </a:t>
            </a:r>
            <a:r>
              <a:rPr lang="en-GB" sz="1400" noProof="0" dirty="0">
                <a:solidFill>
                  <a:srgbClr val="365B6D"/>
                </a:solidFill>
                <a:latin typeface="Barlow" panose="00000500000000000000" pitchFamily="2" charset="0"/>
              </a:rPr>
              <a:t>the state budget was amended by 4 normative acts</a:t>
            </a:r>
            <a:r>
              <a:rPr lang="en-US" sz="1400" dirty="0">
                <a:solidFill>
                  <a:srgbClr val="365B6D"/>
                </a:solidFill>
                <a:latin typeface="Barlow" panose="00000500000000000000" pitchFamily="2" charset="0"/>
              </a:rPr>
              <a:t>:</a:t>
            </a:r>
            <a:endParaRPr lang="en-US" sz="1400" noProof="0" dirty="0">
              <a:solidFill>
                <a:srgbClr val="365B6D"/>
              </a:solidFill>
              <a:latin typeface="Barlow" panose="00000500000000000000" pitchFamily="2" charset="0"/>
            </a:endParaRPr>
          </a:p>
        </p:txBody>
      </p:sp>
      <p:grpSp>
        <p:nvGrpSpPr>
          <p:cNvPr id="14" name="Group 13">
            <a:extLst>
              <a:ext uri="{FF2B5EF4-FFF2-40B4-BE49-F238E27FC236}">
                <a16:creationId xmlns:a16="http://schemas.microsoft.com/office/drawing/2014/main" id="{F2B9A9CB-AF37-6702-7E87-E95935110C2D}"/>
              </a:ext>
            </a:extLst>
          </p:cNvPr>
          <p:cNvGrpSpPr/>
          <p:nvPr/>
        </p:nvGrpSpPr>
        <p:grpSpPr>
          <a:xfrm>
            <a:off x="860" y="215910"/>
            <a:ext cx="3132903" cy="304044"/>
            <a:chOff x="860" y="215910"/>
            <a:chExt cx="3132903" cy="304044"/>
          </a:xfrm>
        </p:grpSpPr>
        <p:grpSp>
          <p:nvGrpSpPr>
            <p:cNvPr id="21" name="Group 2">
              <a:extLst>
                <a:ext uri="{FF2B5EF4-FFF2-40B4-BE49-F238E27FC236}">
                  <a16:creationId xmlns:a16="http://schemas.microsoft.com/office/drawing/2014/main" id="{1488AC10-DBD2-4459-D246-CA07272E318A}"/>
                </a:ext>
              </a:extLst>
            </p:cNvPr>
            <p:cNvGrpSpPr/>
            <p:nvPr/>
          </p:nvGrpSpPr>
          <p:grpSpPr>
            <a:xfrm rot="5400000">
              <a:off x="1515103" y="-1057393"/>
              <a:ext cx="63104" cy="3091589"/>
              <a:chOff x="0" y="0"/>
              <a:chExt cx="17101" cy="934750"/>
            </a:xfrm>
          </p:grpSpPr>
          <p:sp>
            <p:nvSpPr>
              <p:cNvPr id="29" name="Freeform 3">
                <a:extLst>
                  <a:ext uri="{FF2B5EF4-FFF2-40B4-BE49-F238E27FC236}">
                    <a16:creationId xmlns:a16="http://schemas.microsoft.com/office/drawing/2014/main" id="{E92D0AE6-08DB-CB2E-9DD2-E9A72C3696B9}"/>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30" name="TextBox 4">
                <a:extLst>
                  <a:ext uri="{FF2B5EF4-FFF2-40B4-BE49-F238E27FC236}">
                    <a16:creationId xmlns:a16="http://schemas.microsoft.com/office/drawing/2014/main" id="{2E9371A4-3023-7693-8D3C-E3EEB2F814B2}"/>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22" name="Group 19">
              <a:extLst>
                <a:ext uri="{FF2B5EF4-FFF2-40B4-BE49-F238E27FC236}">
                  <a16:creationId xmlns:a16="http://schemas.microsoft.com/office/drawing/2014/main" id="{FADC07E9-E5D6-D5E0-3C57-85AC7598B218}"/>
                </a:ext>
              </a:extLst>
            </p:cNvPr>
            <p:cNvGrpSpPr/>
            <p:nvPr/>
          </p:nvGrpSpPr>
          <p:grpSpPr>
            <a:xfrm>
              <a:off x="97017" y="215910"/>
              <a:ext cx="3036746" cy="194284"/>
              <a:chOff x="120176" y="-97609"/>
              <a:chExt cx="2266969" cy="233489"/>
            </a:xfrm>
          </p:grpSpPr>
          <p:sp>
            <p:nvSpPr>
              <p:cNvPr id="27" name="TextBox 20">
                <a:extLst>
                  <a:ext uri="{FF2B5EF4-FFF2-40B4-BE49-F238E27FC236}">
                    <a16:creationId xmlns:a16="http://schemas.microsoft.com/office/drawing/2014/main" id="{028E2401-69F8-CFDE-AF34-8F0143C1EABE}"/>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28" name="TextBox 21">
                <a:extLst>
                  <a:ext uri="{FF2B5EF4-FFF2-40B4-BE49-F238E27FC236}">
                    <a16:creationId xmlns:a16="http://schemas.microsoft.com/office/drawing/2014/main" id="{8564CBAB-69EE-A516-C382-6BC8FE471470}"/>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14</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36801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D2F0-AB7E-418D-E11C-8D29F366B88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4250E512-3DB3-E36E-8AB0-2E5DAC166B0A}"/>
              </a:ext>
            </a:extLst>
          </p:cNvPr>
          <p:cNvGrpSpPr/>
          <p:nvPr/>
        </p:nvGrpSpPr>
        <p:grpSpPr>
          <a:xfrm rot="-10138660">
            <a:off x="6729297" y="-236639"/>
            <a:ext cx="2141005" cy="1985278"/>
            <a:chOff x="0" y="0"/>
            <a:chExt cx="812800" cy="753681"/>
          </a:xfrm>
        </p:grpSpPr>
        <p:sp>
          <p:nvSpPr>
            <p:cNvPr id="6" name="Freeform 6">
              <a:extLst>
                <a:ext uri="{FF2B5EF4-FFF2-40B4-BE49-F238E27FC236}">
                  <a16:creationId xmlns:a16="http://schemas.microsoft.com/office/drawing/2014/main" id="{725F9D90-6AB7-F7AE-487B-446EBC329F42}"/>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7" name="TextBox 7">
              <a:extLst>
                <a:ext uri="{FF2B5EF4-FFF2-40B4-BE49-F238E27FC236}">
                  <a16:creationId xmlns:a16="http://schemas.microsoft.com/office/drawing/2014/main" id="{7BD787E7-90D1-4B31-8C7F-91F092685EF6}"/>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8" name="Group 8">
            <a:extLst>
              <a:ext uri="{FF2B5EF4-FFF2-40B4-BE49-F238E27FC236}">
                <a16:creationId xmlns:a16="http://schemas.microsoft.com/office/drawing/2014/main" id="{FAEE15CB-7926-47EB-21F2-D58401BEB0FF}"/>
              </a:ext>
            </a:extLst>
          </p:cNvPr>
          <p:cNvGrpSpPr/>
          <p:nvPr/>
        </p:nvGrpSpPr>
        <p:grpSpPr>
          <a:xfrm rot="826184">
            <a:off x="6664025" y="9084315"/>
            <a:ext cx="2921675" cy="2556466"/>
            <a:chOff x="0" y="0"/>
            <a:chExt cx="812800" cy="711200"/>
          </a:xfrm>
        </p:grpSpPr>
        <p:sp>
          <p:nvSpPr>
            <p:cNvPr id="9" name="Freeform 9">
              <a:extLst>
                <a:ext uri="{FF2B5EF4-FFF2-40B4-BE49-F238E27FC236}">
                  <a16:creationId xmlns:a16="http://schemas.microsoft.com/office/drawing/2014/main" id="{DE5C8289-278F-ADB3-8559-A9EFFD8ADB9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10" name="TextBox 10">
              <a:extLst>
                <a:ext uri="{FF2B5EF4-FFF2-40B4-BE49-F238E27FC236}">
                  <a16:creationId xmlns:a16="http://schemas.microsoft.com/office/drawing/2014/main" id="{8B2BB9BB-E69F-E46A-E642-77DD166093A3}"/>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15" name="Group 15">
            <a:extLst>
              <a:ext uri="{FF2B5EF4-FFF2-40B4-BE49-F238E27FC236}">
                <a16:creationId xmlns:a16="http://schemas.microsoft.com/office/drawing/2014/main" id="{136595C1-ACB6-D387-33CA-6C3963CFDAF3}"/>
              </a:ext>
            </a:extLst>
          </p:cNvPr>
          <p:cNvGrpSpPr/>
          <p:nvPr/>
        </p:nvGrpSpPr>
        <p:grpSpPr>
          <a:xfrm rot="-10138660">
            <a:off x="6498344" y="-656774"/>
            <a:ext cx="2141005" cy="1985278"/>
            <a:chOff x="0" y="0"/>
            <a:chExt cx="812800" cy="753681"/>
          </a:xfrm>
        </p:grpSpPr>
        <p:sp>
          <p:nvSpPr>
            <p:cNvPr id="16" name="Freeform 16">
              <a:extLst>
                <a:ext uri="{FF2B5EF4-FFF2-40B4-BE49-F238E27FC236}">
                  <a16:creationId xmlns:a16="http://schemas.microsoft.com/office/drawing/2014/main" id="{64AFD6DB-3A75-AAF7-D495-A6504CFE03C2}"/>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7" name="TextBox 17">
              <a:extLst>
                <a:ext uri="{FF2B5EF4-FFF2-40B4-BE49-F238E27FC236}">
                  <a16:creationId xmlns:a16="http://schemas.microsoft.com/office/drawing/2014/main" id="{9C7DC965-4EF4-CFD8-3702-7F91D2E5A704}"/>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8" name="Group 18">
            <a:extLst>
              <a:ext uri="{FF2B5EF4-FFF2-40B4-BE49-F238E27FC236}">
                <a16:creationId xmlns:a16="http://schemas.microsoft.com/office/drawing/2014/main" id="{9D11961C-2C60-DC22-CD13-2EA81CD361CF}"/>
              </a:ext>
            </a:extLst>
          </p:cNvPr>
          <p:cNvGrpSpPr/>
          <p:nvPr/>
        </p:nvGrpSpPr>
        <p:grpSpPr>
          <a:xfrm rot="1136038">
            <a:off x="-1621916" y="8874481"/>
            <a:ext cx="2921675" cy="2556466"/>
            <a:chOff x="0" y="0"/>
            <a:chExt cx="812800" cy="711200"/>
          </a:xfrm>
        </p:grpSpPr>
        <p:sp>
          <p:nvSpPr>
            <p:cNvPr id="19" name="Freeform 19">
              <a:extLst>
                <a:ext uri="{FF2B5EF4-FFF2-40B4-BE49-F238E27FC236}">
                  <a16:creationId xmlns:a16="http://schemas.microsoft.com/office/drawing/2014/main" id="{B4C235B7-8474-F8BF-77B6-22CE38B6782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0" name="TextBox 20">
              <a:extLst>
                <a:ext uri="{FF2B5EF4-FFF2-40B4-BE49-F238E27FC236}">
                  <a16:creationId xmlns:a16="http://schemas.microsoft.com/office/drawing/2014/main" id="{359EAC97-7325-D18C-ABB7-36232D4EB796}"/>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25" name="TextBox 25">
            <a:extLst>
              <a:ext uri="{FF2B5EF4-FFF2-40B4-BE49-F238E27FC236}">
                <a16:creationId xmlns:a16="http://schemas.microsoft.com/office/drawing/2014/main" id="{F49173AE-9B1A-A99C-AAFA-B716CF4B2B65}"/>
              </a:ext>
            </a:extLst>
          </p:cNvPr>
          <p:cNvSpPr txBox="1"/>
          <p:nvPr/>
        </p:nvSpPr>
        <p:spPr>
          <a:xfrm>
            <a:off x="819281" y="729600"/>
            <a:ext cx="6036826" cy="446917"/>
          </a:xfrm>
          <a:prstGeom prst="rect">
            <a:avLst/>
          </a:prstGeom>
        </p:spPr>
        <p:txBody>
          <a:bodyPr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BUDGET REVISIONS </a:t>
            </a:r>
            <a:endParaRPr lang="sq-AL" sz="2799" b="1" noProof="0" dirty="0">
              <a:solidFill>
                <a:srgbClr val="365B6D"/>
              </a:solidFill>
              <a:latin typeface="Barlow Bold"/>
              <a:ea typeface="Barlow Bold"/>
              <a:cs typeface="Barlow Bold"/>
              <a:sym typeface="Barlow Bold"/>
            </a:endParaRPr>
          </a:p>
        </p:txBody>
      </p:sp>
      <p:sp>
        <p:nvSpPr>
          <p:cNvPr id="34" name="Freeform: Shape 33">
            <a:extLst>
              <a:ext uri="{FF2B5EF4-FFF2-40B4-BE49-F238E27FC236}">
                <a16:creationId xmlns:a16="http://schemas.microsoft.com/office/drawing/2014/main" id="{D7831BCA-36A7-27A9-7806-539314695229}"/>
              </a:ext>
            </a:extLst>
          </p:cNvPr>
          <p:cNvSpPr/>
          <p:nvPr/>
        </p:nvSpPr>
        <p:spPr>
          <a:xfrm>
            <a:off x="390471" y="4477331"/>
            <a:ext cx="572656" cy="691486"/>
          </a:xfrm>
          <a:custGeom>
            <a:avLst/>
            <a:gdLst>
              <a:gd name="connsiteX0" fmla="*/ 21458 w 2467191"/>
              <a:gd name="connsiteY0" fmla="*/ 529368 h 1113573"/>
              <a:gd name="connsiteX1" fmla="*/ 144225 w 2467191"/>
              <a:gd name="connsiteY1" fmla="*/ 1003501 h 1113573"/>
              <a:gd name="connsiteX2" fmla="*/ 178091 w 2467191"/>
              <a:gd name="connsiteY2" fmla="*/ 1083934 h 1113573"/>
              <a:gd name="connsiteX3" fmla="*/ 211958 w 2467191"/>
              <a:gd name="connsiteY3" fmla="*/ 1083934 h 1113573"/>
              <a:gd name="connsiteX4" fmla="*/ 1740191 w 2467191"/>
              <a:gd name="connsiteY4" fmla="*/ 1109334 h 1113573"/>
              <a:gd name="connsiteX5" fmla="*/ 2383658 w 2467191"/>
              <a:gd name="connsiteY5" fmla="*/ 1096634 h 1113573"/>
              <a:gd name="connsiteX6" fmla="*/ 2464091 w 2467191"/>
              <a:gd name="connsiteY6" fmla="*/ 952701 h 1113573"/>
              <a:gd name="connsiteX7" fmla="*/ 2430225 w 2467191"/>
              <a:gd name="connsiteY7" fmla="*/ 410834 h 1113573"/>
              <a:gd name="connsiteX8" fmla="*/ 2358258 w 2467191"/>
              <a:gd name="connsiteY8" fmla="*/ 101801 h 1113573"/>
              <a:gd name="connsiteX9" fmla="*/ 2252425 w 2467191"/>
              <a:gd name="connsiteY9" fmla="*/ 4434 h 1113573"/>
              <a:gd name="connsiteX10" fmla="*/ 1520058 w 2467191"/>
              <a:gd name="connsiteY10" fmla="*/ 25601 h 1113573"/>
              <a:gd name="connsiteX11" fmla="*/ 360125 w 2467191"/>
              <a:gd name="connsiteY11" fmla="*/ 106034 h 1113573"/>
              <a:gd name="connsiteX12" fmla="*/ 110358 w 2467191"/>
              <a:gd name="connsiteY12" fmla="*/ 156834 h 1113573"/>
              <a:gd name="connsiteX13" fmla="*/ 8758 w 2467191"/>
              <a:gd name="connsiteY13" fmla="*/ 258434 h 1113573"/>
              <a:gd name="connsiteX14" fmla="*/ 21458 w 2467191"/>
              <a:gd name="connsiteY14" fmla="*/ 529368 h 11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7191" h="1113573">
                <a:moveTo>
                  <a:pt x="21458" y="529368"/>
                </a:moveTo>
                <a:cubicBezTo>
                  <a:pt x="44036" y="653546"/>
                  <a:pt x="118120" y="911073"/>
                  <a:pt x="144225" y="1003501"/>
                </a:cubicBezTo>
                <a:cubicBezTo>
                  <a:pt x="170330" y="1095929"/>
                  <a:pt x="166802" y="1070529"/>
                  <a:pt x="178091" y="1083934"/>
                </a:cubicBezTo>
                <a:cubicBezTo>
                  <a:pt x="189380" y="1097339"/>
                  <a:pt x="211958" y="1083934"/>
                  <a:pt x="211958" y="1083934"/>
                </a:cubicBezTo>
                <a:lnTo>
                  <a:pt x="1740191" y="1109334"/>
                </a:lnTo>
                <a:cubicBezTo>
                  <a:pt x="2102141" y="1111451"/>
                  <a:pt x="2263008" y="1122739"/>
                  <a:pt x="2383658" y="1096634"/>
                </a:cubicBezTo>
                <a:cubicBezTo>
                  <a:pt x="2504308" y="1070529"/>
                  <a:pt x="2456330" y="1067001"/>
                  <a:pt x="2464091" y="952701"/>
                </a:cubicBezTo>
                <a:cubicBezTo>
                  <a:pt x="2471852" y="838401"/>
                  <a:pt x="2447864" y="552651"/>
                  <a:pt x="2430225" y="410834"/>
                </a:cubicBezTo>
                <a:cubicBezTo>
                  <a:pt x="2412586" y="269017"/>
                  <a:pt x="2387891" y="169534"/>
                  <a:pt x="2358258" y="101801"/>
                </a:cubicBezTo>
                <a:cubicBezTo>
                  <a:pt x="2328625" y="34068"/>
                  <a:pt x="2392125" y="17134"/>
                  <a:pt x="2252425" y="4434"/>
                </a:cubicBezTo>
                <a:cubicBezTo>
                  <a:pt x="2112725" y="-8266"/>
                  <a:pt x="1835441" y="8668"/>
                  <a:pt x="1520058" y="25601"/>
                </a:cubicBezTo>
                <a:cubicBezTo>
                  <a:pt x="1204675" y="42534"/>
                  <a:pt x="595075" y="84162"/>
                  <a:pt x="360125" y="106034"/>
                </a:cubicBezTo>
                <a:cubicBezTo>
                  <a:pt x="125175" y="127906"/>
                  <a:pt x="168919" y="131434"/>
                  <a:pt x="110358" y="156834"/>
                </a:cubicBezTo>
                <a:cubicBezTo>
                  <a:pt x="51797" y="182234"/>
                  <a:pt x="24280" y="197756"/>
                  <a:pt x="8758" y="258434"/>
                </a:cubicBezTo>
                <a:cubicBezTo>
                  <a:pt x="-6764" y="319112"/>
                  <a:pt x="-1120" y="405190"/>
                  <a:pt x="21458" y="529368"/>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3000" noProof="0" dirty="0">
                <a:latin typeface="Barlow" panose="00000500000000000000" pitchFamily="2" charset="0"/>
              </a:rPr>
              <a:t>4</a:t>
            </a:r>
            <a:endParaRPr lang="sq-AL" sz="3000" noProof="0" dirty="0">
              <a:latin typeface="Barlow" panose="00000500000000000000" pitchFamily="2" charset="0"/>
            </a:endParaRPr>
          </a:p>
        </p:txBody>
      </p:sp>
      <p:sp>
        <p:nvSpPr>
          <p:cNvPr id="43" name="TextBox 42">
            <a:extLst>
              <a:ext uri="{FF2B5EF4-FFF2-40B4-BE49-F238E27FC236}">
                <a16:creationId xmlns:a16="http://schemas.microsoft.com/office/drawing/2014/main" id="{D5E0E8E3-F3DA-5103-BB69-49946399AEAE}"/>
              </a:ext>
            </a:extLst>
          </p:cNvPr>
          <p:cNvSpPr txBox="1"/>
          <p:nvPr/>
        </p:nvSpPr>
        <p:spPr>
          <a:xfrm>
            <a:off x="1035049" y="1624410"/>
            <a:ext cx="5943601" cy="6182205"/>
          </a:xfrm>
          <a:prstGeom prst="rect">
            <a:avLst/>
          </a:prstGeom>
          <a:noFill/>
        </p:spPr>
        <p:txBody>
          <a:bodyPr wrap="square">
            <a:spAutoFit/>
          </a:bodyPr>
          <a:lstStyle/>
          <a:p>
            <a:pPr algn="just" rtl="0"/>
            <a:r>
              <a:rPr lang="en-GB" sz="1400" b="1" noProof="0" dirty="0">
                <a:solidFill>
                  <a:srgbClr val="365B6D"/>
                </a:solidFill>
                <a:latin typeface="Barlow" panose="00000500000000000000" pitchFamily="2" charset="0"/>
              </a:rPr>
              <a:t>Normative act no. </a:t>
            </a:r>
            <a:r>
              <a:rPr lang="en-US" sz="1400" b="1" noProof="0" dirty="0">
                <a:solidFill>
                  <a:srgbClr val="365B6D"/>
                </a:solidFill>
                <a:latin typeface="Barlow" panose="00000500000000000000" pitchFamily="2" charset="0"/>
              </a:rPr>
              <a:t>11 </a:t>
            </a:r>
            <a:r>
              <a:rPr lang="sq-AL" sz="1400" b="1" noProof="0" dirty="0">
                <a:solidFill>
                  <a:srgbClr val="365B6D"/>
                </a:solidFill>
                <a:latin typeface="Barlow" panose="00000500000000000000" pitchFamily="2" charset="0"/>
              </a:rPr>
              <a:t>dat</a:t>
            </a:r>
            <a:r>
              <a:rPr lang="en-GB" sz="1400" b="1" noProof="0" dirty="0">
                <a:solidFill>
                  <a:srgbClr val="365B6D"/>
                </a:solidFill>
                <a:latin typeface="Barlow" panose="00000500000000000000" pitchFamily="2" charset="0"/>
              </a:rPr>
              <a:t>ed </a:t>
            </a:r>
            <a:r>
              <a:rPr lang="en-US" sz="1400" b="1" dirty="0">
                <a:solidFill>
                  <a:srgbClr val="365B6D"/>
                </a:solidFill>
                <a:latin typeface="Barlow" panose="00000500000000000000" pitchFamily="2" charset="0"/>
              </a:rPr>
              <a:t>19</a:t>
            </a:r>
            <a:r>
              <a:rPr lang="sq-AL" sz="1400" b="1" noProof="0" dirty="0">
                <a:solidFill>
                  <a:srgbClr val="365B6D"/>
                </a:solidFill>
                <a:latin typeface="Barlow" panose="00000500000000000000" pitchFamily="2" charset="0"/>
              </a:rPr>
              <a:t>.</a:t>
            </a:r>
            <a:r>
              <a:rPr lang="en-US" sz="1400" b="1" noProof="0" dirty="0">
                <a:solidFill>
                  <a:srgbClr val="365B6D"/>
                </a:solidFill>
                <a:latin typeface="Barlow" panose="00000500000000000000" pitchFamily="2" charset="0"/>
              </a:rPr>
              <a:t>12</a:t>
            </a:r>
            <a:r>
              <a:rPr lang="sq-AL" sz="1400" b="1" noProof="0" dirty="0">
                <a:solidFill>
                  <a:srgbClr val="365B6D"/>
                </a:solidFill>
                <a:latin typeface="Barlow" panose="00000500000000000000" pitchFamily="2" charset="0"/>
              </a:rPr>
              <a:t>.202</a:t>
            </a:r>
            <a:r>
              <a:rPr lang="en-US" sz="1400" b="1" noProof="0" dirty="0">
                <a:solidFill>
                  <a:srgbClr val="365B6D"/>
                </a:solidFill>
                <a:latin typeface="Barlow" panose="00000500000000000000" pitchFamily="2" charset="0"/>
              </a:rPr>
              <a:t>5, inter alia:</a:t>
            </a:r>
            <a:endParaRPr lang="sq-AL" sz="1400" b="1" noProof="0" dirty="0">
              <a:solidFill>
                <a:srgbClr val="365B6D"/>
              </a:solidFill>
              <a:latin typeface="Barlow" panose="00000500000000000000" pitchFamily="2" charset="0"/>
            </a:endParaRPr>
          </a:p>
          <a:p>
            <a:pPr marL="180000" indent="-180000" algn="just">
              <a:lnSpc>
                <a:spcPct val="120000"/>
              </a:lnSpc>
              <a:buFont typeface="Arial" panose="020B0604020202020204" pitchFamily="34" charset="0"/>
              <a:buChar char="•"/>
            </a:pPr>
            <a:r>
              <a:rPr lang="en-GB" sz="1400" dirty="0">
                <a:solidFill>
                  <a:srgbClr val="365B6D"/>
                </a:solidFill>
                <a:latin typeface="Barlow" panose="00000500000000000000" pitchFamily="2" charset="0"/>
              </a:rPr>
              <a:t>No amendments to the total revenue and expenditure, but only reallocations between items of neutral effect.</a:t>
            </a:r>
            <a:endParaRPr lang="sq-AL" sz="1400" dirty="0">
              <a:solidFill>
                <a:srgbClr val="365B6D"/>
              </a:solidFill>
              <a:latin typeface="Barlow" panose="00000500000000000000" pitchFamily="2" charset="0"/>
            </a:endParaRPr>
          </a:p>
          <a:p>
            <a:pPr marL="180000" indent="-180000" algn="just">
              <a:lnSpc>
                <a:spcPct val="120000"/>
              </a:lnSpc>
              <a:buFont typeface="Arial" panose="020B0604020202020204" pitchFamily="34" charset="0"/>
              <a:buChar char="•"/>
            </a:pPr>
            <a:r>
              <a:rPr lang="en-GB" sz="1400" dirty="0">
                <a:solidFill>
                  <a:srgbClr val="365B6D"/>
                </a:solidFill>
                <a:latin typeface="Barlow" panose="00000500000000000000" pitchFamily="2" charset="0"/>
              </a:rPr>
              <a:t>Additional expenditure for Financial support for 148,000 beneficiaries of the social categories of Economic Assistance and Disability: 2.23 billion LEK</a:t>
            </a:r>
            <a:r>
              <a:rPr lang="en-US" sz="1400" dirty="0">
                <a:solidFill>
                  <a:srgbClr val="365B6D"/>
                </a:solidFill>
                <a:latin typeface="Barlow" panose="00000500000000000000" pitchFamily="2" charset="0"/>
              </a:rPr>
              <a:t>.</a:t>
            </a:r>
          </a:p>
          <a:p>
            <a:pPr marL="180000" indent="-180000" algn="just">
              <a:lnSpc>
                <a:spcPct val="120000"/>
              </a:lnSpc>
              <a:buFont typeface="Arial" panose="020B0604020202020204" pitchFamily="34" charset="0"/>
              <a:buChar char="•"/>
            </a:pPr>
            <a:r>
              <a:rPr lang="en-US" sz="1400" dirty="0">
                <a:solidFill>
                  <a:srgbClr val="365B6D"/>
                </a:solidFill>
                <a:latin typeface="Barlow" panose="00000500000000000000" pitchFamily="2" charset="0"/>
              </a:rPr>
              <a:t>Additional allocation for MIE to advance the works in the high-performance projects: 10 billion LEK.</a:t>
            </a:r>
          </a:p>
          <a:p>
            <a:pPr marL="180000" indent="-180000" algn="just">
              <a:lnSpc>
                <a:spcPct val="120000"/>
              </a:lnSpc>
              <a:buFont typeface="Arial" panose="020B0604020202020204" pitchFamily="34" charset="0"/>
              <a:buChar char="•"/>
            </a:pPr>
            <a:r>
              <a:rPr lang="en-US" sz="1400" dirty="0">
                <a:solidFill>
                  <a:srgbClr val="365B6D"/>
                </a:solidFill>
                <a:latin typeface="Barlow" panose="00000500000000000000" pitchFamily="2" charset="0"/>
              </a:rPr>
              <a:t>Increase of the Farmers’ Scheme:  2.3 billion LEK.</a:t>
            </a:r>
          </a:p>
          <a:p>
            <a:pPr marL="180000" marR="0" lvl="0" indent="-180000" algn="just">
              <a:lnSpc>
                <a:spcPct val="120000"/>
              </a:lnSpc>
              <a:buFont typeface="Arial" panose="020B0604020202020204" pitchFamily="34" charset="0"/>
              <a:buChar char="•"/>
            </a:pPr>
            <a:r>
              <a:rPr lang="en-US" sz="1400" dirty="0">
                <a:solidFill>
                  <a:srgbClr val="365B6D"/>
                </a:solidFill>
                <a:latin typeface="Barlow" panose="00000500000000000000" pitchFamily="2" charset="0"/>
              </a:rPr>
              <a:t>Additional allocation for MIE for roads’ maintenance, expropriations etc.: 1.6 billion LEK</a:t>
            </a:r>
            <a:r>
              <a:rPr lang="sq-AL" sz="1400" dirty="0">
                <a:solidFill>
                  <a:srgbClr val="365B6D"/>
                </a:solidFill>
                <a:latin typeface="Barlow" panose="00000500000000000000" pitchFamily="2" charset="0"/>
              </a:rPr>
              <a:t>.</a:t>
            </a:r>
            <a:endParaRPr lang="en-US" sz="1400" dirty="0">
              <a:solidFill>
                <a:srgbClr val="365B6D"/>
              </a:solidFill>
              <a:latin typeface="Barlow" panose="00000500000000000000" pitchFamily="2" charset="0"/>
            </a:endParaRPr>
          </a:p>
          <a:p>
            <a:pPr marL="180000" marR="0" lvl="0" indent="-180000" algn="just">
              <a:lnSpc>
                <a:spcPct val="120000"/>
              </a:lnSpc>
              <a:buFont typeface="Arial" panose="020B0604020202020204" pitchFamily="34" charset="0"/>
              <a:buChar char="•"/>
            </a:pPr>
            <a:r>
              <a:rPr lang="en-GB" sz="1400" dirty="0">
                <a:solidFill>
                  <a:srgbClr val="365B6D"/>
                </a:solidFill>
                <a:latin typeface="Barlow" panose="00000500000000000000" pitchFamily="2" charset="0"/>
              </a:rPr>
              <a:t>Additional allocation for the State Police, for food compensation, overtime/per diem, and fuel due to the intensive tourist season and payments  arising from court decisions on IKMT: 1.3  billion LEK</a:t>
            </a:r>
            <a:endParaRPr lang="en-US" sz="1400" dirty="0">
              <a:solidFill>
                <a:srgbClr val="365B6D"/>
              </a:solidFill>
              <a:latin typeface="Barlow" panose="00000500000000000000" pitchFamily="2" charset="0"/>
            </a:endParaRPr>
          </a:p>
          <a:p>
            <a:pPr marL="180000" indent="-180000" algn="just">
              <a:lnSpc>
                <a:spcPct val="120000"/>
              </a:lnSpc>
              <a:buFont typeface="Arial" panose="020B0604020202020204" pitchFamily="34" charset="0"/>
              <a:buChar char="•"/>
            </a:pPr>
            <a:r>
              <a:rPr lang="en-US" sz="1400" dirty="0">
                <a:solidFill>
                  <a:srgbClr val="365B6D"/>
                </a:solidFill>
                <a:latin typeface="Barlow" panose="00000500000000000000" pitchFamily="2" charset="0"/>
              </a:rPr>
              <a:t>Additional allocation for the Ministry of Finance to fund the initial capital of the Albanian Development Bank: 1 billion LEK.</a:t>
            </a:r>
          </a:p>
          <a:p>
            <a:pPr marL="180000" marR="0" lvl="0" indent="-180000" algn="just">
              <a:lnSpc>
                <a:spcPct val="120000"/>
              </a:lnSpc>
              <a:buFont typeface="Arial" panose="020B0604020202020204" pitchFamily="34" charset="0"/>
              <a:buChar char="•"/>
            </a:pPr>
            <a:r>
              <a:rPr lang="en-US" sz="1400" dirty="0">
                <a:solidFill>
                  <a:srgbClr val="365B6D"/>
                </a:solidFill>
                <a:latin typeface="Barlow" panose="00000500000000000000" pitchFamily="2" charset="0"/>
              </a:rPr>
              <a:t>Additional allocation for the MTCS to organize national and international sports activities: </a:t>
            </a:r>
            <a:r>
              <a:rPr lang="sq-AL" sz="1400" dirty="0">
                <a:solidFill>
                  <a:srgbClr val="365B6D"/>
                </a:solidFill>
                <a:latin typeface="Barlow" panose="00000500000000000000" pitchFamily="2" charset="0"/>
              </a:rPr>
              <a:t>847</a:t>
            </a:r>
            <a:r>
              <a:rPr lang="en-GB" sz="1400" dirty="0">
                <a:solidFill>
                  <a:srgbClr val="365B6D"/>
                </a:solidFill>
                <a:latin typeface="Barlow" panose="00000500000000000000" pitchFamily="2" charset="0"/>
              </a:rPr>
              <a:t> million LEK</a:t>
            </a:r>
            <a:endParaRPr lang="en-US" sz="1400" dirty="0">
              <a:solidFill>
                <a:srgbClr val="365B6D"/>
              </a:solidFill>
              <a:latin typeface="Barlow" panose="00000500000000000000" pitchFamily="2" charset="0"/>
            </a:endParaRPr>
          </a:p>
          <a:p>
            <a:pPr marL="180000" marR="0" lvl="0" indent="-180000" algn="just">
              <a:lnSpc>
                <a:spcPct val="120000"/>
              </a:lnSpc>
              <a:buFont typeface="Arial" panose="020B0604020202020204" pitchFamily="34" charset="0"/>
              <a:buChar char="•"/>
            </a:pPr>
            <a:r>
              <a:rPr lang="en-US" sz="1400" dirty="0">
                <a:solidFill>
                  <a:srgbClr val="365B6D"/>
                </a:solidFill>
                <a:latin typeface="Barlow" panose="00000500000000000000" pitchFamily="2" charset="0"/>
              </a:rPr>
              <a:t>Allocation</a:t>
            </a:r>
            <a:r>
              <a:rPr lang="en-GB" sz="1400" dirty="0">
                <a:solidFill>
                  <a:srgbClr val="365B6D"/>
                </a:solidFill>
                <a:latin typeface="Barlow" panose="00000500000000000000" pitchFamily="2" charset="0"/>
              </a:rPr>
              <a:t> for the Ministry of Defence to cover the financial obligations owned to NATO and the military missions abroad: 626 million LEK</a:t>
            </a:r>
            <a:r>
              <a:rPr lang="sq-AL" sz="1400" dirty="0">
                <a:solidFill>
                  <a:srgbClr val="365B6D"/>
                </a:solidFill>
                <a:latin typeface="Barlow" panose="00000500000000000000" pitchFamily="2" charset="0"/>
              </a:rPr>
              <a:t>.</a:t>
            </a:r>
            <a:endParaRPr lang="en-US" sz="1400" dirty="0">
              <a:solidFill>
                <a:srgbClr val="365B6D"/>
              </a:solidFill>
              <a:latin typeface="Barlow" panose="00000500000000000000" pitchFamily="2" charset="0"/>
            </a:endParaRPr>
          </a:p>
          <a:p>
            <a:pPr marL="180000" indent="-180000" algn="just">
              <a:lnSpc>
                <a:spcPct val="120000"/>
              </a:lnSpc>
              <a:buFont typeface="Arial" panose="020B0604020202020204" pitchFamily="34" charset="0"/>
              <a:buChar char="•"/>
            </a:pPr>
            <a:r>
              <a:rPr lang="en-GB" sz="1400" dirty="0">
                <a:solidFill>
                  <a:srgbClr val="365B6D"/>
                </a:solidFill>
                <a:latin typeface="Barlow" panose="00000500000000000000" pitchFamily="2" charset="0"/>
              </a:rPr>
              <a:t>Determined the transfer of all unused funds at the close of the 2025 budget, to the pensioners' support account at the Bank of Albania, which is used only by Decision of the Council of Ministers</a:t>
            </a:r>
            <a:r>
              <a:rPr lang="en-US" sz="1400" dirty="0">
                <a:solidFill>
                  <a:srgbClr val="365B6D"/>
                </a:solidFill>
                <a:latin typeface="Barlow" panose="00000500000000000000" pitchFamily="2" charset="0"/>
              </a:rPr>
              <a:t>.</a:t>
            </a:r>
          </a:p>
        </p:txBody>
      </p:sp>
      <p:grpSp>
        <p:nvGrpSpPr>
          <p:cNvPr id="2" name="Group 1">
            <a:extLst>
              <a:ext uri="{FF2B5EF4-FFF2-40B4-BE49-F238E27FC236}">
                <a16:creationId xmlns:a16="http://schemas.microsoft.com/office/drawing/2014/main" id="{A534C69E-9DDC-D66D-FBFB-BAA19CE0F2DF}"/>
              </a:ext>
            </a:extLst>
          </p:cNvPr>
          <p:cNvGrpSpPr/>
          <p:nvPr/>
        </p:nvGrpSpPr>
        <p:grpSpPr>
          <a:xfrm>
            <a:off x="860" y="215910"/>
            <a:ext cx="3132903" cy="304044"/>
            <a:chOff x="860" y="215910"/>
            <a:chExt cx="3132903" cy="304044"/>
          </a:xfrm>
        </p:grpSpPr>
        <p:grpSp>
          <p:nvGrpSpPr>
            <p:cNvPr id="3" name="Group 2">
              <a:extLst>
                <a:ext uri="{FF2B5EF4-FFF2-40B4-BE49-F238E27FC236}">
                  <a16:creationId xmlns:a16="http://schemas.microsoft.com/office/drawing/2014/main" id="{87601868-8728-3E12-F757-AC3CCEFC230F}"/>
                </a:ext>
              </a:extLst>
            </p:cNvPr>
            <p:cNvGrpSpPr/>
            <p:nvPr/>
          </p:nvGrpSpPr>
          <p:grpSpPr>
            <a:xfrm rot="5400000">
              <a:off x="1515103" y="-1057393"/>
              <a:ext cx="63104" cy="3091589"/>
              <a:chOff x="0" y="0"/>
              <a:chExt cx="17101" cy="934750"/>
            </a:xfrm>
          </p:grpSpPr>
          <p:sp>
            <p:nvSpPr>
              <p:cNvPr id="27" name="Freeform 3">
                <a:extLst>
                  <a:ext uri="{FF2B5EF4-FFF2-40B4-BE49-F238E27FC236}">
                    <a16:creationId xmlns:a16="http://schemas.microsoft.com/office/drawing/2014/main" id="{719212F0-9DA1-0B4E-0CD1-50970633E61E}"/>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28" name="TextBox 4">
                <a:extLst>
                  <a:ext uri="{FF2B5EF4-FFF2-40B4-BE49-F238E27FC236}">
                    <a16:creationId xmlns:a16="http://schemas.microsoft.com/office/drawing/2014/main" id="{A546DC10-3E6C-0CC9-22AF-05902501F8BB}"/>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14" name="Group 19">
              <a:extLst>
                <a:ext uri="{FF2B5EF4-FFF2-40B4-BE49-F238E27FC236}">
                  <a16:creationId xmlns:a16="http://schemas.microsoft.com/office/drawing/2014/main" id="{468E7D19-6737-B85C-6CA0-21076396C288}"/>
                </a:ext>
              </a:extLst>
            </p:cNvPr>
            <p:cNvGrpSpPr/>
            <p:nvPr/>
          </p:nvGrpSpPr>
          <p:grpSpPr>
            <a:xfrm>
              <a:off x="97017" y="215910"/>
              <a:ext cx="3036746" cy="194284"/>
              <a:chOff x="120176" y="-97609"/>
              <a:chExt cx="2266969" cy="233489"/>
            </a:xfrm>
          </p:grpSpPr>
          <p:sp>
            <p:nvSpPr>
              <p:cNvPr id="21" name="TextBox 20">
                <a:extLst>
                  <a:ext uri="{FF2B5EF4-FFF2-40B4-BE49-F238E27FC236}">
                    <a16:creationId xmlns:a16="http://schemas.microsoft.com/office/drawing/2014/main" id="{4F2AC51A-BB75-DAD5-1BF3-F70DF60000BF}"/>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22" name="TextBox 21">
                <a:extLst>
                  <a:ext uri="{FF2B5EF4-FFF2-40B4-BE49-F238E27FC236}">
                    <a16:creationId xmlns:a16="http://schemas.microsoft.com/office/drawing/2014/main" id="{33C4381F-D0C3-ABCD-16B0-78036EE80975}"/>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15</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223992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1A294-B0A2-7020-FE29-3D2193713874}"/>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3A0343C1-2AA1-FD8F-126F-FE5E4E23BAB6}"/>
              </a:ext>
            </a:extLst>
          </p:cNvPr>
          <p:cNvSpPr txBox="1"/>
          <p:nvPr/>
        </p:nvSpPr>
        <p:spPr>
          <a:xfrm>
            <a:off x="755999" y="689325"/>
            <a:ext cx="6177121" cy="446917"/>
          </a:xfrm>
          <a:prstGeom prst="rect">
            <a:avLst/>
          </a:prstGeom>
        </p:spPr>
        <p:txBody>
          <a:bodyPr wrap="square"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EDUCATION</a:t>
            </a:r>
            <a:endParaRPr lang="sq-AL" sz="2799" b="1" noProof="0" dirty="0">
              <a:solidFill>
                <a:srgbClr val="365B6D"/>
              </a:solidFill>
              <a:latin typeface="Barlow Bold"/>
              <a:ea typeface="Barlow Bold"/>
              <a:cs typeface="Barlow Bold"/>
              <a:sym typeface="Barlow Bold"/>
            </a:endParaRPr>
          </a:p>
        </p:txBody>
      </p:sp>
      <p:sp>
        <p:nvSpPr>
          <p:cNvPr id="17" name="Freeform: Shape 16">
            <a:extLst>
              <a:ext uri="{FF2B5EF4-FFF2-40B4-BE49-F238E27FC236}">
                <a16:creationId xmlns:a16="http://schemas.microsoft.com/office/drawing/2014/main" id="{689804B9-9CA4-6BB1-1B29-5F487D28D9EB}"/>
              </a:ext>
            </a:extLst>
          </p:cNvPr>
          <p:cNvSpPr/>
          <p:nvPr/>
        </p:nvSpPr>
        <p:spPr>
          <a:xfrm>
            <a:off x="623380" y="1260047"/>
            <a:ext cx="3078670" cy="1205366"/>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Planned expenditure</a:t>
            </a:r>
            <a:r>
              <a:rPr lang="sq-AL" sz="1400" b="1" dirty="0">
                <a:latin typeface="Barlow" panose="00000500000000000000" pitchFamily="2" charset="0"/>
              </a:rPr>
              <a:t>:</a:t>
            </a:r>
            <a:endParaRPr lang="en-US" sz="1400" b="1" dirty="0">
              <a:latin typeface="Barlow" panose="00000500000000000000" pitchFamily="2" charset="0"/>
            </a:endParaRPr>
          </a:p>
          <a:p>
            <a:pPr lvl="0" algn="ctr">
              <a:lnSpc>
                <a:spcPct val="120000"/>
              </a:lnSpc>
            </a:pPr>
            <a:r>
              <a:rPr lang="en-US" sz="1400" b="1" dirty="0">
                <a:latin typeface="Barlow" panose="00000500000000000000" pitchFamily="2" charset="0"/>
              </a:rPr>
              <a:t>85</a:t>
            </a:r>
            <a:r>
              <a:rPr lang="sq-AL" sz="1400" b="1" dirty="0">
                <a:latin typeface="Barlow" panose="00000500000000000000" pitchFamily="2" charset="0"/>
              </a:rPr>
              <a:t>.</a:t>
            </a:r>
            <a:r>
              <a:rPr lang="en-US" sz="1400" b="1" dirty="0">
                <a:latin typeface="Barlow" panose="00000500000000000000" pitchFamily="2" charset="0"/>
              </a:rPr>
              <a:t>2</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p>
        </p:txBody>
      </p:sp>
      <p:sp>
        <p:nvSpPr>
          <p:cNvPr id="19" name="Freeform: Shape 18">
            <a:extLst>
              <a:ext uri="{FF2B5EF4-FFF2-40B4-BE49-F238E27FC236}">
                <a16:creationId xmlns:a16="http://schemas.microsoft.com/office/drawing/2014/main" id="{F345A4AA-AA7F-322F-709C-99ADE27A0112}"/>
              </a:ext>
            </a:extLst>
          </p:cNvPr>
          <p:cNvSpPr/>
          <p:nvPr/>
        </p:nvSpPr>
        <p:spPr>
          <a:xfrm>
            <a:off x="4001185" y="1260047"/>
            <a:ext cx="2931935" cy="116515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Actual expenditure </a:t>
            </a:r>
            <a:r>
              <a:rPr lang="en-GB" sz="1400" b="1" dirty="0">
                <a:latin typeface="Barlow" panose="00000500000000000000" pitchFamily="2" charset="0"/>
              </a:rPr>
              <a:t>:</a:t>
            </a:r>
            <a:endParaRPr lang="sq-AL" sz="1400" b="1" dirty="0">
              <a:latin typeface="Barlow" panose="00000500000000000000" pitchFamily="2" charset="0"/>
            </a:endParaRPr>
          </a:p>
          <a:p>
            <a:pPr algn="ctr">
              <a:lnSpc>
                <a:spcPct val="120000"/>
              </a:lnSpc>
            </a:pPr>
            <a:r>
              <a:rPr lang="en-US" sz="1400" b="1" dirty="0">
                <a:latin typeface="Barlow" panose="00000500000000000000" pitchFamily="2" charset="0"/>
              </a:rPr>
              <a:t>83.9</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r>
              <a:rPr lang="en-US" sz="1400" b="1" dirty="0">
                <a:latin typeface="Barlow" panose="00000500000000000000" pitchFamily="2" charset="0"/>
              </a:rPr>
              <a:t> </a:t>
            </a:r>
          </a:p>
          <a:p>
            <a:pPr algn="ctr">
              <a:lnSpc>
                <a:spcPct val="120000"/>
              </a:lnSpc>
            </a:pPr>
            <a:r>
              <a:rPr lang="en-US" sz="1400" b="1" dirty="0">
                <a:latin typeface="Barlow" panose="00000500000000000000" pitchFamily="2" charset="0"/>
              </a:rPr>
              <a:t>or  </a:t>
            </a:r>
            <a:r>
              <a:rPr lang="sq-AL" sz="1400" b="1" dirty="0">
                <a:latin typeface="Barlow" panose="00000500000000000000" pitchFamily="2" charset="0"/>
              </a:rPr>
              <a:t>3.</a:t>
            </a:r>
            <a:r>
              <a:rPr lang="en-US" sz="1400" b="1" dirty="0">
                <a:latin typeface="Barlow" panose="00000500000000000000" pitchFamily="2" charset="0"/>
              </a:rPr>
              <a:t>2</a:t>
            </a:r>
            <a:r>
              <a:rPr lang="sq-AL" sz="1400" b="1" dirty="0">
                <a:latin typeface="Barlow" panose="00000500000000000000" pitchFamily="2" charset="0"/>
              </a:rPr>
              <a:t>% </a:t>
            </a:r>
            <a:r>
              <a:rPr lang="en-GB" sz="1400" b="1" dirty="0">
                <a:latin typeface="Barlow" panose="00000500000000000000" pitchFamily="2" charset="0"/>
              </a:rPr>
              <a:t>of GDP</a:t>
            </a:r>
            <a:r>
              <a:rPr lang="en-US" sz="1400" b="1" dirty="0">
                <a:latin typeface="Barlow" panose="00000500000000000000" pitchFamily="2" charset="0"/>
              </a:rPr>
              <a:t> </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06993C1D-91B8-E7EB-AB61-A1230B64AA53}"/>
              </a:ext>
            </a:extLst>
          </p:cNvPr>
          <p:cNvSpPr/>
          <p:nvPr/>
        </p:nvSpPr>
        <p:spPr>
          <a:xfrm>
            <a:off x="4001185" y="2542919"/>
            <a:ext cx="3048273" cy="1049875"/>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fi-FI" sz="1400" b="1" dirty="0">
                <a:latin typeface="Barlow" panose="00000500000000000000" pitchFamily="2" charset="0"/>
              </a:rPr>
              <a:t>Increase as compared to 2024:</a:t>
            </a:r>
          </a:p>
          <a:p>
            <a:pPr lvl="0" algn="ctr">
              <a:lnSpc>
                <a:spcPct val="120000"/>
              </a:lnSpc>
            </a:pPr>
            <a:r>
              <a:rPr lang="en-GB" sz="1400" b="1" dirty="0">
                <a:latin typeface="Barlow" panose="00000500000000000000" pitchFamily="2" charset="0"/>
              </a:rPr>
              <a:t>10.3</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E2F63591-004B-F201-FA33-408D34E4497D}"/>
              </a:ext>
            </a:extLst>
          </p:cNvPr>
          <p:cNvSpPr/>
          <p:nvPr/>
        </p:nvSpPr>
        <p:spPr>
          <a:xfrm>
            <a:off x="613987" y="2542919"/>
            <a:ext cx="3078670" cy="1049875"/>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Budget execution rate</a:t>
            </a:r>
            <a:r>
              <a:rPr lang="sq-AL" sz="1400" b="1" dirty="0">
                <a:latin typeface="Barlow" panose="00000500000000000000" pitchFamily="2" charset="0"/>
              </a:rPr>
              <a:t>:</a:t>
            </a:r>
            <a:endParaRPr lang="en-US" sz="1400" b="1" dirty="0">
              <a:latin typeface="Barlow" panose="00000500000000000000" pitchFamily="2" charset="0"/>
            </a:endParaRPr>
          </a:p>
          <a:p>
            <a:pPr lvl="0" algn="ctr">
              <a:lnSpc>
                <a:spcPct val="120000"/>
              </a:lnSpc>
            </a:pPr>
            <a:r>
              <a:rPr lang="sq-AL" sz="1400" b="1" dirty="0">
                <a:latin typeface="Barlow" panose="00000500000000000000" pitchFamily="2" charset="0"/>
              </a:rPr>
              <a:t>98.</a:t>
            </a:r>
            <a:r>
              <a:rPr lang="en-US" sz="1400" b="1" dirty="0">
                <a:latin typeface="Barlow" panose="00000500000000000000" pitchFamily="2" charset="0"/>
              </a:rPr>
              <a:t>6</a:t>
            </a:r>
            <a:r>
              <a:rPr lang="sq-AL" sz="1400" b="1" dirty="0">
                <a:latin typeface="Barlow" panose="00000500000000000000" pitchFamily="2" charset="0"/>
              </a:rPr>
              <a:t>%</a:t>
            </a:r>
          </a:p>
        </p:txBody>
      </p:sp>
      <p:graphicFrame>
        <p:nvGraphicFramePr>
          <p:cNvPr id="3" name="Table 2">
            <a:extLst>
              <a:ext uri="{FF2B5EF4-FFF2-40B4-BE49-F238E27FC236}">
                <a16:creationId xmlns:a16="http://schemas.microsoft.com/office/drawing/2014/main" id="{4D38DF1A-89C7-A90B-55C6-9C3B7C070DB8}"/>
              </a:ext>
            </a:extLst>
          </p:cNvPr>
          <p:cNvGraphicFramePr>
            <a:graphicFrameLocks noGrp="1"/>
          </p:cNvGraphicFramePr>
          <p:nvPr>
            <p:extLst>
              <p:ext uri="{D42A27DB-BD31-4B8C-83A1-F6EECF244321}">
                <p14:modId xmlns:p14="http://schemas.microsoft.com/office/powerpoint/2010/main" val="562826443"/>
              </p:ext>
            </p:extLst>
          </p:nvPr>
        </p:nvGraphicFramePr>
        <p:xfrm>
          <a:off x="370506" y="3592794"/>
          <a:ext cx="6912944" cy="5227320"/>
        </p:xfrm>
        <a:graphic>
          <a:graphicData uri="http://schemas.openxmlformats.org/drawingml/2006/table">
            <a:tbl>
              <a:tblPr firstRow="1" bandRow="1">
                <a:tableStyleId>{5C22544A-7EE6-4342-B048-85BDC9FD1C3A}</a:tableStyleId>
              </a:tblPr>
              <a:tblGrid>
                <a:gridCol w="3456472">
                  <a:extLst>
                    <a:ext uri="{9D8B030D-6E8A-4147-A177-3AD203B41FA5}">
                      <a16:colId xmlns:a16="http://schemas.microsoft.com/office/drawing/2014/main" val="3608872522"/>
                    </a:ext>
                  </a:extLst>
                </a:gridCol>
                <a:gridCol w="3456472">
                  <a:extLst>
                    <a:ext uri="{9D8B030D-6E8A-4147-A177-3AD203B41FA5}">
                      <a16:colId xmlns:a16="http://schemas.microsoft.com/office/drawing/2014/main" val="994170029"/>
                    </a:ext>
                  </a:extLst>
                </a:gridCol>
              </a:tblGrid>
              <a:tr h="5080376">
                <a:tc>
                  <a:txBody>
                    <a:bodyPr/>
                    <a:lstStyle/>
                    <a:p>
                      <a:pPr marL="129540" lvl="1" algn="just" rtl="0">
                        <a:lnSpc>
                          <a:spcPct val="100000"/>
                        </a:lnSpc>
                        <a:spcBef>
                          <a:spcPct val="0"/>
                        </a:spcBef>
                        <a:spcAft>
                          <a:spcPts val="1200"/>
                        </a:spcAft>
                      </a:pPr>
                      <a:r>
                        <a:rPr lang="en-GB" sz="1400" b="1" spc="4" noProof="0" dirty="0">
                          <a:solidFill>
                            <a:srgbClr val="365B6D"/>
                          </a:solidFill>
                          <a:latin typeface="Barlow"/>
                        </a:rPr>
                        <a:t>Key achievements</a:t>
                      </a:r>
                      <a:r>
                        <a:rPr lang="sq-AL" sz="1400" b="1" spc="4" noProof="0" dirty="0">
                          <a:solidFill>
                            <a:srgbClr val="365B6D"/>
                          </a:solidFill>
                          <a:latin typeface="Barlow"/>
                        </a:rPr>
                        <a:t>:</a:t>
                      </a:r>
                    </a:p>
                    <a:p>
                      <a:pPr marL="259080" lvl="1" indent="-129540" algn="just" defTabSz="914400" rtl="0" eaLnBrk="1" latinLnBrk="0" hangingPunct="1">
                        <a:lnSpc>
                          <a:spcPct val="100000"/>
                        </a:lnSpc>
                        <a:spcBef>
                          <a:spcPct val="0"/>
                        </a:spcBef>
                        <a:spcAft>
                          <a:spcPts val="600"/>
                        </a:spcAft>
                        <a:buFont typeface="Arial"/>
                        <a:buChar char="•"/>
                      </a:pPr>
                      <a:r>
                        <a:rPr lang="en-GB" sz="1300" b="0" kern="1200" spc="4" noProof="0" dirty="0">
                          <a:solidFill>
                            <a:srgbClr val="365B6D"/>
                          </a:solidFill>
                          <a:latin typeface="Barlow"/>
                          <a:ea typeface="+mn-ea"/>
                          <a:cs typeface="+mn-cs"/>
                        </a:rPr>
                        <a:t>Education has been provided to </a:t>
                      </a:r>
                      <a:r>
                        <a:rPr lang="sq-AL" sz="1300" b="0" kern="1200" spc="4" noProof="0" dirty="0">
                          <a:solidFill>
                            <a:srgbClr val="365B6D"/>
                          </a:solidFill>
                          <a:latin typeface="Barlow"/>
                          <a:ea typeface="+mn-ea"/>
                          <a:cs typeface="+mn-cs"/>
                        </a:rPr>
                        <a:t>2</a:t>
                      </a:r>
                      <a:r>
                        <a:rPr lang="en-US" sz="1300" b="0" kern="1200" spc="4" noProof="0" dirty="0">
                          <a:solidFill>
                            <a:srgbClr val="365B6D"/>
                          </a:solidFill>
                          <a:latin typeface="Barlow"/>
                          <a:ea typeface="+mn-ea"/>
                          <a:cs typeface="+mn-cs"/>
                        </a:rPr>
                        <a:t>13,520 </a:t>
                      </a:r>
                      <a:r>
                        <a:rPr lang="en-GB" sz="1300" b="0" kern="1200" spc="4" noProof="0" dirty="0">
                          <a:solidFill>
                            <a:srgbClr val="365B6D"/>
                          </a:solidFill>
                          <a:latin typeface="Barlow"/>
                          <a:ea typeface="+mn-ea"/>
                          <a:cs typeface="+mn-cs"/>
                        </a:rPr>
                        <a:t>thousand girls and boys in the 9-year public education system</a:t>
                      </a:r>
                      <a:r>
                        <a:rPr lang="en-US" sz="1300" b="0" kern="1200" spc="4" noProof="0" dirty="0">
                          <a:solidFill>
                            <a:srgbClr val="365B6D"/>
                          </a:solidFill>
                          <a:latin typeface="Barlow"/>
                          <a:ea typeface="+mn-ea"/>
                          <a:cs typeface="+mn-cs"/>
                        </a:rPr>
                        <a:t>, and </a:t>
                      </a:r>
                      <a:r>
                        <a:rPr lang="sq-AL" sz="1300" b="0" kern="1200" spc="4" dirty="0">
                          <a:solidFill>
                            <a:srgbClr val="365B6D"/>
                          </a:solidFill>
                          <a:latin typeface="Barlow"/>
                          <a:ea typeface="+mn-ea"/>
                          <a:cs typeface="+mn-cs"/>
                        </a:rPr>
                        <a:t>60,027 </a:t>
                      </a:r>
                      <a:r>
                        <a:rPr lang="en-GB" sz="1300" b="0" kern="1200" spc="4" dirty="0">
                          <a:solidFill>
                            <a:srgbClr val="365B6D"/>
                          </a:solidFill>
                          <a:latin typeface="Barlow"/>
                          <a:ea typeface="+mn-ea"/>
                          <a:cs typeface="+mn-cs"/>
                        </a:rPr>
                        <a:t>girls and boys enrolled in the public high schools</a:t>
                      </a:r>
                      <a:r>
                        <a:rPr lang="en-US" sz="1300" b="0" kern="1200" spc="4" dirty="0">
                          <a:solidFill>
                            <a:srgbClr val="365B6D"/>
                          </a:solidFill>
                          <a:latin typeface="Barlow"/>
                          <a:ea typeface="+mn-ea"/>
                          <a:cs typeface="+mn-cs"/>
                        </a:rPr>
                        <a:t>.</a:t>
                      </a:r>
                      <a:endParaRPr lang="sq-AL" sz="1300" b="0" kern="1200" spc="4" noProof="0" dirty="0">
                        <a:solidFill>
                          <a:srgbClr val="365B6D"/>
                        </a:solidFill>
                        <a:latin typeface="Barlow"/>
                        <a:ea typeface="+mn-ea"/>
                        <a:cs typeface="+mn-cs"/>
                      </a:endParaRPr>
                    </a:p>
                    <a:p>
                      <a:pPr marL="259080" lvl="1" indent="-129540" algn="just" defTabSz="914400" rtl="0" eaLnBrk="1" latinLnBrk="0" hangingPunct="1">
                        <a:lnSpc>
                          <a:spcPct val="100000"/>
                        </a:lnSpc>
                        <a:spcBef>
                          <a:spcPct val="0"/>
                        </a:spcBef>
                        <a:spcAft>
                          <a:spcPts val="600"/>
                        </a:spcAft>
                        <a:buFont typeface="Arial"/>
                        <a:buChar char="•"/>
                      </a:pPr>
                      <a:r>
                        <a:rPr lang="en-GB" sz="1300" b="0" kern="1200" spc="4" noProof="0" dirty="0">
                          <a:solidFill>
                            <a:srgbClr val="365B6D"/>
                          </a:solidFill>
                          <a:latin typeface="Barlow"/>
                          <a:ea typeface="+mn-ea"/>
                          <a:cs typeface="+mn-cs"/>
                        </a:rPr>
                        <a:t>35,000 girls and boys who live over 2 km from the school, as well as 12,000 teachers who work over 5 km from their home benefited from the transportation service</a:t>
                      </a:r>
                      <a:endParaRPr lang="sq-AL" sz="1300" b="0" kern="1200" spc="4" noProof="0" dirty="0">
                        <a:solidFill>
                          <a:srgbClr val="365B6D"/>
                        </a:solidFill>
                        <a:latin typeface="Barlow"/>
                        <a:ea typeface="+mn-ea"/>
                        <a:cs typeface="+mn-cs"/>
                      </a:endParaRPr>
                    </a:p>
                    <a:p>
                      <a:pPr marL="259080" lvl="1" indent="-129540" algn="just" defTabSz="914400" rtl="0" eaLnBrk="1" latinLnBrk="0" hangingPunct="1">
                        <a:lnSpc>
                          <a:spcPct val="100000"/>
                        </a:lnSpc>
                        <a:spcBef>
                          <a:spcPct val="0"/>
                        </a:spcBef>
                        <a:spcAft>
                          <a:spcPts val="600"/>
                        </a:spcAft>
                        <a:buFont typeface="Arial"/>
                        <a:buChar char="•"/>
                      </a:pPr>
                      <a:r>
                        <a:rPr lang="en-GB" sz="1300" b="0" kern="1200" spc="4" noProof="0" dirty="0">
                          <a:solidFill>
                            <a:srgbClr val="365B6D"/>
                          </a:solidFill>
                          <a:latin typeface="Barlow"/>
                          <a:ea typeface="+mn-ea"/>
                          <a:cs typeface="+mn-cs"/>
                        </a:rPr>
                        <a:t>All students from first grade to ninth grade benefited from free textbooks and around 13,000 students from socially disadvantaged groups benefited from free textbooks in secondary education</a:t>
                      </a:r>
                    </a:p>
                    <a:p>
                      <a:pPr marL="259080" marR="0" lvl="1" indent="-129540" algn="just" defTabSz="914400" rtl="0" eaLnBrk="1" fontAlgn="auto" latinLnBrk="0" hangingPunct="1">
                        <a:lnSpc>
                          <a:spcPct val="100000"/>
                        </a:lnSpc>
                        <a:spcBef>
                          <a:spcPct val="0"/>
                        </a:spcBef>
                        <a:spcAft>
                          <a:spcPts val="600"/>
                        </a:spcAft>
                        <a:buClrTx/>
                        <a:buSzTx/>
                        <a:buFont typeface="Arial"/>
                        <a:buChar char="•"/>
                        <a:tabLst/>
                        <a:defRPr/>
                      </a:pPr>
                      <a:r>
                        <a:rPr lang="en-GB" sz="1300" b="0" kern="1200" spc="4" noProof="0" dirty="0">
                          <a:solidFill>
                            <a:srgbClr val="365B6D"/>
                          </a:solidFill>
                          <a:latin typeface="Barlow"/>
                          <a:ea typeface="+mn-ea"/>
                          <a:cs typeface="+mn-cs"/>
                        </a:rPr>
                        <a:t>11,000 higher education students benefited from scholarships and financial support for accommodation in student dormitories</a:t>
                      </a:r>
                      <a:r>
                        <a:rPr lang="sq-AL" sz="1300" b="0" kern="1200" spc="4" noProof="0" dirty="0">
                          <a:solidFill>
                            <a:srgbClr val="365B6D"/>
                          </a:solidFill>
                          <a:latin typeface="Barlow"/>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sq-AL" sz="1300" b="0" kern="1200" spc="4" noProof="0" dirty="0">
                        <a:solidFill>
                          <a:srgbClr val="365B6D"/>
                        </a:solidFill>
                        <a:latin typeface="Barlow"/>
                        <a:ea typeface="+mn-ea"/>
                        <a:cs typeface="+mn-cs"/>
                      </a:endParaRPr>
                    </a:p>
                    <a:p>
                      <a:pPr marL="259080" lvl="1" indent="-129540" algn="just" rtl="0">
                        <a:lnSpc>
                          <a:spcPct val="100000"/>
                        </a:lnSpc>
                        <a:spcBef>
                          <a:spcPct val="0"/>
                        </a:spcBef>
                        <a:spcAft>
                          <a:spcPts val="600"/>
                        </a:spcAft>
                        <a:buFont typeface="Arial"/>
                        <a:buChar char="•"/>
                      </a:pPr>
                      <a:r>
                        <a:rPr lang="en-GB" sz="1300" b="0" spc="4" noProof="0" dirty="0">
                          <a:solidFill>
                            <a:srgbClr val="365B6D"/>
                          </a:solidFill>
                          <a:latin typeface="Barlow"/>
                        </a:rPr>
                        <a:t>Schools </a:t>
                      </a:r>
                      <a:r>
                        <a:rPr lang="en-US" sz="1300" b="0" spc="4" noProof="0" dirty="0">
                          <a:solidFill>
                            <a:srgbClr val="365B6D"/>
                          </a:solidFill>
                          <a:latin typeface="Barlow"/>
                        </a:rPr>
                        <a:t>and secondary education institutions have been constructed and rehabilitated across several municipalities, including Berat, </a:t>
                      </a:r>
                      <a:r>
                        <a:rPr lang="en-US" sz="1300" b="0" spc="4" noProof="0" dirty="0" err="1">
                          <a:solidFill>
                            <a:srgbClr val="365B6D"/>
                          </a:solidFill>
                          <a:latin typeface="Barlow"/>
                        </a:rPr>
                        <a:t>Memaliaj</a:t>
                      </a:r>
                      <a:r>
                        <a:rPr lang="en-US" sz="1300" b="0" spc="4" noProof="0" dirty="0">
                          <a:solidFill>
                            <a:srgbClr val="365B6D"/>
                          </a:solidFill>
                          <a:latin typeface="Barlow"/>
                        </a:rPr>
                        <a:t>, Elbasan, </a:t>
                      </a:r>
                      <a:r>
                        <a:rPr lang="en-US" sz="1300" b="0" spc="4" noProof="0" dirty="0" err="1">
                          <a:solidFill>
                            <a:srgbClr val="365B6D"/>
                          </a:solidFill>
                          <a:latin typeface="Barlow"/>
                        </a:rPr>
                        <a:t>Përmet</a:t>
                      </a:r>
                      <a:r>
                        <a:rPr lang="en-US" sz="1300" b="0" spc="4" noProof="0" dirty="0">
                          <a:solidFill>
                            <a:srgbClr val="365B6D"/>
                          </a:solidFill>
                          <a:latin typeface="Barlow"/>
                        </a:rPr>
                        <a:t>, Has, </a:t>
                      </a:r>
                      <a:r>
                        <a:rPr lang="en-US" sz="1300" b="0" spc="4" noProof="0" dirty="0" err="1">
                          <a:solidFill>
                            <a:srgbClr val="365B6D"/>
                          </a:solidFill>
                          <a:latin typeface="Barlow"/>
                        </a:rPr>
                        <a:t>Kukës</a:t>
                      </a:r>
                      <a:r>
                        <a:rPr lang="en-US" sz="1300" b="0" spc="4" noProof="0" dirty="0">
                          <a:solidFill>
                            <a:srgbClr val="365B6D"/>
                          </a:solidFill>
                          <a:latin typeface="Barlow"/>
                        </a:rPr>
                        <a:t>, and </a:t>
                      </a:r>
                      <a:r>
                        <a:rPr lang="en-US" sz="1300" b="0" spc="4" noProof="0" dirty="0" err="1">
                          <a:solidFill>
                            <a:srgbClr val="365B6D"/>
                          </a:solidFill>
                          <a:latin typeface="Barlow"/>
                        </a:rPr>
                        <a:t>Pogradec</a:t>
                      </a:r>
                      <a:r>
                        <a:rPr lang="en-US" sz="1300" b="0" spc="4" noProof="0" dirty="0">
                          <a:solidFill>
                            <a:srgbClr val="365B6D"/>
                          </a:solidFill>
                          <a:latin typeface="Barlow"/>
                        </a:rPr>
                        <a:t>, contributing to the enhancement of educational infrastructure nationwide</a:t>
                      </a:r>
                      <a:r>
                        <a:rPr lang="en-GB" sz="1300" b="0" spc="4" noProof="0" dirty="0">
                          <a:solidFill>
                            <a:srgbClr val="365B6D"/>
                          </a:solidFill>
                          <a:latin typeface="Barlow"/>
                        </a:rPr>
                        <a:t>.</a:t>
                      </a:r>
                      <a:endParaRPr lang="en-US" sz="1300" b="0" spc="4" noProof="0" dirty="0">
                        <a:solidFill>
                          <a:srgbClr val="365B6D"/>
                        </a:solidFill>
                        <a:latin typeface="Barlow"/>
                      </a:endParaRPr>
                    </a:p>
                    <a:p>
                      <a:pPr marL="259080" lvl="1" indent="-129540" algn="just" rtl="0">
                        <a:lnSpc>
                          <a:spcPct val="100000"/>
                        </a:lnSpc>
                        <a:spcBef>
                          <a:spcPct val="0"/>
                        </a:spcBef>
                        <a:spcAft>
                          <a:spcPts val="600"/>
                        </a:spcAft>
                        <a:buFont typeface="Arial"/>
                        <a:buChar char="•"/>
                      </a:pPr>
                      <a:r>
                        <a:rPr lang="en-US" sz="1300" b="0" spc="4" noProof="0" dirty="0">
                          <a:solidFill>
                            <a:srgbClr val="365B6D"/>
                          </a:solidFill>
                          <a:latin typeface="Barlow"/>
                        </a:rPr>
                        <a:t>Rehabilitation and capacity expansion works were completed in primary schools in </a:t>
                      </a:r>
                      <a:r>
                        <a:rPr lang="en-US" sz="1300" b="0" spc="4" noProof="0" dirty="0" err="1">
                          <a:solidFill>
                            <a:srgbClr val="365B6D"/>
                          </a:solidFill>
                          <a:latin typeface="Barlow"/>
                        </a:rPr>
                        <a:t>Finiq</a:t>
                      </a:r>
                      <a:r>
                        <a:rPr lang="en-US" sz="1300" b="0" spc="4" noProof="0" dirty="0">
                          <a:solidFill>
                            <a:srgbClr val="365B6D"/>
                          </a:solidFill>
                          <a:latin typeface="Barlow"/>
                        </a:rPr>
                        <a:t>, </a:t>
                      </a:r>
                      <a:r>
                        <a:rPr lang="en-US" sz="1300" b="0" spc="4" noProof="0" dirty="0" err="1">
                          <a:solidFill>
                            <a:srgbClr val="365B6D"/>
                          </a:solidFill>
                          <a:latin typeface="Barlow"/>
                        </a:rPr>
                        <a:t>Gramsh</a:t>
                      </a:r>
                      <a:r>
                        <a:rPr lang="en-US" sz="1300" b="0" spc="4" noProof="0" dirty="0">
                          <a:solidFill>
                            <a:srgbClr val="365B6D"/>
                          </a:solidFill>
                          <a:latin typeface="Barlow"/>
                        </a:rPr>
                        <a:t>, and </a:t>
                      </a:r>
                      <a:r>
                        <a:rPr lang="en-US" sz="1300" b="0" spc="4" noProof="0" dirty="0" err="1">
                          <a:solidFill>
                            <a:srgbClr val="365B6D"/>
                          </a:solidFill>
                          <a:latin typeface="Barlow"/>
                        </a:rPr>
                        <a:t>Tropojë</a:t>
                      </a:r>
                      <a:r>
                        <a:rPr lang="en-US" sz="1300" b="0" spc="4" noProof="0" dirty="0">
                          <a:solidFill>
                            <a:srgbClr val="365B6D"/>
                          </a:solidFill>
                          <a:latin typeface="Barlow"/>
                        </a:rPr>
                        <a:t>, while reconstruction projects were carried out at the ‘Skënderbeu’ secondary school in Has and the ‘Avni Rustemi’ school in </a:t>
                      </a:r>
                      <a:r>
                        <a:rPr lang="en-US" sz="1300" b="0" spc="4" noProof="0" dirty="0" err="1">
                          <a:solidFill>
                            <a:srgbClr val="365B6D"/>
                          </a:solidFill>
                          <a:latin typeface="Barlow"/>
                        </a:rPr>
                        <a:t>Kukës</a:t>
                      </a:r>
                      <a:r>
                        <a:rPr lang="en-US" sz="1300" b="0" spc="4" noProof="0" dirty="0">
                          <a:solidFill>
                            <a:srgbClr val="365B6D"/>
                          </a:solidFill>
                          <a:latin typeface="Barlow"/>
                        </a:rPr>
                        <a:t>, contributing to the modernization of educational facilities.</a:t>
                      </a:r>
                    </a:p>
                    <a:p>
                      <a:pPr marL="259080" lvl="1" indent="-129540" algn="just" rtl="0">
                        <a:lnSpc>
                          <a:spcPct val="100000"/>
                        </a:lnSpc>
                        <a:spcBef>
                          <a:spcPct val="0"/>
                        </a:spcBef>
                        <a:spcAft>
                          <a:spcPts val="600"/>
                        </a:spcAft>
                        <a:buFont typeface="Arial"/>
                        <a:buChar char="•"/>
                      </a:pPr>
                      <a:r>
                        <a:rPr lang="en-US" sz="1300" b="0" spc="4" noProof="0" dirty="0">
                          <a:solidFill>
                            <a:srgbClr val="365B6D"/>
                          </a:solidFill>
                          <a:latin typeface="Barlow"/>
                        </a:rPr>
                        <a:t>Educational equipment and supporting infrastructure were provided to strengthen the learning environment, including the furnishing of schools and the supply of laboratory equipment for general secondary education. </a:t>
                      </a:r>
                    </a:p>
                    <a:p>
                      <a:pPr marL="259080" lvl="1" indent="-129540" algn="just" rtl="0">
                        <a:lnSpc>
                          <a:spcPct val="100000"/>
                        </a:lnSpc>
                        <a:spcBef>
                          <a:spcPct val="0"/>
                        </a:spcBef>
                        <a:spcAft>
                          <a:spcPts val="600"/>
                        </a:spcAft>
                        <a:buFont typeface="Arial"/>
                        <a:buChar char="•"/>
                      </a:pPr>
                      <a:endParaRPr lang="sq-AL" sz="1300" b="0" spc="4" noProof="0" dirty="0">
                        <a:solidFill>
                          <a:srgbClr val="365B6D"/>
                        </a:solidFill>
                        <a:latin typeface="Barlow"/>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15" name="Group 5">
            <a:extLst>
              <a:ext uri="{FF2B5EF4-FFF2-40B4-BE49-F238E27FC236}">
                <a16:creationId xmlns:a16="http://schemas.microsoft.com/office/drawing/2014/main" id="{E42C0DBA-EDAF-2E2C-03A6-5410B5E92F39}"/>
              </a:ext>
            </a:extLst>
          </p:cNvPr>
          <p:cNvGrpSpPr/>
          <p:nvPr/>
        </p:nvGrpSpPr>
        <p:grpSpPr>
          <a:xfrm rot="-10138660">
            <a:off x="6729297" y="-236639"/>
            <a:ext cx="2141005" cy="1985278"/>
            <a:chOff x="0" y="0"/>
            <a:chExt cx="812800" cy="753681"/>
          </a:xfrm>
        </p:grpSpPr>
        <p:sp>
          <p:nvSpPr>
            <p:cNvPr id="16" name="Freeform 6">
              <a:extLst>
                <a:ext uri="{FF2B5EF4-FFF2-40B4-BE49-F238E27FC236}">
                  <a16:creationId xmlns:a16="http://schemas.microsoft.com/office/drawing/2014/main" id="{4A5AFEDC-FC81-5B7D-5BF1-02C2AD06AFD5}"/>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2" name="TextBox 7">
              <a:extLst>
                <a:ext uri="{FF2B5EF4-FFF2-40B4-BE49-F238E27FC236}">
                  <a16:creationId xmlns:a16="http://schemas.microsoft.com/office/drawing/2014/main" id="{095177C8-6391-A35A-7E03-EDE5EABE1290}"/>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3" name="Group 15">
            <a:extLst>
              <a:ext uri="{FF2B5EF4-FFF2-40B4-BE49-F238E27FC236}">
                <a16:creationId xmlns:a16="http://schemas.microsoft.com/office/drawing/2014/main" id="{F968C566-FD5B-D262-AE37-16444589482B}"/>
              </a:ext>
            </a:extLst>
          </p:cNvPr>
          <p:cNvGrpSpPr/>
          <p:nvPr/>
        </p:nvGrpSpPr>
        <p:grpSpPr>
          <a:xfrm rot="-10138660">
            <a:off x="6498344" y="-656774"/>
            <a:ext cx="2141005" cy="1985278"/>
            <a:chOff x="0" y="0"/>
            <a:chExt cx="812800" cy="753681"/>
          </a:xfrm>
        </p:grpSpPr>
        <p:sp>
          <p:nvSpPr>
            <p:cNvPr id="24" name="Freeform 16">
              <a:extLst>
                <a:ext uri="{FF2B5EF4-FFF2-40B4-BE49-F238E27FC236}">
                  <a16:creationId xmlns:a16="http://schemas.microsoft.com/office/drawing/2014/main" id="{4EB97AA0-D464-7CE5-889F-A34007E5644C}"/>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5" name="TextBox 17">
              <a:extLst>
                <a:ext uri="{FF2B5EF4-FFF2-40B4-BE49-F238E27FC236}">
                  <a16:creationId xmlns:a16="http://schemas.microsoft.com/office/drawing/2014/main" id="{9094C491-E662-047E-A4FA-641A95694409}"/>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6" name="Group 18">
            <a:extLst>
              <a:ext uri="{FF2B5EF4-FFF2-40B4-BE49-F238E27FC236}">
                <a16:creationId xmlns:a16="http://schemas.microsoft.com/office/drawing/2014/main" id="{3E7C8064-B11A-554A-8A48-A7B50F538952}"/>
              </a:ext>
            </a:extLst>
          </p:cNvPr>
          <p:cNvGrpSpPr/>
          <p:nvPr/>
        </p:nvGrpSpPr>
        <p:grpSpPr>
          <a:xfrm rot="1136038">
            <a:off x="-1621916" y="8874481"/>
            <a:ext cx="2921675" cy="2556466"/>
            <a:chOff x="0" y="0"/>
            <a:chExt cx="812800" cy="711200"/>
          </a:xfrm>
        </p:grpSpPr>
        <p:sp>
          <p:nvSpPr>
            <p:cNvPr id="27" name="Freeform 19">
              <a:extLst>
                <a:ext uri="{FF2B5EF4-FFF2-40B4-BE49-F238E27FC236}">
                  <a16:creationId xmlns:a16="http://schemas.microsoft.com/office/drawing/2014/main" id="{E5AE55B2-7A03-0C52-0130-963B479A08E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8" name="TextBox 20">
              <a:extLst>
                <a:ext uri="{FF2B5EF4-FFF2-40B4-BE49-F238E27FC236}">
                  <a16:creationId xmlns:a16="http://schemas.microsoft.com/office/drawing/2014/main" id="{DD4B3224-7203-5DA9-ADD0-AE344CF91391}"/>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6" name="Picture 5" descr="An open book with math symbols&#10;&#10;AI-generated content may be incorrect.">
            <a:extLst>
              <a:ext uri="{FF2B5EF4-FFF2-40B4-BE49-F238E27FC236}">
                <a16:creationId xmlns:a16="http://schemas.microsoft.com/office/drawing/2014/main" id="{5CB83874-F666-6334-283C-2386C9619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98" y="8569731"/>
            <a:ext cx="6293460" cy="2118925"/>
          </a:xfrm>
          <a:prstGeom prst="rect">
            <a:avLst/>
          </a:prstGeom>
        </p:spPr>
      </p:pic>
      <p:grpSp>
        <p:nvGrpSpPr>
          <p:cNvPr id="2" name="Group 1">
            <a:extLst>
              <a:ext uri="{FF2B5EF4-FFF2-40B4-BE49-F238E27FC236}">
                <a16:creationId xmlns:a16="http://schemas.microsoft.com/office/drawing/2014/main" id="{313AF5DD-553E-09D0-4455-8F591383FC65}"/>
              </a:ext>
            </a:extLst>
          </p:cNvPr>
          <p:cNvGrpSpPr/>
          <p:nvPr/>
        </p:nvGrpSpPr>
        <p:grpSpPr>
          <a:xfrm>
            <a:off x="860" y="215910"/>
            <a:ext cx="3132903" cy="304044"/>
            <a:chOff x="860" y="215910"/>
            <a:chExt cx="3132903" cy="304044"/>
          </a:xfrm>
        </p:grpSpPr>
        <p:grpSp>
          <p:nvGrpSpPr>
            <p:cNvPr id="4" name="Group 2">
              <a:extLst>
                <a:ext uri="{FF2B5EF4-FFF2-40B4-BE49-F238E27FC236}">
                  <a16:creationId xmlns:a16="http://schemas.microsoft.com/office/drawing/2014/main" id="{AD0F2D26-009B-994B-C405-437AB4D39F3E}"/>
                </a:ext>
              </a:extLst>
            </p:cNvPr>
            <p:cNvGrpSpPr/>
            <p:nvPr/>
          </p:nvGrpSpPr>
          <p:grpSpPr>
            <a:xfrm rot="5400000">
              <a:off x="1515103" y="-1057393"/>
              <a:ext cx="63104" cy="3091589"/>
              <a:chOff x="0" y="0"/>
              <a:chExt cx="17101" cy="934750"/>
            </a:xfrm>
          </p:grpSpPr>
          <p:sp>
            <p:nvSpPr>
              <p:cNvPr id="30" name="Freeform 3">
                <a:extLst>
                  <a:ext uri="{FF2B5EF4-FFF2-40B4-BE49-F238E27FC236}">
                    <a16:creationId xmlns:a16="http://schemas.microsoft.com/office/drawing/2014/main" id="{DD43A178-698A-1709-8400-85473D6E2AFC}"/>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31" name="TextBox 4">
                <a:extLst>
                  <a:ext uri="{FF2B5EF4-FFF2-40B4-BE49-F238E27FC236}">
                    <a16:creationId xmlns:a16="http://schemas.microsoft.com/office/drawing/2014/main" id="{0AE27C62-897E-39EE-35F2-659840187984}"/>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5" name="Group 19">
              <a:extLst>
                <a:ext uri="{FF2B5EF4-FFF2-40B4-BE49-F238E27FC236}">
                  <a16:creationId xmlns:a16="http://schemas.microsoft.com/office/drawing/2014/main" id="{CCFF8EA0-0971-FF2C-763A-B175599B029B}"/>
                </a:ext>
              </a:extLst>
            </p:cNvPr>
            <p:cNvGrpSpPr/>
            <p:nvPr/>
          </p:nvGrpSpPr>
          <p:grpSpPr>
            <a:xfrm>
              <a:off x="97017" y="215910"/>
              <a:ext cx="3036746" cy="194284"/>
              <a:chOff x="120176" y="-97609"/>
              <a:chExt cx="2266969" cy="233489"/>
            </a:xfrm>
          </p:grpSpPr>
          <p:sp>
            <p:nvSpPr>
              <p:cNvPr id="18" name="TextBox 20">
                <a:extLst>
                  <a:ext uri="{FF2B5EF4-FFF2-40B4-BE49-F238E27FC236}">
                    <a16:creationId xmlns:a16="http://schemas.microsoft.com/office/drawing/2014/main" id="{286CF38C-FFAF-A552-3FBF-2DECBFFAA1CD}"/>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29" name="TextBox 21">
                <a:extLst>
                  <a:ext uri="{FF2B5EF4-FFF2-40B4-BE49-F238E27FC236}">
                    <a16:creationId xmlns:a16="http://schemas.microsoft.com/office/drawing/2014/main" id="{E1C92A64-6379-5DB4-A2F5-F97B308D9622}"/>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16</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113999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A41B-305B-7683-354C-FC54A89A8CB4}"/>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0889829E-28A6-3893-09BA-8932DB59C5FF}"/>
              </a:ext>
            </a:extLst>
          </p:cNvPr>
          <p:cNvSpPr txBox="1"/>
          <p:nvPr/>
        </p:nvSpPr>
        <p:spPr>
          <a:xfrm>
            <a:off x="756000" y="689325"/>
            <a:ext cx="4420994" cy="446917"/>
          </a:xfrm>
          <a:prstGeom prst="rect">
            <a:avLst/>
          </a:prstGeom>
        </p:spPr>
        <p:txBody>
          <a:bodyPr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HEALTH </a:t>
            </a:r>
            <a:endParaRPr lang="sq-AL" sz="2799" b="1" noProof="0" dirty="0">
              <a:solidFill>
                <a:srgbClr val="365B6D"/>
              </a:solidFill>
              <a:latin typeface="Barlow Bold"/>
              <a:ea typeface="Barlow Bold"/>
              <a:cs typeface="Barlow Bold"/>
              <a:sym typeface="Barlow Bold"/>
            </a:endParaRPr>
          </a:p>
        </p:txBody>
      </p:sp>
      <p:sp>
        <p:nvSpPr>
          <p:cNvPr id="17" name="Freeform: Shape 16">
            <a:extLst>
              <a:ext uri="{FF2B5EF4-FFF2-40B4-BE49-F238E27FC236}">
                <a16:creationId xmlns:a16="http://schemas.microsoft.com/office/drawing/2014/main" id="{23E936B8-171F-64F7-DC9F-809484F7A45E}"/>
              </a:ext>
            </a:extLst>
          </p:cNvPr>
          <p:cNvSpPr/>
          <p:nvPr/>
        </p:nvSpPr>
        <p:spPr>
          <a:xfrm>
            <a:off x="577849" y="1332316"/>
            <a:ext cx="2952844" cy="1146470"/>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1400" b="1" dirty="0">
                <a:latin typeface="Barlow" panose="00000500000000000000" pitchFamily="2" charset="0"/>
              </a:rPr>
              <a:t>Planned expenditure</a:t>
            </a:r>
            <a:r>
              <a:rPr lang="sq-AL" sz="1400" b="1" dirty="0">
                <a:latin typeface="Barlow" panose="00000500000000000000" pitchFamily="2" charset="0"/>
              </a:rPr>
              <a:t>:</a:t>
            </a:r>
            <a:endParaRPr lang="en-US" sz="1400" b="1" dirty="0">
              <a:latin typeface="Barlow" panose="00000500000000000000" pitchFamily="2" charset="0"/>
            </a:endParaRPr>
          </a:p>
          <a:p>
            <a:pPr algn="ctr">
              <a:lnSpc>
                <a:spcPct val="120000"/>
              </a:lnSpc>
            </a:pPr>
            <a:r>
              <a:rPr lang="sq-AL" sz="1400" b="1" dirty="0">
                <a:latin typeface="Barlow" panose="00000500000000000000" pitchFamily="2" charset="0"/>
              </a:rPr>
              <a:t>7</a:t>
            </a:r>
            <a:r>
              <a:rPr lang="en-US" sz="1400" b="1" dirty="0">
                <a:latin typeface="Barlow" panose="00000500000000000000" pitchFamily="2" charset="0"/>
              </a:rPr>
              <a:t>6</a:t>
            </a:r>
            <a:r>
              <a:rPr lang="sq-AL" sz="1400" b="1" dirty="0">
                <a:latin typeface="Barlow" panose="00000500000000000000" pitchFamily="2" charset="0"/>
              </a:rPr>
              <a:t>.</a:t>
            </a:r>
            <a:r>
              <a:rPr lang="en-US" sz="1400" b="1" dirty="0">
                <a:latin typeface="Barlow" panose="00000500000000000000" pitchFamily="2" charset="0"/>
              </a:rPr>
              <a:t>2</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p>
        </p:txBody>
      </p:sp>
      <p:sp>
        <p:nvSpPr>
          <p:cNvPr id="19" name="Freeform: Shape 18">
            <a:extLst>
              <a:ext uri="{FF2B5EF4-FFF2-40B4-BE49-F238E27FC236}">
                <a16:creationId xmlns:a16="http://schemas.microsoft.com/office/drawing/2014/main" id="{F7E1C2C6-5ACF-0541-DF7F-C52BEECFE44A}"/>
              </a:ext>
            </a:extLst>
          </p:cNvPr>
          <p:cNvSpPr/>
          <p:nvPr/>
        </p:nvSpPr>
        <p:spPr>
          <a:xfrm>
            <a:off x="4025807" y="1318931"/>
            <a:ext cx="2952844" cy="116515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Actual expenditure</a:t>
            </a:r>
            <a:r>
              <a:rPr lang="en-GB" sz="1400" b="1" dirty="0">
                <a:latin typeface="Barlow" panose="00000500000000000000" pitchFamily="2" charset="0"/>
              </a:rPr>
              <a:t>:</a:t>
            </a:r>
            <a:endParaRPr lang="sq-AL" sz="1400" b="1" dirty="0">
              <a:latin typeface="Barlow" panose="00000500000000000000" pitchFamily="2" charset="0"/>
            </a:endParaRPr>
          </a:p>
          <a:p>
            <a:pPr algn="ctr">
              <a:lnSpc>
                <a:spcPct val="120000"/>
              </a:lnSpc>
            </a:pPr>
            <a:r>
              <a:rPr lang="sq-AL" sz="1400" b="1" dirty="0">
                <a:latin typeface="Barlow" panose="00000500000000000000" pitchFamily="2" charset="0"/>
              </a:rPr>
              <a:t>7</a:t>
            </a:r>
            <a:r>
              <a:rPr lang="en-US" sz="1400" b="1" dirty="0">
                <a:latin typeface="Barlow" panose="00000500000000000000" pitchFamily="2" charset="0"/>
              </a:rPr>
              <a:t>6</a:t>
            </a:r>
            <a:r>
              <a:rPr lang="sq-AL" sz="1400" b="1" dirty="0">
                <a:latin typeface="Barlow" panose="00000500000000000000" pitchFamily="2" charset="0"/>
              </a:rPr>
              <a:t>.</a:t>
            </a:r>
            <a:r>
              <a:rPr lang="en-US" sz="1400" b="1" dirty="0">
                <a:latin typeface="Barlow" panose="00000500000000000000" pitchFamily="2" charset="0"/>
              </a:rPr>
              <a:t>6</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r>
              <a:rPr lang="en-US" sz="1400" b="1" dirty="0">
                <a:latin typeface="Barlow" panose="00000500000000000000" pitchFamily="2" charset="0"/>
              </a:rPr>
              <a:t> </a:t>
            </a:r>
          </a:p>
          <a:p>
            <a:pPr algn="ctr">
              <a:lnSpc>
                <a:spcPct val="120000"/>
              </a:lnSpc>
            </a:pPr>
            <a:r>
              <a:rPr lang="en-US" sz="1400" b="1" dirty="0">
                <a:latin typeface="Barlow" panose="00000500000000000000" pitchFamily="2" charset="0"/>
              </a:rPr>
              <a:t>or </a:t>
            </a:r>
            <a:r>
              <a:rPr lang="sq-AL" sz="1400" b="1" dirty="0">
                <a:latin typeface="Barlow" panose="00000500000000000000" pitchFamily="2" charset="0"/>
              </a:rPr>
              <a:t>2.</a:t>
            </a:r>
            <a:r>
              <a:rPr lang="en-US" sz="1400" b="1" dirty="0">
                <a:latin typeface="Barlow" panose="00000500000000000000" pitchFamily="2" charset="0"/>
              </a:rPr>
              <a:t>9</a:t>
            </a:r>
            <a:r>
              <a:rPr lang="sq-AL" sz="1400" b="1" dirty="0">
                <a:latin typeface="Barlow" panose="00000500000000000000" pitchFamily="2" charset="0"/>
              </a:rPr>
              <a:t>% </a:t>
            </a:r>
            <a:r>
              <a:rPr lang="en-GB" sz="1400" b="1" dirty="0">
                <a:latin typeface="Barlow" panose="00000500000000000000" pitchFamily="2" charset="0"/>
              </a:rPr>
              <a:t>of GDP </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9F82F3A6-3DB2-3D80-9BAE-A6CF75DE9861}"/>
              </a:ext>
            </a:extLst>
          </p:cNvPr>
          <p:cNvSpPr/>
          <p:nvPr/>
        </p:nvSpPr>
        <p:spPr>
          <a:xfrm>
            <a:off x="4035089" y="2760694"/>
            <a:ext cx="2952843" cy="1162680"/>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fi-FI" sz="1400" b="1" dirty="0">
                <a:latin typeface="Barlow" panose="00000500000000000000" pitchFamily="2" charset="0"/>
              </a:rPr>
              <a:t>Increase as compared to 2024:</a:t>
            </a:r>
          </a:p>
          <a:p>
            <a:pPr algn="ctr">
              <a:lnSpc>
                <a:spcPct val="120000"/>
              </a:lnSpc>
            </a:pPr>
            <a:r>
              <a:rPr lang="en-GB" sz="1400" b="1" dirty="0">
                <a:latin typeface="Barlow" panose="00000500000000000000" pitchFamily="2" charset="0"/>
              </a:rPr>
              <a:t>9.9</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DACA4B40-2BD6-8912-B722-B354007366AD}"/>
              </a:ext>
            </a:extLst>
          </p:cNvPr>
          <p:cNvSpPr/>
          <p:nvPr/>
        </p:nvSpPr>
        <p:spPr>
          <a:xfrm>
            <a:off x="615276" y="2760694"/>
            <a:ext cx="3162974" cy="1162680"/>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1400" b="1" dirty="0">
                <a:latin typeface="Barlow" panose="00000500000000000000" pitchFamily="2" charset="0"/>
              </a:rPr>
              <a:t>Budget execution rate</a:t>
            </a:r>
            <a:r>
              <a:rPr lang="sq-AL" sz="1400" b="1" dirty="0">
                <a:latin typeface="Barlow" panose="00000500000000000000" pitchFamily="2" charset="0"/>
              </a:rPr>
              <a:t>:</a:t>
            </a:r>
          </a:p>
          <a:p>
            <a:pPr algn="ctr">
              <a:lnSpc>
                <a:spcPct val="120000"/>
              </a:lnSpc>
            </a:pPr>
            <a:r>
              <a:rPr lang="en-US" sz="1400" b="1" dirty="0">
                <a:latin typeface="Barlow" panose="00000500000000000000" pitchFamily="2" charset="0"/>
              </a:rPr>
              <a:t>100.6</a:t>
            </a:r>
            <a:r>
              <a:rPr lang="sq-AL" sz="1400" b="1" dirty="0">
                <a:latin typeface="Barlow" panose="00000500000000000000" pitchFamily="2" charset="0"/>
              </a:rPr>
              <a:t>%</a:t>
            </a:r>
          </a:p>
        </p:txBody>
      </p:sp>
      <p:graphicFrame>
        <p:nvGraphicFramePr>
          <p:cNvPr id="2" name="Table 1">
            <a:extLst>
              <a:ext uri="{FF2B5EF4-FFF2-40B4-BE49-F238E27FC236}">
                <a16:creationId xmlns:a16="http://schemas.microsoft.com/office/drawing/2014/main" id="{800C93E0-D9AB-3091-4215-8CC1E5E02E53}"/>
              </a:ext>
            </a:extLst>
          </p:cNvPr>
          <p:cNvGraphicFramePr>
            <a:graphicFrameLocks noGrp="1"/>
          </p:cNvGraphicFramePr>
          <p:nvPr>
            <p:extLst>
              <p:ext uri="{D42A27DB-BD31-4B8C-83A1-F6EECF244321}">
                <p14:modId xmlns:p14="http://schemas.microsoft.com/office/powerpoint/2010/main" val="2283523620"/>
              </p:ext>
            </p:extLst>
          </p:nvPr>
        </p:nvGraphicFramePr>
        <p:xfrm>
          <a:off x="501649" y="4205282"/>
          <a:ext cx="6934202" cy="5798792"/>
        </p:xfrm>
        <a:graphic>
          <a:graphicData uri="http://schemas.openxmlformats.org/drawingml/2006/table">
            <a:tbl>
              <a:tblPr firstRow="1" bandRow="1">
                <a:tableStyleId>{5C22544A-7EE6-4342-B048-85BDC9FD1C3A}</a:tableStyleId>
              </a:tblPr>
              <a:tblGrid>
                <a:gridCol w="3467101">
                  <a:extLst>
                    <a:ext uri="{9D8B030D-6E8A-4147-A177-3AD203B41FA5}">
                      <a16:colId xmlns:a16="http://schemas.microsoft.com/office/drawing/2014/main" val="3608872522"/>
                    </a:ext>
                  </a:extLst>
                </a:gridCol>
                <a:gridCol w="3467101">
                  <a:extLst>
                    <a:ext uri="{9D8B030D-6E8A-4147-A177-3AD203B41FA5}">
                      <a16:colId xmlns:a16="http://schemas.microsoft.com/office/drawing/2014/main" val="994170029"/>
                    </a:ext>
                  </a:extLst>
                </a:gridCol>
              </a:tblGrid>
              <a:tr h="5798792">
                <a:tc>
                  <a:txBody>
                    <a:bodyPr/>
                    <a:lstStyle/>
                    <a:p>
                      <a:pPr marL="129540" lvl="1" algn="just" rtl="0">
                        <a:spcBef>
                          <a:spcPct val="0"/>
                        </a:spcBef>
                        <a:spcAft>
                          <a:spcPts val="1200"/>
                        </a:spcAft>
                      </a:pPr>
                      <a:r>
                        <a:rPr lang="en-GB" sz="1400" b="1" spc="4" noProof="0" dirty="0">
                          <a:solidFill>
                            <a:srgbClr val="365B6D"/>
                          </a:solidFill>
                          <a:latin typeface="Barlow"/>
                        </a:rPr>
                        <a:t>Key achievements</a:t>
                      </a:r>
                      <a:r>
                        <a:rPr lang="sq-AL" sz="1400" b="1" spc="4" noProof="0" dirty="0">
                          <a:solidFill>
                            <a:srgbClr val="365B6D"/>
                          </a:solidFill>
                          <a:latin typeface="Barlow"/>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7.3 million visits were conducted in the health centres were recorded and 331 thousand patients were hospitalized and treated and over 143 thousand citizens were treated in emergency medical units</a:t>
                      </a:r>
                      <a:r>
                        <a:rPr lang="sq-AL" sz="1300" b="0" kern="1200" spc="4" noProof="0"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378 thousand patients were treated with a reimbursed prescription by their family doctor.</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61 thousand citizens aged 35 - 70 years old received basic health check-ups.</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About 1,444 patients were treated in psychiatric hospitals.</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200 thousand children aged 0-18 were vaccinated and 224 thousand citizens were vaccinated with the seasonal flu vaccine</a:t>
                      </a:r>
                      <a:r>
                        <a:rPr lang="sq-AL" sz="1300" b="0" kern="1200" spc="4" noProof="0" dirty="0">
                          <a:solidFill>
                            <a:srgbClr val="365B6D"/>
                          </a:solidFill>
                          <a:latin typeface="Barlow"/>
                          <a:ea typeface="+mn-ea"/>
                          <a:cs typeface="+mn-cs"/>
                        </a:rPr>
                        <a:t>.</a:t>
                      </a:r>
                      <a:endParaRPr lang="en-US"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More than 5 million laboratory examinations were performed.</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127 couples underwent medically assisted reproduction in the institutions of public health. </a:t>
                      </a:r>
                      <a:endParaRPr lang="sq-AL"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The </a:t>
                      </a:r>
                      <a:r>
                        <a:rPr lang="en-US" sz="1300" b="0" kern="1200" spc="4" noProof="0" dirty="0">
                          <a:solidFill>
                            <a:srgbClr val="365B6D"/>
                          </a:solidFill>
                          <a:latin typeface="Barlow"/>
                          <a:ea typeface="+mn-ea"/>
                          <a:cs typeface="+mn-cs"/>
                        </a:rPr>
                        <a:t>reconstruction of the existing Neonatology and Obstetrics building, the construction of two new buildings at Obstetric-</a:t>
                      </a:r>
                      <a:r>
                        <a:rPr lang="en-US" sz="1300" b="0" kern="1200" spc="4" noProof="0" dirty="0" err="1">
                          <a:solidFill>
                            <a:srgbClr val="365B6D"/>
                          </a:solidFill>
                          <a:latin typeface="Barlow"/>
                          <a:ea typeface="+mn-ea"/>
                          <a:cs typeface="+mn-cs"/>
                        </a:rPr>
                        <a:t>Gynaecological</a:t>
                      </a:r>
                      <a:r>
                        <a:rPr lang="en-US" sz="1300" b="0" kern="1200" spc="4" noProof="0" dirty="0">
                          <a:solidFill>
                            <a:srgbClr val="365B6D"/>
                          </a:solidFill>
                          <a:latin typeface="Barlow"/>
                          <a:ea typeface="+mn-ea"/>
                          <a:cs typeface="+mn-cs"/>
                        </a:rPr>
                        <a:t> University Hospital "Queen Geraldine", as well as the reconstruction of the housing units at the Vlora Psychiatric Hospital, has been completed.</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Projects supported by the World Bank for the improvement of the healthcare system have been completed, including interventions at the hospitals of Krujë and </a:t>
                      </a:r>
                      <a:r>
                        <a:rPr lang="en-US" sz="1300" b="0" kern="1200" spc="4" noProof="0" dirty="0" err="1">
                          <a:solidFill>
                            <a:srgbClr val="365B6D"/>
                          </a:solidFill>
                          <a:latin typeface="Barlow"/>
                          <a:ea typeface="+mn-ea"/>
                          <a:cs typeface="+mn-cs"/>
                        </a:rPr>
                        <a:t>Lezhë</a:t>
                      </a:r>
                      <a:r>
                        <a:rPr lang="en-US" sz="1300" b="0" kern="1200" spc="4" noProof="0" dirty="0">
                          <a:solidFill>
                            <a:srgbClr val="365B6D"/>
                          </a:solidFill>
                          <a:latin typeface="Barlow"/>
                          <a:ea typeface="+mn-ea"/>
                          <a:cs typeface="+mn-cs"/>
                        </a:rPr>
                        <a:t>, as well as in the Cardiac Surgery and Psychiatry units at the University Hospital Center of Tirana (QSUT).</a:t>
                      </a:r>
                      <a:endParaRPr lang="sq-AL"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22" name="Group 5">
            <a:extLst>
              <a:ext uri="{FF2B5EF4-FFF2-40B4-BE49-F238E27FC236}">
                <a16:creationId xmlns:a16="http://schemas.microsoft.com/office/drawing/2014/main" id="{0C6D671C-118B-D674-A4B3-99C43BF81C76}"/>
              </a:ext>
            </a:extLst>
          </p:cNvPr>
          <p:cNvGrpSpPr/>
          <p:nvPr/>
        </p:nvGrpSpPr>
        <p:grpSpPr>
          <a:xfrm rot="-10138660">
            <a:off x="6729297" y="-236639"/>
            <a:ext cx="2141005" cy="1985278"/>
            <a:chOff x="0" y="0"/>
            <a:chExt cx="812800" cy="753681"/>
          </a:xfrm>
        </p:grpSpPr>
        <p:sp>
          <p:nvSpPr>
            <p:cNvPr id="23" name="Freeform 6">
              <a:extLst>
                <a:ext uri="{FF2B5EF4-FFF2-40B4-BE49-F238E27FC236}">
                  <a16:creationId xmlns:a16="http://schemas.microsoft.com/office/drawing/2014/main" id="{C17A8D25-E53B-4B0A-7BFA-AFEA36414308}"/>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4" name="TextBox 7">
              <a:extLst>
                <a:ext uri="{FF2B5EF4-FFF2-40B4-BE49-F238E27FC236}">
                  <a16:creationId xmlns:a16="http://schemas.microsoft.com/office/drawing/2014/main" id="{09996618-27BF-199A-EDE8-D8EDB1CA3F66}"/>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5" name="Group 15">
            <a:extLst>
              <a:ext uri="{FF2B5EF4-FFF2-40B4-BE49-F238E27FC236}">
                <a16:creationId xmlns:a16="http://schemas.microsoft.com/office/drawing/2014/main" id="{9E4BE000-A8CE-450C-BE31-09DF986FAFD8}"/>
              </a:ext>
            </a:extLst>
          </p:cNvPr>
          <p:cNvGrpSpPr/>
          <p:nvPr/>
        </p:nvGrpSpPr>
        <p:grpSpPr>
          <a:xfrm rot="-10138660">
            <a:off x="6498344" y="-656774"/>
            <a:ext cx="2141005" cy="1985278"/>
            <a:chOff x="0" y="0"/>
            <a:chExt cx="812800" cy="753681"/>
          </a:xfrm>
        </p:grpSpPr>
        <p:sp>
          <p:nvSpPr>
            <p:cNvPr id="26" name="Freeform 16">
              <a:extLst>
                <a:ext uri="{FF2B5EF4-FFF2-40B4-BE49-F238E27FC236}">
                  <a16:creationId xmlns:a16="http://schemas.microsoft.com/office/drawing/2014/main" id="{61B5EBC8-DA76-2976-1431-70CFC416EF00}"/>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7" name="TextBox 17">
              <a:extLst>
                <a:ext uri="{FF2B5EF4-FFF2-40B4-BE49-F238E27FC236}">
                  <a16:creationId xmlns:a16="http://schemas.microsoft.com/office/drawing/2014/main" id="{A9238FF1-EF04-0D9D-6FD6-A1BFE99E7699}"/>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8" name="Group 8">
            <a:extLst>
              <a:ext uri="{FF2B5EF4-FFF2-40B4-BE49-F238E27FC236}">
                <a16:creationId xmlns:a16="http://schemas.microsoft.com/office/drawing/2014/main" id="{6D8DC4CC-8328-97EA-01FA-A79991D38944}"/>
              </a:ext>
            </a:extLst>
          </p:cNvPr>
          <p:cNvGrpSpPr/>
          <p:nvPr/>
        </p:nvGrpSpPr>
        <p:grpSpPr>
          <a:xfrm rot="1136038">
            <a:off x="6664025" y="9084315"/>
            <a:ext cx="2921675" cy="2556466"/>
            <a:chOff x="0" y="0"/>
            <a:chExt cx="812800" cy="711200"/>
          </a:xfrm>
        </p:grpSpPr>
        <p:sp>
          <p:nvSpPr>
            <p:cNvPr id="29" name="Freeform 9">
              <a:extLst>
                <a:ext uri="{FF2B5EF4-FFF2-40B4-BE49-F238E27FC236}">
                  <a16:creationId xmlns:a16="http://schemas.microsoft.com/office/drawing/2014/main" id="{91107E15-8768-39B6-08AA-7D790645838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0" name="TextBox 10">
              <a:extLst>
                <a:ext uri="{FF2B5EF4-FFF2-40B4-BE49-F238E27FC236}">
                  <a16:creationId xmlns:a16="http://schemas.microsoft.com/office/drawing/2014/main" id="{69F18948-1D46-2925-CA9F-A0ACCBF0E5FB}"/>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31" name="Picture 30">
            <a:extLst>
              <a:ext uri="{FF2B5EF4-FFF2-40B4-BE49-F238E27FC236}">
                <a16:creationId xmlns:a16="http://schemas.microsoft.com/office/drawing/2014/main" id="{7EB9BE49-4613-02B3-4278-329126B14B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3252" y="7784656"/>
            <a:ext cx="3593111" cy="2523775"/>
          </a:xfrm>
          <a:prstGeom prst="rect">
            <a:avLst/>
          </a:prstGeom>
          <a:noFill/>
        </p:spPr>
      </p:pic>
      <p:grpSp>
        <p:nvGrpSpPr>
          <p:cNvPr id="3" name="Group 2">
            <a:extLst>
              <a:ext uri="{FF2B5EF4-FFF2-40B4-BE49-F238E27FC236}">
                <a16:creationId xmlns:a16="http://schemas.microsoft.com/office/drawing/2014/main" id="{C718370F-3F29-EF0E-23DF-C1B0744C8135}"/>
              </a:ext>
            </a:extLst>
          </p:cNvPr>
          <p:cNvGrpSpPr/>
          <p:nvPr/>
        </p:nvGrpSpPr>
        <p:grpSpPr>
          <a:xfrm>
            <a:off x="860" y="215910"/>
            <a:ext cx="3132903" cy="304044"/>
            <a:chOff x="860" y="215910"/>
            <a:chExt cx="3132903" cy="304044"/>
          </a:xfrm>
        </p:grpSpPr>
        <p:grpSp>
          <p:nvGrpSpPr>
            <p:cNvPr id="4" name="Group 2">
              <a:extLst>
                <a:ext uri="{FF2B5EF4-FFF2-40B4-BE49-F238E27FC236}">
                  <a16:creationId xmlns:a16="http://schemas.microsoft.com/office/drawing/2014/main" id="{6FB065A8-809B-51C9-2C21-6247D69461E4}"/>
                </a:ext>
              </a:extLst>
            </p:cNvPr>
            <p:cNvGrpSpPr/>
            <p:nvPr/>
          </p:nvGrpSpPr>
          <p:grpSpPr>
            <a:xfrm rot="5400000">
              <a:off x="1515103" y="-1057393"/>
              <a:ext cx="63104" cy="3091589"/>
              <a:chOff x="0" y="0"/>
              <a:chExt cx="17101" cy="934750"/>
            </a:xfrm>
          </p:grpSpPr>
          <p:sp>
            <p:nvSpPr>
              <p:cNvPr id="8" name="Freeform 3">
                <a:extLst>
                  <a:ext uri="{FF2B5EF4-FFF2-40B4-BE49-F238E27FC236}">
                    <a16:creationId xmlns:a16="http://schemas.microsoft.com/office/drawing/2014/main" id="{874B936C-8769-4A0F-1626-F9F6AA83568F}"/>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8" name="TextBox 4">
                <a:extLst>
                  <a:ext uri="{FF2B5EF4-FFF2-40B4-BE49-F238E27FC236}">
                    <a16:creationId xmlns:a16="http://schemas.microsoft.com/office/drawing/2014/main" id="{99BE1750-F990-45EF-B739-59C73D1944CE}"/>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5" name="Group 19">
              <a:extLst>
                <a:ext uri="{FF2B5EF4-FFF2-40B4-BE49-F238E27FC236}">
                  <a16:creationId xmlns:a16="http://schemas.microsoft.com/office/drawing/2014/main" id="{048E3370-C6CC-20E0-7DBC-A61E929FB1E8}"/>
                </a:ext>
              </a:extLst>
            </p:cNvPr>
            <p:cNvGrpSpPr/>
            <p:nvPr/>
          </p:nvGrpSpPr>
          <p:grpSpPr>
            <a:xfrm>
              <a:off x="97017" y="215910"/>
              <a:ext cx="3036746" cy="194284"/>
              <a:chOff x="120176" y="-97609"/>
              <a:chExt cx="2266969" cy="233489"/>
            </a:xfrm>
          </p:grpSpPr>
          <p:sp>
            <p:nvSpPr>
              <p:cNvPr id="6" name="TextBox 20">
                <a:extLst>
                  <a:ext uri="{FF2B5EF4-FFF2-40B4-BE49-F238E27FC236}">
                    <a16:creationId xmlns:a16="http://schemas.microsoft.com/office/drawing/2014/main" id="{925C9070-6330-3417-EBBE-564B167C5F7E}"/>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a:t>
                </a:r>
                <a:endParaRPr lang="sq-AL" sz="999" spc="3" noProof="0" dirty="0">
                  <a:solidFill>
                    <a:srgbClr val="1E2732"/>
                  </a:solidFill>
                  <a:latin typeface="Barlow"/>
                  <a:ea typeface="Barlow"/>
                  <a:cs typeface="Barlow"/>
                  <a:sym typeface="Barlow"/>
                </a:endParaRPr>
              </a:p>
            </p:txBody>
          </p:sp>
          <p:sp>
            <p:nvSpPr>
              <p:cNvPr id="7" name="TextBox 21">
                <a:extLst>
                  <a:ext uri="{FF2B5EF4-FFF2-40B4-BE49-F238E27FC236}">
                    <a16:creationId xmlns:a16="http://schemas.microsoft.com/office/drawing/2014/main" id="{4C4F7932-92FB-1D55-41BA-708833D40858}"/>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17</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369915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2F106-D507-F3C2-E7B2-0C1AAD69E1C7}"/>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9677DCCA-5213-B3A0-C436-FAB3C1F4D358}"/>
              </a:ext>
            </a:extLst>
          </p:cNvPr>
          <p:cNvSpPr txBox="1"/>
          <p:nvPr/>
        </p:nvSpPr>
        <p:spPr>
          <a:xfrm>
            <a:off x="755999" y="689325"/>
            <a:ext cx="6177121" cy="446917"/>
          </a:xfrm>
          <a:prstGeom prst="rect">
            <a:avLst/>
          </a:prstGeom>
        </p:spPr>
        <p:txBody>
          <a:bodyPr wrap="square"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SOCIAL PROTECTION </a:t>
            </a:r>
            <a:endParaRPr lang="sq-AL" sz="2799" b="1" noProof="0" dirty="0">
              <a:solidFill>
                <a:srgbClr val="365B6D"/>
              </a:solidFill>
              <a:latin typeface="Barlow Bold"/>
              <a:ea typeface="Barlow Bold"/>
              <a:cs typeface="Barlow Bold"/>
              <a:sym typeface="Barlow Bold"/>
            </a:endParaRPr>
          </a:p>
        </p:txBody>
      </p:sp>
      <p:sp>
        <p:nvSpPr>
          <p:cNvPr id="17" name="Freeform: Shape 16">
            <a:extLst>
              <a:ext uri="{FF2B5EF4-FFF2-40B4-BE49-F238E27FC236}">
                <a16:creationId xmlns:a16="http://schemas.microsoft.com/office/drawing/2014/main" id="{76D31AF2-AEB4-CA72-4AAA-3239D8ECF61B}"/>
              </a:ext>
            </a:extLst>
          </p:cNvPr>
          <p:cNvSpPr/>
          <p:nvPr/>
        </p:nvSpPr>
        <p:spPr>
          <a:xfrm>
            <a:off x="772929" y="1280262"/>
            <a:ext cx="3005321" cy="1205366"/>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Planned expenditure</a:t>
            </a:r>
            <a:r>
              <a:rPr lang="sq-AL" sz="1400" b="1" dirty="0">
                <a:latin typeface="Barlow" panose="00000500000000000000" pitchFamily="2" charset="0"/>
              </a:rPr>
              <a:t>:</a:t>
            </a:r>
            <a:endParaRPr lang="en-US" sz="1400" b="1" dirty="0">
              <a:latin typeface="Barlow" panose="00000500000000000000" pitchFamily="2" charset="0"/>
            </a:endParaRPr>
          </a:p>
          <a:p>
            <a:pPr lvl="0" algn="ctr">
              <a:lnSpc>
                <a:spcPct val="120000"/>
              </a:lnSpc>
            </a:pPr>
            <a:r>
              <a:rPr lang="sq-AL" sz="1400" b="1" dirty="0">
                <a:latin typeface="Barlow" panose="00000500000000000000" pitchFamily="2" charset="0"/>
              </a:rPr>
              <a:t>2</a:t>
            </a:r>
            <a:r>
              <a:rPr lang="en-US" sz="1400" b="1" dirty="0">
                <a:latin typeface="Barlow" panose="00000500000000000000" pitchFamily="2" charset="0"/>
              </a:rPr>
              <a:t>40</a:t>
            </a:r>
            <a:r>
              <a:rPr lang="sq-AL" sz="1400" b="1" dirty="0">
                <a:latin typeface="Barlow" panose="00000500000000000000" pitchFamily="2" charset="0"/>
              </a:rPr>
              <a:t>.</a:t>
            </a:r>
            <a:r>
              <a:rPr lang="en-US" sz="1400" b="1" dirty="0">
                <a:latin typeface="Barlow" panose="00000500000000000000" pitchFamily="2" charset="0"/>
              </a:rPr>
              <a:t>2</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p>
        </p:txBody>
      </p:sp>
      <p:sp>
        <p:nvSpPr>
          <p:cNvPr id="19" name="Freeform: Shape 18">
            <a:extLst>
              <a:ext uri="{FF2B5EF4-FFF2-40B4-BE49-F238E27FC236}">
                <a16:creationId xmlns:a16="http://schemas.microsoft.com/office/drawing/2014/main" id="{7443C4DB-3157-F70C-D789-46EC626EEE41}"/>
              </a:ext>
            </a:extLst>
          </p:cNvPr>
          <p:cNvSpPr/>
          <p:nvPr/>
        </p:nvSpPr>
        <p:spPr>
          <a:xfrm>
            <a:off x="4026177" y="1298409"/>
            <a:ext cx="3023281" cy="116515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Actual expenditure</a:t>
            </a:r>
            <a:r>
              <a:rPr lang="en-GB" sz="1400" b="1" dirty="0">
                <a:latin typeface="Barlow" panose="00000500000000000000" pitchFamily="2" charset="0"/>
              </a:rPr>
              <a:t>:</a:t>
            </a:r>
            <a:endParaRPr lang="sq-AL" sz="1400" b="1" dirty="0">
              <a:latin typeface="Barlow" panose="00000500000000000000" pitchFamily="2" charset="0"/>
            </a:endParaRPr>
          </a:p>
          <a:p>
            <a:pPr algn="ctr">
              <a:lnSpc>
                <a:spcPct val="120000"/>
              </a:lnSpc>
            </a:pPr>
            <a:r>
              <a:rPr lang="sq-AL" sz="1400" b="1" dirty="0">
                <a:latin typeface="Barlow" panose="00000500000000000000" pitchFamily="2" charset="0"/>
              </a:rPr>
              <a:t>2</a:t>
            </a:r>
            <a:r>
              <a:rPr lang="en-US" sz="1400" b="1" dirty="0">
                <a:latin typeface="Barlow" panose="00000500000000000000" pitchFamily="2" charset="0"/>
              </a:rPr>
              <a:t>40</a:t>
            </a:r>
            <a:r>
              <a:rPr lang="sq-AL" sz="1400" b="1" dirty="0">
                <a:latin typeface="Barlow" panose="00000500000000000000" pitchFamily="2" charset="0"/>
              </a:rPr>
              <a:t>.</a:t>
            </a:r>
            <a:r>
              <a:rPr lang="en-US" sz="1400" b="1" dirty="0">
                <a:latin typeface="Barlow" panose="00000500000000000000" pitchFamily="2" charset="0"/>
              </a:rPr>
              <a:t>9</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r>
              <a:rPr lang="en-US" sz="1400" b="1" dirty="0">
                <a:latin typeface="Barlow" panose="00000500000000000000" pitchFamily="2" charset="0"/>
              </a:rPr>
              <a:t> </a:t>
            </a:r>
          </a:p>
          <a:p>
            <a:pPr algn="ctr">
              <a:lnSpc>
                <a:spcPct val="120000"/>
              </a:lnSpc>
            </a:pPr>
            <a:r>
              <a:rPr lang="en-US" sz="1400" b="1" dirty="0">
                <a:latin typeface="Barlow" panose="00000500000000000000" pitchFamily="2" charset="0"/>
              </a:rPr>
              <a:t>or </a:t>
            </a:r>
            <a:r>
              <a:rPr lang="sq-AL" sz="1400" b="1" dirty="0">
                <a:latin typeface="Barlow" panose="00000500000000000000" pitchFamily="2" charset="0"/>
              </a:rPr>
              <a:t>9.</a:t>
            </a:r>
            <a:r>
              <a:rPr lang="en-US" sz="1400" b="1" dirty="0">
                <a:latin typeface="Barlow" panose="00000500000000000000" pitchFamily="2" charset="0"/>
              </a:rPr>
              <a:t>1</a:t>
            </a:r>
            <a:r>
              <a:rPr lang="sq-AL" sz="1400" b="1" dirty="0">
                <a:latin typeface="Barlow" panose="00000500000000000000" pitchFamily="2" charset="0"/>
              </a:rPr>
              <a:t>% </a:t>
            </a:r>
            <a:r>
              <a:rPr lang="en-GB" sz="1400" b="1" dirty="0">
                <a:latin typeface="Barlow" panose="00000500000000000000" pitchFamily="2" charset="0"/>
              </a:rPr>
              <a:t>of GDP </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E73DD30D-B8B0-4B88-C8CD-A733A8F09905}"/>
              </a:ext>
            </a:extLst>
          </p:cNvPr>
          <p:cNvSpPr/>
          <p:nvPr/>
        </p:nvSpPr>
        <p:spPr>
          <a:xfrm>
            <a:off x="4026177" y="2636336"/>
            <a:ext cx="3005321" cy="1148370"/>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fi-FI" sz="1400" b="1" dirty="0">
                <a:latin typeface="Barlow" panose="00000500000000000000" pitchFamily="2" charset="0"/>
              </a:rPr>
              <a:t>Increase as compared to  2024:</a:t>
            </a:r>
          </a:p>
          <a:p>
            <a:pPr lvl="0" algn="ctr">
              <a:lnSpc>
                <a:spcPct val="120000"/>
              </a:lnSpc>
            </a:pPr>
            <a:r>
              <a:rPr lang="en-GB" sz="1400" b="1" dirty="0">
                <a:latin typeface="Barlow" panose="00000500000000000000" pitchFamily="2" charset="0"/>
              </a:rPr>
              <a:t>6.3</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6896A684-D17F-5733-31E1-B9259B14C252}"/>
              </a:ext>
            </a:extLst>
          </p:cNvPr>
          <p:cNvSpPr/>
          <p:nvPr/>
        </p:nvSpPr>
        <p:spPr>
          <a:xfrm>
            <a:off x="772929" y="2655132"/>
            <a:ext cx="3005321" cy="1165152"/>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Budget execution rate</a:t>
            </a:r>
            <a:r>
              <a:rPr lang="sq-AL" sz="1400" b="1" dirty="0">
                <a:latin typeface="Barlow" panose="00000500000000000000" pitchFamily="2" charset="0"/>
              </a:rPr>
              <a:t>:</a:t>
            </a:r>
          </a:p>
          <a:p>
            <a:pPr lvl="0" algn="ctr">
              <a:lnSpc>
                <a:spcPct val="120000"/>
              </a:lnSpc>
            </a:pPr>
            <a:r>
              <a:rPr lang="en-US" sz="1400" b="1" dirty="0">
                <a:latin typeface="Barlow" panose="00000500000000000000" pitchFamily="2" charset="0"/>
              </a:rPr>
              <a:t>100</a:t>
            </a:r>
            <a:r>
              <a:rPr lang="sq-AL" sz="1400" b="1" dirty="0">
                <a:latin typeface="Barlow" panose="00000500000000000000" pitchFamily="2" charset="0"/>
              </a:rPr>
              <a:t>.</a:t>
            </a:r>
            <a:r>
              <a:rPr lang="en-US" sz="1400" b="1" dirty="0">
                <a:latin typeface="Barlow" panose="00000500000000000000" pitchFamily="2" charset="0"/>
              </a:rPr>
              <a:t>3</a:t>
            </a:r>
            <a:r>
              <a:rPr lang="sq-AL" sz="1400" b="1" dirty="0">
                <a:latin typeface="Barlow" panose="00000500000000000000" pitchFamily="2" charset="0"/>
              </a:rPr>
              <a:t>%</a:t>
            </a:r>
          </a:p>
        </p:txBody>
      </p:sp>
      <p:graphicFrame>
        <p:nvGraphicFramePr>
          <p:cNvPr id="2" name="Table 1">
            <a:extLst>
              <a:ext uri="{FF2B5EF4-FFF2-40B4-BE49-F238E27FC236}">
                <a16:creationId xmlns:a16="http://schemas.microsoft.com/office/drawing/2014/main" id="{5272AE83-5C2C-A664-EDB9-6BC64CF472EF}"/>
              </a:ext>
            </a:extLst>
          </p:cNvPr>
          <p:cNvGraphicFramePr>
            <a:graphicFrameLocks noGrp="1"/>
          </p:cNvGraphicFramePr>
          <p:nvPr>
            <p:extLst>
              <p:ext uri="{D42A27DB-BD31-4B8C-83A1-F6EECF244321}">
                <p14:modId xmlns:p14="http://schemas.microsoft.com/office/powerpoint/2010/main" val="976354342"/>
              </p:ext>
            </p:extLst>
          </p:nvPr>
        </p:nvGraphicFramePr>
        <p:xfrm>
          <a:off x="361226" y="4105558"/>
          <a:ext cx="6778984" cy="5516880"/>
        </p:xfrm>
        <a:graphic>
          <a:graphicData uri="http://schemas.openxmlformats.org/drawingml/2006/table">
            <a:tbl>
              <a:tblPr firstRow="1" bandRow="1">
                <a:tableStyleId>{5C22544A-7EE6-4342-B048-85BDC9FD1C3A}</a:tableStyleId>
              </a:tblPr>
              <a:tblGrid>
                <a:gridCol w="3389492">
                  <a:extLst>
                    <a:ext uri="{9D8B030D-6E8A-4147-A177-3AD203B41FA5}">
                      <a16:colId xmlns:a16="http://schemas.microsoft.com/office/drawing/2014/main" val="3608872522"/>
                    </a:ext>
                  </a:extLst>
                </a:gridCol>
                <a:gridCol w="3389492">
                  <a:extLst>
                    <a:ext uri="{9D8B030D-6E8A-4147-A177-3AD203B41FA5}">
                      <a16:colId xmlns:a16="http://schemas.microsoft.com/office/drawing/2014/main" val="994170029"/>
                    </a:ext>
                  </a:extLst>
                </a:gridCol>
              </a:tblGrid>
              <a:tr h="4576443">
                <a:tc>
                  <a:txBody>
                    <a:bodyPr/>
                    <a:lstStyle/>
                    <a:p>
                      <a:pPr marL="129540" lvl="1" algn="just" rtl="0">
                        <a:spcBef>
                          <a:spcPct val="0"/>
                        </a:spcBef>
                        <a:spcAft>
                          <a:spcPts val="1200"/>
                        </a:spcAft>
                      </a:pPr>
                      <a:r>
                        <a:rPr lang="en-GB" sz="1400" b="1" spc="4" noProof="0" dirty="0">
                          <a:solidFill>
                            <a:srgbClr val="365B6D"/>
                          </a:solidFill>
                          <a:latin typeface="Barlow"/>
                        </a:rPr>
                        <a:t>Key achievements</a:t>
                      </a:r>
                      <a:r>
                        <a:rPr lang="sq-AL" sz="1400" b="1" spc="4" noProof="0" dirty="0">
                          <a:solidFill>
                            <a:srgbClr val="365B6D"/>
                          </a:solidFill>
                          <a:latin typeface="Barlow"/>
                        </a:rPr>
                        <a:t>:</a:t>
                      </a:r>
                    </a:p>
                    <a:p>
                      <a:pPr marL="259080" lvl="1" indent="-129540" algn="l" defTabSz="914400" rtl="0" eaLnBrk="1" latinLnBrk="0" hangingPunct="1">
                        <a:spcBef>
                          <a:spcPct val="0"/>
                        </a:spcBef>
                        <a:spcAft>
                          <a:spcPts val="1200"/>
                        </a:spcAft>
                        <a:buFont typeface="Arial"/>
                        <a:buChar char="•"/>
                      </a:pPr>
                      <a:r>
                        <a:rPr lang="en-US" sz="1300" b="0" kern="1200" spc="4" noProof="0" dirty="0">
                          <a:solidFill>
                            <a:srgbClr val="365B6D"/>
                          </a:solidFill>
                          <a:latin typeface="Barlow"/>
                          <a:ea typeface="+mn-ea"/>
                          <a:cs typeface="+mn-cs"/>
                        </a:rPr>
                        <a:t>95,784</a:t>
                      </a:r>
                      <a:r>
                        <a:rPr lang="sq-AL" sz="1300" b="0" kern="1200" spc="4" noProof="0" dirty="0">
                          <a:solidFill>
                            <a:srgbClr val="365B6D"/>
                          </a:solidFill>
                          <a:latin typeface="Barlow"/>
                          <a:ea typeface="+mn-ea"/>
                          <a:cs typeface="+mn-cs"/>
                        </a:rPr>
                        <a:t> person</a:t>
                      </a:r>
                      <a:r>
                        <a:rPr lang="en-GB" sz="1300" b="0" kern="1200" spc="4" noProof="0" dirty="0">
                          <a:solidFill>
                            <a:srgbClr val="365B6D"/>
                          </a:solidFill>
                          <a:latin typeface="Barlow"/>
                          <a:ea typeface="+mn-ea"/>
                          <a:cs typeface="+mn-cs"/>
                        </a:rPr>
                        <a:t>s and caretakers benefited from the disability programme.</a:t>
                      </a:r>
                      <a:endParaRPr lang="sq-AL" sz="1300" b="0" kern="1200" spc="4" noProof="0" dirty="0">
                        <a:solidFill>
                          <a:srgbClr val="365B6D"/>
                        </a:solidFill>
                        <a:latin typeface="Barlow"/>
                        <a:ea typeface="+mn-ea"/>
                        <a:cs typeface="+mn-cs"/>
                      </a:endParaRPr>
                    </a:p>
                    <a:p>
                      <a:pPr marL="259080" lvl="1" indent="-129540" algn="l" defTabSz="914400" rtl="0" eaLnBrk="1" latinLnBrk="0" hangingPunct="1">
                        <a:spcBef>
                          <a:spcPct val="0"/>
                        </a:spcBef>
                        <a:spcAft>
                          <a:spcPts val="1200"/>
                        </a:spcAft>
                        <a:buFont typeface="Arial"/>
                        <a:buChar char="•"/>
                      </a:pPr>
                      <a:r>
                        <a:rPr lang="en-US" sz="1300" b="0" kern="1200" spc="4" noProof="0" dirty="0">
                          <a:solidFill>
                            <a:srgbClr val="365B6D"/>
                          </a:solidFill>
                          <a:latin typeface="Barlow"/>
                          <a:ea typeface="+mn-ea"/>
                          <a:cs typeface="+mn-cs"/>
                        </a:rPr>
                        <a:t>50,631</a:t>
                      </a:r>
                      <a:r>
                        <a:rPr lang="sq-AL" sz="1300" b="0" kern="1200" spc="4" noProof="0" dirty="0">
                          <a:solidFill>
                            <a:srgbClr val="365B6D"/>
                          </a:solidFill>
                          <a:latin typeface="Barlow"/>
                          <a:ea typeface="+mn-ea"/>
                          <a:cs typeface="+mn-cs"/>
                        </a:rPr>
                        <a:t> famil</a:t>
                      </a:r>
                      <a:r>
                        <a:rPr lang="en-GB" sz="1300" b="0" kern="1200" spc="4" noProof="0" dirty="0" err="1">
                          <a:solidFill>
                            <a:srgbClr val="365B6D"/>
                          </a:solidFill>
                          <a:latin typeface="Barlow"/>
                          <a:ea typeface="+mn-ea"/>
                          <a:cs typeface="+mn-cs"/>
                        </a:rPr>
                        <a:t>ies</a:t>
                      </a:r>
                      <a:r>
                        <a:rPr lang="en-GB" sz="1300" b="0" kern="1200" spc="4" noProof="0" dirty="0">
                          <a:solidFill>
                            <a:srgbClr val="365B6D"/>
                          </a:solidFill>
                          <a:latin typeface="Barlow"/>
                          <a:ea typeface="+mn-ea"/>
                          <a:cs typeface="+mn-cs"/>
                        </a:rPr>
                        <a:t> and vulnerable persons benefited financial support under the Economic Support Scheme.</a:t>
                      </a:r>
                      <a:endParaRPr lang="sq-AL" sz="1300" b="0" kern="1200" spc="4" noProof="0" dirty="0">
                        <a:solidFill>
                          <a:srgbClr val="365B6D"/>
                        </a:solidFill>
                        <a:latin typeface="Barlow"/>
                        <a:ea typeface="+mn-ea"/>
                        <a:cs typeface="+mn-cs"/>
                      </a:endParaRPr>
                    </a:p>
                    <a:p>
                      <a:pPr marL="259080" lvl="1" indent="-129540" algn="l" defTabSz="914400" rtl="0" eaLnBrk="1" latinLnBrk="0" hangingPunct="1">
                        <a:spcBef>
                          <a:spcPct val="0"/>
                        </a:spcBef>
                        <a:spcAft>
                          <a:spcPts val="1200"/>
                        </a:spcAft>
                        <a:buFont typeface="Arial"/>
                        <a:buChar char="•"/>
                      </a:pPr>
                      <a:r>
                        <a:rPr lang="en-US" sz="1300" b="0" kern="1200" spc="4" noProof="0" dirty="0">
                          <a:solidFill>
                            <a:srgbClr val="365B6D"/>
                          </a:solidFill>
                          <a:latin typeface="Barlow"/>
                          <a:ea typeface="+mn-ea"/>
                          <a:cs typeface="+mn-cs"/>
                        </a:rPr>
                        <a:t>242</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persons benefited from social care services provided in public residential centres</a:t>
                      </a:r>
                      <a:r>
                        <a:rPr lang="sq-AL" sz="1300" b="0" kern="1200" spc="4" noProof="0" dirty="0">
                          <a:solidFill>
                            <a:srgbClr val="365B6D"/>
                          </a:solidFill>
                          <a:latin typeface="Barlow"/>
                          <a:ea typeface="+mn-ea"/>
                          <a:cs typeface="+mn-cs"/>
                        </a:rPr>
                        <a:t>.</a:t>
                      </a:r>
                    </a:p>
                    <a:p>
                      <a:pPr marL="259080" lvl="1" indent="-129540" algn="l" defTabSz="914400" rtl="0" eaLnBrk="1" latinLnBrk="0" hangingPunct="1">
                        <a:spcBef>
                          <a:spcPct val="0"/>
                        </a:spcBef>
                        <a:spcAft>
                          <a:spcPts val="1200"/>
                        </a:spcAft>
                        <a:buFont typeface="Arial"/>
                        <a:buChar char="•"/>
                      </a:pPr>
                      <a:r>
                        <a:rPr lang="sq-AL" sz="1300" b="0" kern="1200" spc="4" noProof="0" dirty="0">
                          <a:solidFill>
                            <a:srgbClr val="365B6D"/>
                          </a:solidFill>
                          <a:latin typeface="Barlow"/>
                          <a:ea typeface="+mn-ea"/>
                          <a:cs typeface="+mn-cs"/>
                        </a:rPr>
                        <a:t>1</a:t>
                      </a:r>
                      <a:r>
                        <a:rPr lang="en-US" sz="1300" b="0" kern="1200" spc="4" noProof="0" dirty="0">
                          <a:solidFill>
                            <a:srgbClr val="365B6D"/>
                          </a:solidFill>
                          <a:latin typeface="Barlow"/>
                          <a:ea typeface="+mn-ea"/>
                          <a:cs typeface="+mn-cs"/>
                        </a:rPr>
                        <a:t>54</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infants and children benefited from services in social care institutions.</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noProof="0" dirty="0">
                          <a:solidFill>
                            <a:srgbClr val="365B6D"/>
                          </a:solidFill>
                          <a:latin typeface="Barlow"/>
                          <a:ea typeface="+mn-ea"/>
                          <a:cs typeface="+mn-cs"/>
                        </a:rPr>
                        <a:t>2</a:t>
                      </a:r>
                      <a:r>
                        <a:rPr lang="en-US" sz="1300" b="0" kern="1200" spc="4" noProof="0" dirty="0">
                          <a:solidFill>
                            <a:srgbClr val="365B6D"/>
                          </a:solidFill>
                          <a:latin typeface="Barlow"/>
                          <a:ea typeface="+mn-ea"/>
                          <a:cs typeface="+mn-cs"/>
                        </a:rPr>
                        <a:t>3,225</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babies and their mothers received  the “Baby Bonus</a:t>
                      </a:r>
                      <a:r>
                        <a:rPr lang="sq-AL" sz="1300" b="0" kern="1200" spc="4" noProof="0" dirty="0">
                          <a:solidFill>
                            <a:srgbClr val="365B6D"/>
                          </a:solidFill>
                          <a:latin typeface="Barlow"/>
                          <a:ea typeface="+mn-ea"/>
                          <a:cs typeface="+mn-cs"/>
                        </a:rPr>
                        <a:t>“</a:t>
                      </a:r>
                      <a:r>
                        <a:rPr lang="en-GB" sz="1300" b="0" kern="1200" spc="4" noProof="0" dirty="0">
                          <a:solidFill>
                            <a:srgbClr val="365B6D"/>
                          </a:solidFill>
                          <a:latin typeface="Barlow"/>
                          <a:ea typeface="+mn-ea"/>
                          <a:cs typeface="+mn-cs"/>
                        </a:rPr>
                        <a:t>.</a:t>
                      </a:r>
                      <a:endParaRPr lang="sq-AL" sz="1300" b="0" spc="4" noProof="0" dirty="0">
                        <a:solidFill>
                          <a:srgbClr val="365B6D"/>
                        </a:solidFill>
                        <a:latin typeface="Barlow"/>
                      </a:endParaRPr>
                    </a:p>
                    <a:p>
                      <a:pPr marL="259080" lvl="1" indent="-129540" algn="l" defTabSz="914400" rtl="0" eaLnBrk="1" latinLnBrk="0" hangingPunct="1">
                        <a:spcBef>
                          <a:spcPct val="0"/>
                        </a:spcBef>
                        <a:spcAft>
                          <a:spcPts val="1200"/>
                        </a:spcAft>
                        <a:buFont typeface="Arial"/>
                        <a:buChar char="•"/>
                      </a:pPr>
                      <a:endParaRPr lang="sq-AL" sz="1300"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sq-AL" sz="1400" b="0" kern="1200" spc="4" noProof="0" dirty="0">
                        <a:solidFill>
                          <a:srgbClr val="365B6D"/>
                        </a:solidFill>
                        <a:latin typeface="Barlow"/>
                        <a:ea typeface="+mn-ea"/>
                        <a:cs typeface="+mn-cs"/>
                      </a:endParaRPr>
                    </a:p>
                    <a:p>
                      <a:pPr marL="259080" lvl="1" indent="-129540" algn="l" rtl="0">
                        <a:spcBef>
                          <a:spcPct val="0"/>
                        </a:spcBef>
                        <a:spcAft>
                          <a:spcPts val="1200"/>
                        </a:spcAft>
                        <a:buFont typeface="Arial"/>
                        <a:buChar char="•"/>
                      </a:pPr>
                      <a:r>
                        <a:rPr lang="en-US" sz="1300" b="0" spc="4" noProof="0" dirty="0">
                          <a:solidFill>
                            <a:srgbClr val="365B6D"/>
                          </a:solidFill>
                          <a:latin typeface="Barlow"/>
                        </a:rPr>
                        <a:t>7,848</a:t>
                      </a:r>
                      <a:r>
                        <a:rPr lang="sq-AL" sz="1300" b="0" spc="4" noProof="0" dirty="0">
                          <a:solidFill>
                            <a:srgbClr val="365B6D"/>
                          </a:solidFill>
                          <a:latin typeface="Barlow"/>
                        </a:rPr>
                        <a:t> </a:t>
                      </a:r>
                      <a:r>
                        <a:rPr lang="en-GB" sz="1300" b="0" spc="4" noProof="0" dirty="0">
                          <a:solidFill>
                            <a:srgbClr val="365B6D"/>
                          </a:solidFill>
                          <a:latin typeface="Barlow"/>
                        </a:rPr>
                        <a:t>unemployed women with three or more children up to 18 years of age received special protection from the state.</a:t>
                      </a:r>
                      <a:endParaRPr lang="sq-AL" sz="1300" b="0" spc="4" noProof="0" dirty="0">
                        <a:solidFill>
                          <a:srgbClr val="365B6D"/>
                        </a:solidFill>
                        <a:latin typeface="Barlow"/>
                      </a:endParaRPr>
                    </a:p>
                    <a:p>
                      <a:pPr marL="259080" lvl="1" indent="-129540" algn="l" rtl="0">
                        <a:spcBef>
                          <a:spcPct val="0"/>
                        </a:spcBef>
                        <a:spcAft>
                          <a:spcPts val="1200"/>
                        </a:spcAft>
                        <a:buFont typeface="Arial"/>
                        <a:buChar char="•"/>
                      </a:pPr>
                      <a:r>
                        <a:rPr lang="en-GB" sz="1300" b="0" spc="4" noProof="0" dirty="0">
                          <a:solidFill>
                            <a:srgbClr val="365B6D"/>
                          </a:solidFill>
                          <a:latin typeface="Barlow"/>
                        </a:rPr>
                        <a:t>Almost 15,919  beneficiaries received  compensation under  "Special Treatment of Underground Workers“ .</a:t>
                      </a:r>
                    </a:p>
                    <a:p>
                      <a:pPr marL="259080" lvl="1" indent="-129540" algn="l" rtl="0">
                        <a:spcBef>
                          <a:spcPct val="0"/>
                        </a:spcBef>
                        <a:spcAft>
                          <a:spcPts val="1200"/>
                        </a:spcAft>
                        <a:buFont typeface="Arial"/>
                        <a:buChar char="•"/>
                      </a:pPr>
                      <a:r>
                        <a:rPr lang="en-GB" sz="1300" b="0" spc="4" noProof="0" dirty="0">
                          <a:solidFill>
                            <a:srgbClr val="365B6D"/>
                          </a:solidFill>
                          <a:latin typeface="Barlow"/>
                        </a:rPr>
                        <a:t>317 benefits have been distributed as  compensation under the status of "Martyr of the Homeland“. </a:t>
                      </a:r>
                      <a:endParaRPr lang="sq-AL" sz="1300" b="0" spc="4" noProof="0" dirty="0">
                        <a:solidFill>
                          <a:srgbClr val="365B6D"/>
                        </a:solidFill>
                        <a:latin typeface="Barlow"/>
                      </a:endParaRPr>
                    </a:p>
                    <a:p>
                      <a:pPr marL="259080" lvl="1" indent="-129540" algn="l" rtl="0">
                        <a:spcBef>
                          <a:spcPct val="0"/>
                        </a:spcBef>
                        <a:spcAft>
                          <a:spcPts val="1200"/>
                        </a:spcAft>
                        <a:buFont typeface="Arial"/>
                        <a:buChar char="•"/>
                      </a:pPr>
                      <a:r>
                        <a:rPr lang="en-GB" sz="1300" b="0" spc="4" noProof="0" dirty="0">
                          <a:solidFill>
                            <a:srgbClr val="365B6D"/>
                          </a:solidFill>
                          <a:latin typeface="Barlow"/>
                        </a:rPr>
                        <a:t>More than 16,000 beneficiaries (families of former police officers, professors, metallurgists and oilman) were given   supplementary insurance.</a:t>
                      </a:r>
                      <a:endParaRPr lang="sq-AL" sz="2000"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4" name="Group 3">
            <a:extLst>
              <a:ext uri="{FF2B5EF4-FFF2-40B4-BE49-F238E27FC236}">
                <a16:creationId xmlns:a16="http://schemas.microsoft.com/office/drawing/2014/main" id="{B53C08B8-8647-0C9C-9273-AB79A1FE69F6}"/>
              </a:ext>
            </a:extLst>
          </p:cNvPr>
          <p:cNvGrpSpPr/>
          <p:nvPr/>
        </p:nvGrpSpPr>
        <p:grpSpPr>
          <a:xfrm>
            <a:off x="860" y="215910"/>
            <a:ext cx="3132903" cy="304044"/>
            <a:chOff x="860" y="215910"/>
            <a:chExt cx="3132903" cy="304044"/>
          </a:xfrm>
        </p:grpSpPr>
        <p:grpSp>
          <p:nvGrpSpPr>
            <p:cNvPr id="5" name="Group 2">
              <a:extLst>
                <a:ext uri="{FF2B5EF4-FFF2-40B4-BE49-F238E27FC236}">
                  <a16:creationId xmlns:a16="http://schemas.microsoft.com/office/drawing/2014/main" id="{E36DC8DC-EC71-03C6-8029-3C3C3F8D94D8}"/>
                </a:ext>
              </a:extLst>
            </p:cNvPr>
            <p:cNvGrpSpPr/>
            <p:nvPr/>
          </p:nvGrpSpPr>
          <p:grpSpPr>
            <a:xfrm rot="5400000">
              <a:off x="1515103" y="-1057393"/>
              <a:ext cx="63104" cy="3091589"/>
              <a:chOff x="0" y="0"/>
              <a:chExt cx="17101" cy="934750"/>
            </a:xfrm>
          </p:grpSpPr>
          <p:sp>
            <p:nvSpPr>
              <p:cNvPr id="9" name="Freeform 3">
                <a:extLst>
                  <a:ext uri="{FF2B5EF4-FFF2-40B4-BE49-F238E27FC236}">
                    <a16:creationId xmlns:a16="http://schemas.microsoft.com/office/drawing/2014/main" id="{B38986EB-D3A2-5C88-B0C1-78E8BA046024}"/>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1" name="TextBox 4">
                <a:extLst>
                  <a:ext uri="{FF2B5EF4-FFF2-40B4-BE49-F238E27FC236}">
                    <a16:creationId xmlns:a16="http://schemas.microsoft.com/office/drawing/2014/main" id="{95E0097F-7A5D-5D46-7E95-B961F2942E79}"/>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6" name="Group 19">
              <a:extLst>
                <a:ext uri="{FF2B5EF4-FFF2-40B4-BE49-F238E27FC236}">
                  <a16:creationId xmlns:a16="http://schemas.microsoft.com/office/drawing/2014/main" id="{53F213E2-9C13-060D-D228-160B259FF8EC}"/>
                </a:ext>
              </a:extLst>
            </p:cNvPr>
            <p:cNvGrpSpPr/>
            <p:nvPr/>
          </p:nvGrpSpPr>
          <p:grpSpPr>
            <a:xfrm>
              <a:off x="97017" y="215910"/>
              <a:ext cx="3036746" cy="194284"/>
              <a:chOff x="120176" y="-97609"/>
              <a:chExt cx="2266969" cy="233489"/>
            </a:xfrm>
          </p:grpSpPr>
          <p:sp>
            <p:nvSpPr>
              <p:cNvPr id="7" name="TextBox 20">
                <a:extLst>
                  <a:ext uri="{FF2B5EF4-FFF2-40B4-BE49-F238E27FC236}">
                    <a16:creationId xmlns:a16="http://schemas.microsoft.com/office/drawing/2014/main" id="{C86C7AB8-9771-4790-D749-2CF06C1E66FE}"/>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8" name="TextBox 21">
                <a:extLst>
                  <a:ext uri="{FF2B5EF4-FFF2-40B4-BE49-F238E27FC236}">
                    <a16:creationId xmlns:a16="http://schemas.microsoft.com/office/drawing/2014/main" id="{87CBD734-419B-3FC8-5072-30F6D351FB4C}"/>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18</a:t>
                </a:r>
                <a:endParaRPr lang="sq-AL" sz="1200" b="1" spc="4" noProof="0" dirty="0">
                  <a:solidFill>
                    <a:srgbClr val="E49393"/>
                  </a:solidFill>
                  <a:latin typeface="Barlow Bold"/>
                  <a:ea typeface="Barlow Bold"/>
                  <a:cs typeface="Barlow Bold"/>
                  <a:sym typeface="Barlow Bold"/>
                </a:endParaRPr>
              </a:p>
            </p:txBody>
          </p:sp>
        </p:grpSp>
      </p:grpSp>
      <p:grpSp>
        <p:nvGrpSpPr>
          <p:cNvPr id="12" name="Group 5">
            <a:extLst>
              <a:ext uri="{FF2B5EF4-FFF2-40B4-BE49-F238E27FC236}">
                <a16:creationId xmlns:a16="http://schemas.microsoft.com/office/drawing/2014/main" id="{1F3F1BB6-2D35-DFB6-ED94-B1ED3A631D06}"/>
              </a:ext>
            </a:extLst>
          </p:cNvPr>
          <p:cNvGrpSpPr/>
          <p:nvPr/>
        </p:nvGrpSpPr>
        <p:grpSpPr>
          <a:xfrm rot="-10138660">
            <a:off x="6729297" y="-236639"/>
            <a:ext cx="2141005" cy="1985278"/>
            <a:chOff x="0" y="0"/>
            <a:chExt cx="812800" cy="753681"/>
          </a:xfrm>
        </p:grpSpPr>
        <p:sp>
          <p:nvSpPr>
            <p:cNvPr id="13" name="Freeform 6">
              <a:extLst>
                <a:ext uri="{FF2B5EF4-FFF2-40B4-BE49-F238E27FC236}">
                  <a16:creationId xmlns:a16="http://schemas.microsoft.com/office/drawing/2014/main" id="{EB716257-EAA5-263C-98CA-8F8FDADEAA8B}"/>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4" name="TextBox 7">
              <a:extLst>
                <a:ext uri="{FF2B5EF4-FFF2-40B4-BE49-F238E27FC236}">
                  <a16:creationId xmlns:a16="http://schemas.microsoft.com/office/drawing/2014/main" id="{15DF83CC-CF6A-8D87-9104-0A010D19561A}"/>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6" name="Group 15">
            <a:extLst>
              <a:ext uri="{FF2B5EF4-FFF2-40B4-BE49-F238E27FC236}">
                <a16:creationId xmlns:a16="http://schemas.microsoft.com/office/drawing/2014/main" id="{8C61509C-54BE-F4BA-0C2F-2533C6B9AA70}"/>
              </a:ext>
            </a:extLst>
          </p:cNvPr>
          <p:cNvGrpSpPr/>
          <p:nvPr/>
        </p:nvGrpSpPr>
        <p:grpSpPr>
          <a:xfrm rot="-10138660">
            <a:off x="6498344" y="-656774"/>
            <a:ext cx="2141005" cy="1985278"/>
            <a:chOff x="0" y="0"/>
            <a:chExt cx="812800" cy="753681"/>
          </a:xfrm>
        </p:grpSpPr>
        <p:sp>
          <p:nvSpPr>
            <p:cNvPr id="22" name="Freeform 16">
              <a:extLst>
                <a:ext uri="{FF2B5EF4-FFF2-40B4-BE49-F238E27FC236}">
                  <a16:creationId xmlns:a16="http://schemas.microsoft.com/office/drawing/2014/main" id="{12BF158E-94F1-61D7-FE89-DD86402B5AE4}"/>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3" name="TextBox 17">
              <a:extLst>
                <a:ext uri="{FF2B5EF4-FFF2-40B4-BE49-F238E27FC236}">
                  <a16:creationId xmlns:a16="http://schemas.microsoft.com/office/drawing/2014/main" id="{F01CF897-669E-EDBF-9A69-51FEB8D78666}"/>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4" name="Group 8">
            <a:extLst>
              <a:ext uri="{FF2B5EF4-FFF2-40B4-BE49-F238E27FC236}">
                <a16:creationId xmlns:a16="http://schemas.microsoft.com/office/drawing/2014/main" id="{7F25FBA1-8B50-D819-4790-A4EF0ECF30BD}"/>
              </a:ext>
            </a:extLst>
          </p:cNvPr>
          <p:cNvGrpSpPr/>
          <p:nvPr/>
        </p:nvGrpSpPr>
        <p:grpSpPr>
          <a:xfrm rot="1136038">
            <a:off x="6664025" y="9084315"/>
            <a:ext cx="2921675" cy="2556466"/>
            <a:chOff x="0" y="0"/>
            <a:chExt cx="812800" cy="711200"/>
          </a:xfrm>
        </p:grpSpPr>
        <p:sp>
          <p:nvSpPr>
            <p:cNvPr id="25" name="Freeform 9">
              <a:extLst>
                <a:ext uri="{FF2B5EF4-FFF2-40B4-BE49-F238E27FC236}">
                  <a16:creationId xmlns:a16="http://schemas.microsoft.com/office/drawing/2014/main" id="{F45E1F10-F831-BE0C-0AF7-26EE4F0F0E1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6" name="TextBox 10">
              <a:extLst>
                <a:ext uri="{FF2B5EF4-FFF2-40B4-BE49-F238E27FC236}">
                  <a16:creationId xmlns:a16="http://schemas.microsoft.com/office/drawing/2014/main" id="{067D60DE-7F29-B446-B1CD-85150FA396CA}"/>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2051" name="Picture 1" descr="Social Protection Indicator Database ...">
            <a:extLst>
              <a:ext uri="{FF2B5EF4-FFF2-40B4-BE49-F238E27FC236}">
                <a16:creationId xmlns:a16="http://schemas.microsoft.com/office/drawing/2014/main" id="{02B3AF03-8C89-3178-6C5F-47CBDF5A6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031" y="4276030"/>
            <a:ext cx="3465419" cy="20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person's hands around a group of paper people&#10;&#10;AI-generated content may be incorrect.">
            <a:extLst>
              <a:ext uri="{FF2B5EF4-FFF2-40B4-BE49-F238E27FC236}">
                <a16:creationId xmlns:a16="http://schemas.microsoft.com/office/drawing/2014/main" id="{DBBA2204-28B2-AFCA-715C-2B320FDB2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27" y="7924405"/>
            <a:ext cx="3731837" cy="2756116"/>
          </a:xfrm>
          <a:prstGeom prst="rect">
            <a:avLst/>
          </a:prstGeom>
        </p:spPr>
      </p:pic>
    </p:spTree>
    <p:extLst>
      <p:ext uri="{BB962C8B-B14F-4D97-AF65-F5344CB8AC3E}">
        <p14:creationId xmlns:p14="http://schemas.microsoft.com/office/powerpoint/2010/main" val="267122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BF674-9F80-E8DD-05A8-8940C950E923}"/>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A123ADED-1F84-4E06-3DBD-45A32824AD04}"/>
              </a:ext>
            </a:extLst>
          </p:cNvPr>
          <p:cNvSpPr txBox="1"/>
          <p:nvPr/>
        </p:nvSpPr>
        <p:spPr>
          <a:xfrm>
            <a:off x="756000" y="689325"/>
            <a:ext cx="4420994" cy="446917"/>
          </a:xfrm>
          <a:prstGeom prst="rect">
            <a:avLst/>
          </a:prstGeom>
        </p:spPr>
        <p:txBody>
          <a:bodyPr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HOUSING</a:t>
            </a:r>
            <a:r>
              <a:rPr lang="sq-AL" sz="2799" b="1" noProof="0" dirty="0">
                <a:solidFill>
                  <a:srgbClr val="365B6D"/>
                </a:solidFill>
                <a:latin typeface="Barlow Bold"/>
                <a:ea typeface="Barlow Bold"/>
                <a:cs typeface="Barlow Bold"/>
                <a:sym typeface="Barlow Bold"/>
              </a:rPr>
              <a:t> </a:t>
            </a:r>
          </a:p>
        </p:txBody>
      </p:sp>
      <p:sp>
        <p:nvSpPr>
          <p:cNvPr id="17" name="Freeform: Shape 16">
            <a:extLst>
              <a:ext uri="{FF2B5EF4-FFF2-40B4-BE49-F238E27FC236}">
                <a16:creationId xmlns:a16="http://schemas.microsoft.com/office/drawing/2014/main" id="{48926A80-E52D-89A4-8CC1-997B36075811}"/>
              </a:ext>
            </a:extLst>
          </p:cNvPr>
          <p:cNvSpPr/>
          <p:nvPr/>
        </p:nvSpPr>
        <p:spPr>
          <a:xfrm>
            <a:off x="654050" y="1569424"/>
            <a:ext cx="3051211" cy="1238968"/>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Planned expenditure</a:t>
            </a:r>
            <a:r>
              <a:rPr lang="sq-AL" sz="1400" b="1" dirty="0">
                <a:latin typeface="Barlow" panose="00000500000000000000" pitchFamily="2" charset="0"/>
              </a:rPr>
              <a:t>:</a:t>
            </a:r>
            <a:endParaRPr lang="en-US" sz="1400" b="1" dirty="0">
              <a:latin typeface="Barlow" panose="00000500000000000000" pitchFamily="2" charset="0"/>
            </a:endParaRPr>
          </a:p>
          <a:p>
            <a:pPr lvl="0" algn="ctr">
              <a:lnSpc>
                <a:spcPct val="120000"/>
              </a:lnSpc>
            </a:pPr>
            <a:r>
              <a:rPr lang="en-US" sz="1400" b="1" dirty="0">
                <a:latin typeface="Barlow" panose="00000500000000000000" pitchFamily="2" charset="0"/>
              </a:rPr>
              <a:t>54.8</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p>
        </p:txBody>
      </p:sp>
      <p:sp>
        <p:nvSpPr>
          <p:cNvPr id="19" name="Freeform: Shape 18">
            <a:extLst>
              <a:ext uri="{FF2B5EF4-FFF2-40B4-BE49-F238E27FC236}">
                <a16:creationId xmlns:a16="http://schemas.microsoft.com/office/drawing/2014/main" id="{AF63DCA8-7198-7F1F-79A3-6EB9EEEF4F87}"/>
              </a:ext>
            </a:extLst>
          </p:cNvPr>
          <p:cNvSpPr/>
          <p:nvPr/>
        </p:nvSpPr>
        <p:spPr>
          <a:xfrm>
            <a:off x="4109866" y="1643239"/>
            <a:ext cx="3056889" cy="1238967"/>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Actual expenditure</a:t>
            </a:r>
            <a:r>
              <a:rPr lang="sq-AL" sz="1400" b="1" dirty="0">
                <a:latin typeface="Barlow" panose="00000500000000000000" pitchFamily="2" charset="0"/>
              </a:rPr>
              <a:t>:</a:t>
            </a:r>
          </a:p>
          <a:p>
            <a:pPr algn="ctr">
              <a:lnSpc>
                <a:spcPct val="120000"/>
              </a:lnSpc>
            </a:pPr>
            <a:r>
              <a:rPr lang="en-US" sz="1400" b="1" dirty="0">
                <a:latin typeface="Barlow" panose="00000500000000000000" pitchFamily="2" charset="0"/>
              </a:rPr>
              <a:t>53</a:t>
            </a:r>
            <a:r>
              <a:rPr lang="sq-AL" sz="1400" b="1" dirty="0">
                <a:latin typeface="Barlow" panose="00000500000000000000" pitchFamily="2" charset="0"/>
              </a:rPr>
              <a:t>.0 </a:t>
            </a:r>
            <a:r>
              <a:rPr lang="en-GB" sz="1400" b="1" dirty="0">
                <a:latin typeface="Barlow" panose="00000500000000000000" pitchFamily="2" charset="0"/>
              </a:rPr>
              <a:t>billion </a:t>
            </a:r>
            <a:r>
              <a:rPr lang="sq-AL" sz="1400" b="1" dirty="0">
                <a:latin typeface="Barlow" panose="00000500000000000000" pitchFamily="2" charset="0"/>
              </a:rPr>
              <a:t>LEK</a:t>
            </a:r>
            <a:r>
              <a:rPr lang="en-US" sz="1400" b="1" dirty="0">
                <a:latin typeface="Barlow" panose="00000500000000000000" pitchFamily="2" charset="0"/>
              </a:rPr>
              <a:t>  </a:t>
            </a:r>
          </a:p>
          <a:p>
            <a:pPr algn="ctr">
              <a:lnSpc>
                <a:spcPct val="120000"/>
              </a:lnSpc>
            </a:pPr>
            <a:r>
              <a:rPr lang="en-US" sz="1400" b="1" dirty="0">
                <a:latin typeface="Barlow" panose="00000500000000000000" pitchFamily="2" charset="0"/>
              </a:rPr>
              <a:t>or 2.0</a:t>
            </a:r>
            <a:r>
              <a:rPr lang="sq-AL" sz="1400" b="1" dirty="0">
                <a:latin typeface="Barlow" panose="00000500000000000000" pitchFamily="2" charset="0"/>
              </a:rPr>
              <a:t>% </a:t>
            </a:r>
            <a:r>
              <a:rPr lang="en-GB" sz="1400" b="1" dirty="0">
                <a:latin typeface="Barlow" panose="00000500000000000000" pitchFamily="2" charset="0"/>
              </a:rPr>
              <a:t>of GDP</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BB59E098-558A-32C8-4737-5EC89706651D}"/>
              </a:ext>
            </a:extLst>
          </p:cNvPr>
          <p:cNvSpPr/>
          <p:nvPr/>
        </p:nvSpPr>
        <p:spPr>
          <a:xfrm>
            <a:off x="4109866" y="3130275"/>
            <a:ext cx="3086099" cy="1318464"/>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fi-FI" sz="1400" b="1" dirty="0">
                <a:latin typeface="Barlow" panose="00000500000000000000" pitchFamily="2" charset="0"/>
              </a:rPr>
              <a:t>Increase as compared to 2024:</a:t>
            </a:r>
          </a:p>
          <a:p>
            <a:pPr lvl="0" algn="ctr">
              <a:lnSpc>
                <a:spcPct val="120000"/>
              </a:lnSpc>
            </a:pPr>
            <a:r>
              <a:rPr lang="en-GB" sz="1400" b="1" dirty="0">
                <a:latin typeface="Barlow" panose="00000500000000000000" pitchFamily="2" charset="0"/>
              </a:rPr>
              <a:t>13.7</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CA7E2980-BE72-8D26-364C-01A9A511C140}"/>
              </a:ext>
            </a:extLst>
          </p:cNvPr>
          <p:cNvSpPr/>
          <p:nvPr/>
        </p:nvSpPr>
        <p:spPr>
          <a:xfrm>
            <a:off x="654050" y="3207973"/>
            <a:ext cx="3206823" cy="1205366"/>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Budget execution rate</a:t>
            </a:r>
            <a:r>
              <a:rPr lang="sq-AL" sz="1400" b="1" dirty="0">
                <a:latin typeface="Barlow" panose="00000500000000000000" pitchFamily="2" charset="0"/>
              </a:rPr>
              <a:t>:</a:t>
            </a:r>
            <a:endParaRPr lang="en-US" sz="1400" b="1" dirty="0">
              <a:latin typeface="Barlow" panose="00000500000000000000" pitchFamily="2" charset="0"/>
            </a:endParaRPr>
          </a:p>
          <a:p>
            <a:pPr lvl="0" algn="ctr">
              <a:lnSpc>
                <a:spcPct val="120000"/>
              </a:lnSpc>
            </a:pPr>
            <a:r>
              <a:rPr lang="en-US" sz="1400" b="1" dirty="0">
                <a:latin typeface="Barlow" panose="00000500000000000000" pitchFamily="2" charset="0"/>
              </a:rPr>
              <a:t>96</a:t>
            </a:r>
            <a:r>
              <a:rPr lang="sq-AL" sz="1400" b="1" dirty="0">
                <a:latin typeface="Barlow" panose="00000500000000000000" pitchFamily="2" charset="0"/>
              </a:rPr>
              <a:t>.8%</a:t>
            </a:r>
          </a:p>
        </p:txBody>
      </p:sp>
      <p:graphicFrame>
        <p:nvGraphicFramePr>
          <p:cNvPr id="2" name="Table 1">
            <a:extLst>
              <a:ext uri="{FF2B5EF4-FFF2-40B4-BE49-F238E27FC236}">
                <a16:creationId xmlns:a16="http://schemas.microsoft.com/office/drawing/2014/main" id="{2150AB9F-F46C-2F2F-CA34-A8E3BB6E4F53}"/>
              </a:ext>
            </a:extLst>
          </p:cNvPr>
          <p:cNvGraphicFramePr>
            <a:graphicFrameLocks noGrp="1"/>
          </p:cNvGraphicFramePr>
          <p:nvPr>
            <p:extLst>
              <p:ext uri="{D42A27DB-BD31-4B8C-83A1-F6EECF244321}">
                <p14:modId xmlns:p14="http://schemas.microsoft.com/office/powerpoint/2010/main" val="3507663947"/>
              </p:ext>
            </p:extLst>
          </p:nvPr>
        </p:nvGraphicFramePr>
        <p:xfrm>
          <a:off x="398642" y="4696808"/>
          <a:ext cx="7157858" cy="4932620"/>
        </p:xfrm>
        <a:graphic>
          <a:graphicData uri="http://schemas.openxmlformats.org/drawingml/2006/table">
            <a:tbl>
              <a:tblPr firstRow="1" bandRow="1">
                <a:tableStyleId>{5C22544A-7EE6-4342-B048-85BDC9FD1C3A}</a:tableStyleId>
              </a:tblPr>
              <a:tblGrid>
                <a:gridCol w="3578929">
                  <a:extLst>
                    <a:ext uri="{9D8B030D-6E8A-4147-A177-3AD203B41FA5}">
                      <a16:colId xmlns:a16="http://schemas.microsoft.com/office/drawing/2014/main" val="3608872522"/>
                    </a:ext>
                  </a:extLst>
                </a:gridCol>
                <a:gridCol w="3578929">
                  <a:extLst>
                    <a:ext uri="{9D8B030D-6E8A-4147-A177-3AD203B41FA5}">
                      <a16:colId xmlns:a16="http://schemas.microsoft.com/office/drawing/2014/main" val="994170029"/>
                    </a:ext>
                  </a:extLst>
                </a:gridCol>
              </a:tblGrid>
              <a:tr h="4932620">
                <a:tc>
                  <a:txBody>
                    <a:bodyPr/>
                    <a:lstStyle/>
                    <a:p>
                      <a:pPr marL="129540" lvl="1" algn="just" rtl="0">
                        <a:spcBef>
                          <a:spcPct val="0"/>
                        </a:spcBef>
                        <a:spcAft>
                          <a:spcPts val="0"/>
                        </a:spcAft>
                      </a:pPr>
                      <a:endParaRPr lang="en-US" sz="1600" b="1" spc="4" noProof="0" dirty="0">
                        <a:solidFill>
                          <a:srgbClr val="365B6D"/>
                        </a:solidFill>
                        <a:latin typeface="Barlow"/>
                      </a:endParaRPr>
                    </a:p>
                    <a:p>
                      <a:pPr marL="129540" lvl="1" algn="just" rtl="0">
                        <a:spcBef>
                          <a:spcPct val="0"/>
                        </a:spcBef>
                        <a:spcAft>
                          <a:spcPts val="0"/>
                        </a:spcAft>
                      </a:pPr>
                      <a:r>
                        <a:rPr lang="en-GB" sz="1600" b="1" spc="4" noProof="0" dirty="0">
                          <a:solidFill>
                            <a:srgbClr val="365B6D"/>
                          </a:solidFill>
                          <a:latin typeface="Barlow"/>
                        </a:rPr>
                        <a:t>Key achievements</a:t>
                      </a:r>
                      <a:r>
                        <a:rPr lang="sq-AL" sz="1600" b="1" spc="4" noProof="0" dirty="0">
                          <a:solidFill>
                            <a:srgbClr val="365B6D"/>
                          </a:solidFill>
                          <a:latin typeface="Barlow"/>
                        </a:rPr>
                        <a:t>:</a:t>
                      </a:r>
                      <a:endParaRPr lang="en-US" sz="1600" b="1" spc="4" noProof="0" dirty="0">
                        <a:solidFill>
                          <a:srgbClr val="365B6D"/>
                        </a:solidFill>
                        <a:latin typeface="Barlow"/>
                      </a:endParaRPr>
                    </a:p>
                    <a:p>
                      <a:pPr marL="129540" lvl="1" algn="just" rtl="0">
                        <a:spcBef>
                          <a:spcPct val="0"/>
                        </a:spcBef>
                        <a:spcAft>
                          <a:spcPts val="0"/>
                        </a:spcAft>
                      </a:pPr>
                      <a:endParaRPr lang="sq-AL" sz="1200" b="1" spc="4" noProof="0" dirty="0">
                        <a:solidFill>
                          <a:srgbClr val="365B6D"/>
                        </a:solidFill>
                        <a:latin typeface="Barlow"/>
                      </a:endParaRPr>
                    </a:p>
                    <a:p>
                      <a:pPr marL="259080" lvl="1" indent="-129540" algn="l" rtl="0">
                        <a:spcBef>
                          <a:spcPct val="0"/>
                        </a:spcBef>
                        <a:spcAft>
                          <a:spcPts val="1200"/>
                        </a:spcAft>
                        <a:buFont typeface="Arial"/>
                        <a:buChar char="•"/>
                      </a:pPr>
                      <a:r>
                        <a:rPr lang="en-GB" sz="1400" b="0" spc="4" noProof="0" dirty="0">
                          <a:solidFill>
                            <a:srgbClr val="365B6D"/>
                          </a:solidFill>
                          <a:latin typeface="Barlow"/>
                        </a:rPr>
                        <a:t>5,313 families benefited from interest subsidies for existing loans.</a:t>
                      </a:r>
                      <a:endParaRPr lang="sq-AL" sz="1400" b="0" spc="4" noProof="0" dirty="0">
                        <a:solidFill>
                          <a:srgbClr val="365B6D"/>
                        </a:solidFill>
                        <a:latin typeface="Barlow"/>
                      </a:endParaRPr>
                    </a:p>
                    <a:p>
                      <a:pPr marL="259080" lvl="1" indent="-129540" algn="just" rtl="0">
                        <a:spcBef>
                          <a:spcPct val="0"/>
                        </a:spcBef>
                        <a:spcAft>
                          <a:spcPts val="1200"/>
                        </a:spcAft>
                        <a:buFont typeface="Arial"/>
                        <a:buChar char="•"/>
                      </a:pPr>
                      <a:r>
                        <a:rPr lang="en-GB" sz="1400" b="0" spc="4" noProof="0" dirty="0">
                          <a:solidFill>
                            <a:srgbClr val="365B6D"/>
                          </a:solidFill>
                          <a:latin typeface="Barlow"/>
                        </a:rPr>
                        <a:t>36 beneficiaries were awarded the Immediate Grant.</a:t>
                      </a:r>
                      <a:endParaRPr lang="sq-AL" sz="1400" b="0" spc="4" noProof="0" dirty="0">
                        <a:solidFill>
                          <a:srgbClr val="365B6D"/>
                        </a:solidFill>
                        <a:latin typeface="Barlow"/>
                      </a:endParaRPr>
                    </a:p>
                    <a:p>
                      <a:pPr marL="259080" lvl="1" indent="-129540" algn="just" rtl="0">
                        <a:spcBef>
                          <a:spcPct val="0"/>
                        </a:spcBef>
                        <a:spcAft>
                          <a:spcPts val="1200"/>
                        </a:spcAft>
                        <a:buFont typeface="Arial"/>
                        <a:buChar char="•"/>
                      </a:pPr>
                      <a:r>
                        <a:rPr lang="sq-AL" sz="1400" b="0" spc="4" noProof="0" dirty="0">
                          <a:solidFill>
                            <a:srgbClr val="365B6D"/>
                          </a:solidFill>
                          <a:latin typeface="Barlow"/>
                        </a:rPr>
                        <a:t>2</a:t>
                      </a:r>
                      <a:r>
                        <a:rPr lang="en-US" sz="1400" b="0" spc="4" noProof="0" dirty="0">
                          <a:solidFill>
                            <a:srgbClr val="365B6D"/>
                          </a:solidFill>
                          <a:latin typeface="Barlow"/>
                        </a:rPr>
                        <a:t>18</a:t>
                      </a:r>
                      <a:r>
                        <a:rPr lang="sq-AL" sz="1400" b="0" spc="4" noProof="0" dirty="0">
                          <a:solidFill>
                            <a:srgbClr val="365B6D"/>
                          </a:solidFill>
                          <a:latin typeface="Barlow"/>
                        </a:rPr>
                        <a:t> </a:t>
                      </a:r>
                      <a:r>
                        <a:rPr lang="en-GB" sz="1400" b="0" spc="4" noProof="0" dirty="0">
                          <a:solidFill>
                            <a:srgbClr val="365B6D"/>
                          </a:solidFill>
                          <a:latin typeface="Barlow"/>
                        </a:rPr>
                        <a:t>families received rent subsidies due to expropriation of their houses in </a:t>
                      </a:r>
                      <a:r>
                        <a:rPr lang="en-GB" sz="1400" b="0" spc="4" noProof="0" dirty="0" err="1">
                          <a:solidFill>
                            <a:srgbClr val="365B6D"/>
                          </a:solidFill>
                          <a:latin typeface="Barlow"/>
                        </a:rPr>
                        <a:t>Unaza</a:t>
                      </a:r>
                      <a:r>
                        <a:rPr lang="en-GB" sz="1400" b="0" spc="4" noProof="0" dirty="0">
                          <a:solidFill>
                            <a:srgbClr val="365B6D"/>
                          </a:solidFill>
                          <a:latin typeface="Barlow"/>
                        </a:rPr>
                        <a:t> </a:t>
                      </a:r>
                      <a:r>
                        <a:rPr lang="en-GB" sz="1400" b="0" spc="4" noProof="0" dirty="0" err="1">
                          <a:solidFill>
                            <a:srgbClr val="365B6D"/>
                          </a:solidFill>
                          <a:latin typeface="Barlow"/>
                        </a:rPr>
                        <a:t>Madhe</a:t>
                      </a:r>
                      <a:r>
                        <a:rPr lang="en-GB" sz="1400" b="0" spc="4" noProof="0" dirty="0">
                          <a:solidFill>
                            <a:srgbClr val="365B6D"/>
                          </a:solidFill>
                          <a:latin typeface="Barlow"/>
                        </a:rPr>
                        <a:t> in Tirana.</a:t>
                      </a:r>
                      <a:endParaRPr lang="sq-AL" sz="1400" b="0" spc="4" noProof="0" dirty="0">
                        <a:solidFill>
                          <a:srgbClr val="365B6D"/>
                        </a:solidFill>
                        <a:latin typeface="Barlow"/>
                      </a:endParaRPr>
                    </a:p>
                    <a:p>
                      <a:pPr marL="259080" lvl="1" indent="-129540" algn="l" rtl="0">
                        <a:spcBef>
                          <a:spcPct val="0"/>
                        </a:spcBef>
                        <a:spcAft>
                          <a:spcPts val="1200"/>
                        </a:spcAft>
                        <a:buFont typeface="Arial"/>
                        <a:buChar char="•"/>
                      </a:pPr>
                      <a:r>
                        <a:rPr lang="en-US" sz="1400" b="0" spc="4" noProof="0" dirty="0">
                          <a:solidFill>
                            <a:srgbClr val="365B6D"/>
                          </a:solidFill>
                          <a:latin typeface="Barlow"/>
                        </a:rPr>
                        <a:t>490 </a:t>
                      </a:r>
                      <a:r>
                        <a:rPr lang="en-GB" sz="1400" b="0" spc="4" noProof="0" dirty="0">
                          <a:solidFill>
                            <a:srgbClr val="365B6D"/>
                          </a:solidFill>
                          <a:latin typeface="Barlow"/>
                        </a:rPr>
                        <a:t>families benefited interest subsidies for new loans to buy a house</a:t>
                      </a:r>
                      <a:r>
                        <a:rPr lang="sq-AL" sz="1400" b="0" spc="4" noProof="0" dirty="0">
                          <a:solidFill>
                            <a:srgbClr val="365B6D"/>
                          </a:solidFill>
                          <a:latin typeface="Barlow"/>
                        </a:rPr>
                        <a:t>.</a:t>
                      </a:r>
                      <a:endParaRPr lang="en-US" sz="1400" b="0" spc="4" noProof="0" dirty="0">
                        <a:solidFill>
                          <a:srgbClr val="365B6D"/>
                        </a:solidFill>
                        <a:latin typeface="Barlow"/>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400" b="0" spc="4" noProof="0" dirty="0">
                          <a:solidFill>
                            <a:srgbClr val="365B6D"/>
                          </a:solidFill>
                          <a:latin typeface="Barlow"/>
                        </a:rPr>
                        <a:t>2,297</a:t>
                      </a:r>
                      <a:r>
                        <a:rPr lang="sq-AL" sz="1400" b="0" spc="4" noProof="0" dirty="0">
                          <a:solidFill>
                            <a:srgbClr val="365B6D"/>
                          </a:solidFill>
                          <a:latin typeface="Barlow"/>
                        </a:rPr>
                        <a:t> </a:t>
                      </a:r>
                      <a:r>
                        <a:rPr lang="en-GB" sz="1400" b="0" spc="4" noProof="0" dirty="0">
                          <a:solidFill>
                            <a:srgbClr val="365B6D"/>
                          </a:solidFill>
                          <a:latin typeface="Barlow"/>
                        </a:rPr>
                        <a:t>families received subsidies for renting a house in the free market</a:t>
                      </a:r>
                      <a:r>
                        <a:rPr lang="sq-AL" sz="1400" b="0" spc="4" noProof="0" dirty="0">
                          <a:solidFill>
                            <a:srgbClr val="365B6D"/>
                          </a:solidFill>
                          <a:latin typeface="Barlow"/>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400" b="1"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0"/>
                        </a:spcAft>
                        <a:buClrTx/>
                        <a:buSzTx/>
                        <a:buFont typeface="Arial"/>
                        <a:buNone/>
                        <a:tabLst/>
                        <a:defRPr/>
                      </a:pPr>
                      <a:endParaRPr lang="sq-AL" sz="1200" b="1"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400" b="0" spc="4" noProof="0" dirty="0">
                          <a:solidFill>
                            <a:srgbClr val="365B6D"/>
                          </a:solidFill>
                          <a:latin typeface="Barlow"/>
                        </a:rPr>
                        <a:t>17 investment projects were completed to improve the living conditions for individuals and families in need, with special focus to the Roma and Egyptian community across different municipalities such as D</a:t>
                      </a:r>
                      <a:r>
                        <a:rPr lang="sq-AL" sz="1400" b="0" spc="4" noProof="0" dirty="0">
                          <a:solidFill>
                            <a:srgbClr val="365B6D"/>
                          </a:solidFill>
                          <a:latin typeface="Barlow"/>
                        </a:rPr>
                        <a:t>elvin</a:t>
                      </a:r>
                      <a:r>
                        <a:rPr lang="en-GB" sz="1400" b="0" spc="4" noProof="0" dirty="0">
                          <a:solidFill>
                            <a:srgbClr val="365B6D"/>
                          </a:solidFill>
                          <a:latin typeface="Barlow"/>
                        </a:rPr>
                        <a:t>ë</a:t>
                      </a:r>
                      <a:r>
                        <a:rPr lang="sq-AL" sz="1400" b="0" spc="4" noProof="0" dirty="0">
                          <a:solidFill>
                            <a:srgbClr val="365B6D"/>
                          </a:solidFill>
                          <a:latin typeface="Barlow"/>
                        </a:rPr>
                        <a:t>, Librazhd, Vlorë, Shkod</a:t>
                      </a:r>
                      <a:r>
                        <a:rPr lang="en-GB" sz="1400" b="0" spc="4" noProof="0" dirty="0" err="1">
                          <a:solidFill>
                            <a:srgbClr val="365B6D"/>
                          </a:solidFill>
                          <a:latin typeface="Barlow"/>
                        </a:rPr>
                        <a:t>ër</a:t>
                      </a:r>
                      <a:r>
                        <a:rPr lang="sq-AL" sz="1400" b="0" spc="4" noProof="0" dirty="0">
                          <a:solidFill>
                            <a:srgbClr val="365B6D"/>
                          </a:solidFill>
                          <a:latin typeface="Barlow"/>
                        </a:rPr>
                        <a:t>, Fier </a:t>
                      </a:r>
                      <a:r>
                        <a:rPr lang="en-US" sz="1400" b="0" spc="4" noProof="0" dirty="0">
                          <a:solidFill>
                            <a:srgbClr val="365B6D"/>
                          </a:solidFill>
                          <a:latin typeface="Barlow"/>
                        </a:rPr>
                        <a:t>and</a:t>
                      </a:r>
                      <a:r>
                        <a:rPr lang="sq-AL" sz="1400" b="0" spc="4" noProof="0" dirty="0">
                          <a:solidFill>
                            <a:srgbClr val="365B6D"/>
                          </a:solidFill>
                          <a:latin typeface="Barlow"/>
                        </a:rPr>
                        <a:t> Sarand</a:t>
                      </a:r>
                      <a:r>
                        <a:rPr lang="en-GB" sz="1400" b="0" spc="4" noProof="0" dirty="0">
                          <a:solidFill>
                            <a:srgbClr val="365B6D"/>
                          </a:solidFill>
                          <a:latin typeface="Barlow"/>
                        </a:rPr>
                        <a:t>ë</a:t>
                      </a:r>
                      <a:r>
                        <a:rPr lang="sq-AL" sz="1400" b="0" spc="4" noProof="0" dirty="0">
                          <a:solidFill>
                            <a:srgbClr val="365B6D"/>
                          </a:solidFill>
                          <a:latin typeface="Barlow"/>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3" name="Group 2">
            <a:extLst>
              <a:ext uri="{FF2B5EF4-FFF2-40B4-BE49-F238E27FC236}">
                <a16:creationId xmlns:a16="http://schemas.microsoft.com/office/drawing/2014/main" id="{D596BF18-35B0-EA31-0CFC-9E442634DE23}"/>
              </a:ext>
            </a:extLst>
          </p:cNvPr>
          <p:cNvGrpSpPr/>
          <p:nvPr/>
        </p:nvGrpSpPr>
        <p:grpSpPr>
          <a:xfrm>
            <a:off x="860" y="215910"/>
            <a:ext cx="3132903" cy="304044"/>
            <a:chOff x="860" y="215910"/>
            <a:chExt cx="3132903" cy="304044"/>
          </a:xfrm>
        </p:grpSpPr>
        <p:grpSp>
          <p:nvGrpSpPr>
            <p:cNvPr id="4" name="Group 2">
              <a:extLst>
                <a:ext uri="{FF2B5EF4-FFF2-40B4-BE49-F238E27FC236}">
                  <a16:creationId xmlns:a16="http://schemas.microsoft.com/office/drawing/2014/main" id="{03A9F78A-A8F0-7532-F39A-06696B682798}"/>
                </a:ext>
              </a:extLst>
            </p:cNvPr>
            <p:cNvGrpSpPr/>
            <p:nvPr/>
          </p:nvGrpSpPr>
          <p:grpSpPr>
            <a:xfrm rot="5400000">
              <a:off x="1515103" y="-1057393"/>
              <a:ext cx="63104" cy="3091589"/>
              <a:chOff x="0" y="0"/>
              <a:chExt cx="17101" cy="934750"/>
            </a:xfrm>
          </p:grpSpPr>
          <p:sp>
            <p:nvSpPr>
              <p:cNvPr id="9" name="Freeform 3">
                <a:extLst>
                  <a:ext uri="{FF2B5EF4-FFF2-40B4-BE49-F238E27FC236}">
                    <a16:creationId xmlns:a16="http://schemas.microsoft.com/office/drawing/2014/main" id="{C953077C-0686-D2A3-AB35-CCC18FC1D1AD}"/>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1" name="TextBox 4">
                <a:extLst>
                  <a:ext uri="{FF2B5EF4-FFF2-40B4-BE49-F238E27FC236}">
                    <a16:creationId xmlns:a16="http://schemas.microsoft.com/office/drawing/2014/main" id="{D5CB75A9-84F9-8134-1870-65A0DED0519C}"/>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5" name="Group 19">
              <a:extLst>
                <a:ext uri="{FF2B5EF4-FFF2-40B4-BE49-F238E27FC236}">
                  <a16:creationId xmlns:a16="http://schemas.microsoft.com/office/drawing/2014/main" id="{EE0F7C58-C610-B8CB-C2EC-3BE4AF8B2B7B}"/>
                </a:ext>
              </a:extLst>
            </p:cNvPr>
            <p:cNvGrpSpPr/>
            <p:nvPr/>
          </p:nvGrpSpPr>
          <p:grpSpPr>
            <a:xfrm>
              <a:off x="97017" y="215910"/>
              <a:ext cx="3036746" cy="194284"/>
              <a:chOff x="120176" y="-97609"/>
              <a:chExt cx="2266969" cy="233489"/>
            </a:xfrm>
          </p:grpSpPr>
          <p:sp>
            <p:nvSpPr>
              <p:cNvPr id="7" name="TextBox 20">
                <a:extLst>
                  <a:ext uri="{FF2B5EF4-FFF2-40B4-BE49-F238E27FC236}">
                    <a16:creationId xmlns:a16="http://schemas.microsoft.com/office/drawing/2014/main" id="{F3C497EA-61DE-2FBF-E670-5CABA3174100}"/>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noProof="0"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8" name="TextBox 21">
                <a:extLst>
                  <a:ext uri="{FF2B5EF4-FFF2-40B4-BE49-F238E27FC236}">
                    <a16:creationId xmlns:a16="http://schemas.microsoft.com/office/drawing/2014/main" id="{30641530-742F-6042-2062-DFFC01D89E4C}"/>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sq-AL" sz="1200" b="1" spc="4" noProof="0" dirty="0">
                    <a:solidFill>
                      <a:srgbClr val="E49393"/>
                    </a:solidFill>
                    <a:latin typeface="Barlow Bold"/>
                    <a:ea typeface="Barlow Bold"/>
                    <a:cs typeface="Barlow Bold"/>
                    <a:sym typeface="Barlow Bold"/>
                  </a:rPr>
                  <a:t>1</a:t>
                </a:r>
                <a:r>
                  <a:rPr lang="en-US" sz="1200" b="1" spc="4" noProof="0" dirty="0">
                    <a:solidFill>
                      <a:srgbClr val="E49393"/>
                    </a:solidFill>
                    <a:latin typeface="Barlow Bold"/>
                    <a:ea typeface="Barlow Bold"/>
                    <a:cs typeface="Barlow Bold"/>
                    <a:sym typeface="Barlow Bold"/>
                  </a:rPr>
                  <a:t>9</a:t>
                </a:r>
                <a:endParaRPr lang="sq-AL" sz="1200" b="1" spc="4" noProof="0" dirty="0">
                  <a:solidFill>
                    <a:srgbClr val="E49393"/>
                  </a:solidFill>
                  <a:latin typeface="Barlow Bold"/>
                  <a:ea typeface="Barlow Bold"/>
                  <a:cs typeface="Barlow Bold"/>
                  <a:sym typeface="Barlow Bold"/>
                </a:endParaRPr>
              </a:p>
            </p:txBody>
          </p:sp>
        </p:grpSp>
      </p:grpSp>
      <p:grpSp>
        <p:nvGrpSpPr>
          <p:cNvPr id="12" name="Group 5">
            <a:extLst>
              <a:ext uri="{FF2B5EF4-FFF2-40B4-BE49-F238E27FC236}">
                <a16:creationId xmlns:a16="http://schemas.microsoft.com/office/drawing/2014/main" id="{181BB142-0B63-76F6-A0EE-035DF9DB6160}"/>
              </a:ext>
            </a:extLst>
          </p:cNvPr>
          <p:cNvGrpSpPr/>
          <p:nvPr/>
        </p:nvGrpSpPr>
        <p:grpSpPr>
          <a:xfrm rot="-10138660">
            <a:off x="6729297" y="-236639"/>
            <a:ext cx="2141005" cy="1985278"/>
            <a:chOff x="0" y="0"/>
            <a:chExt cx="812800" cy="753681"/>
          </a:xfrm>
        </p:grpSpPr>
        <p:sp>
          <p:nvSpPr>
            <p:cNvPr id="13" name="Freeform 6">
              <a:extLst>
                <a:ext uri="{FF2B5EF4-FFF2-40B4-BE49-F238E27FC236}">
                  <a16:creationId xmlns:a16="http://schemas.microsoft.com/office/drawing/2014/main" id="{86657BE2-1BF9-6E41-4204-11B52F5DDD90}"/>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4" name="TextBox 7">
              <a:extLst>
                <a:ext uri="{FF2B5EF4-FFF2-40B4-BE49-F238E27FC236}">
                  <a16:creationId xmlns:a16="http://schemas.microsoft.com/office/drawing/2014/main" id="{2F6BBDC7-78B6-7995-DD7B-0B6BD5DF765B}"/>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6" name="Group 15">
            <a:extLst>
              <a:ext uri="{FF2B5EF4-FFF2-40B4-BE49-F238E27FC236}">
                <a16:creationId xmlns:a16="http://schemas.microsoft.com/office/drawing/2014/main" id="{903C5329-7A05-F04E-58E8-1A0209DBF5DA}"/>
              </a:ext>
            </a:extLst>
          </p:cNvPr>
          <p:cNvGrpSpPr/>
          <p:nvPr/>
        </p:nvGrpSpPr>
        <p:grpSpPr>
          <a:xfrm rot="-10138660">
            <a:off x="6498344" y="-656774"/>
            <a:ext cx="2141005" cy="1985278"/>
            <a:chOff x="0" y="0"/>
            <a:chExt cx="812800" cy="753681"/>
          </a:xfrm>
        </p:grpSpPr>
        <p:sp>
          <p:nvSpPr>
            <p:cNvPr id="22" name="Freeform 16">
              <a:extLst>
                <a:ext uri="{FF2B5EF4-FFF2-40B4-BE49-F238E27FC236}">
                  <a16:creationId xmlns:a16="http://schemas.microsoft.com/office/drawing/2014/main" id="{1D1AA587-77CE-F0AD-DF5C-220A0CA8DA5E}"/>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3" name="TextBox 17">
              <a:extLst>
                <a:ext uri="{FF2B5EF4-FFF2-40B4-BE49-F238E27FC236}">
                  <a16:creationId xmlns:a16="http://schemas.microsoft.com/office/drawing/2014/main" id="{8A3D39C5-52C6-8587-06CA-64F07937FD6D}"/>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4" name="Group 18">
            <a:extLst>
              <a:ext uri="{FF2B5EF4-FFF2-40B4-BE49-F238E27FC236}">
                <a16:creationId xmlns:a16="http://schemas.microsoft.com/office/drawing/2014/main" id="{9B3055C3-DA93-21FC-902C-DDC05C64E95C}"/>
              </a:ext>
            </a:extLst>
          </p:cNvPr>
          <p:cNvGrpSpPr/>
          <p:nvPr/>
        </p:nvGrpSpPr>
        <p:grpSpPr>
          <a:xfrm rot="1136038">
            <a:off x="-934676" y="8963763"/>
            <a:ext cx="2141784" cy="2112403"/>
            <a:chOff x="0" y="0"/>
            <a:chExt cx="812800" cy="711200"/>
          </a:xfrm>
        </p:grpSpPr>
        <p:sp>
          <p:nvSpPr>
            <p:cNvPr id="25" name="Freeform 19">
              <a:extLst>
                <a:ext uri="{FF2B5EF4-FFF2-40B4-BE49-F238E27FC236}">
                  <a16:creationId xmlns:a16="http://schemas.microsoft.com/office/drawing/2014/main" id="{58F8ACC8-0B4C-F73B-F0DB-73ABBC3235E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6" name="TextBox 20">
              <a:extLst>
                <a:ext uri="{FF2B5EF4-FFF2-40B4-BE49-F238E27FC236}">
                  <a16:creationId xmlns:a16="http://schemas.microsoft.com/office/drawing/2014/main" id="{7828DC12-98B4-CE05-861E-E3A7EDC6B104}"/>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27" name="Picture 26" descr="Një shtëpi 80 mijë euro? Ja sa të kushton realisht kredia - Analizë/  Komisionet dhe shpenzimet e tjera që rrisin barrën financiare të qytetarit  - Fast News Economy">
            <a:extLst>
              <a:ext uri="{FF2B5EF4-FFF2-40B4-BE49-F238E27FC236}">
                <a16:creationId xmlns:a16="http://schemas.microsoft.com/office/drawing/2014/main" id="{D0B0011C-B1DC-68CC-43B3-B093F0AB9B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1753" y="7327900"/>
            <a:ext cx="3564747" cy="2480424"/>
          </a:xfrm>
          <a:prstGeom prst="rect">
            <a:avLst/>
          </a:prstGeom>
          <a:noFill/>
          <a:ln>
            <a:noFill/>
          </a:ln>
        </p:spPr>
      </p:pic>
    </p:spTree>
    <p:extLst>
      <p:ext uri="{BB962C8B-B14F-4D97-AF65-F5344CB8AC3E}">
        <p14:creationId xmlns:p14="http://schemas.microsoft.com/office/powerpoint/2010/main" val="409867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700532" y="1298658"/>
            <a:ext cx="6155436" cy="7511031"/>
          </a:xfrm>
          <a:prstGeom prst="rect">
            <a:avLst/>
          </a:prstGeom>
        </p:spPr>
        <p:txBody>
          <a:bodyPr wrap="square" lIns="0" tIns="0" rIns="0" bIns="0" rtlCol="0" anchor="t">
            <a:spAutoFit/>
          </a:bodyPr>
          <a:lstStyle/>
          <a:p>
            <a:pPr algn="just"/>
            <a:r>
              <a:rPr lang="en-GB" sz="1600" spc="4" dirty="0">
                <a:solidFill>
                  <a:srgbClr val="000000"/>
                </a:solidFill>
                <a:latin typeface="Barlow"/>
              </a:rPr>
              <a:t>This report is based on the draft law package for the Budget Execution of 2025. It presents a summarised and simplified version of this package, dedicated to the general public. </a:t>
            </a:r>
          </a:p>
          <a:p>
            <a:pPr algn="just"/>
            <a:endParaRPr lang="en-GB" sz="1600" spc="4" dirty="0">
              <a:solidFill>
                <a:srgbClr val="000000"/>
              </a:solidFill>
              <a:latin typeface="Barlow"/>
            </a:endParaRPr>
          </a:p>
          <a:p>
            <a:pPr algn="just"/>
            <a:endParaRPr lang="sq-AL" sz="1600" spc="4" dirty="0">
              <a:solidFill>
                <a:srgbClr val="000000"/>
              </a:solidFill>
              <a:latin typeface="Barlow"/>
            </a:endParaRPr>
          </a:p>
          <a:p>
            <a:pPr rtl="0">
              <a:lnSpc>
                <a:spcPct val="150000"/>
              </a:lnSpc>
            </a:pPr>
            <a:r>
              <a:rPr lang="en-GB" sz="1600" b="1" spc="4" dirty="0">
                <a:solidFill>
                  <a:srgbClr val="000000"/>
                </a:solidFill>
                <a:latin typeface="Barlow Bold"/>
                <a:ea typeface="Barlow Bold"/>
                <a:cs typeface="Barlow Bold"/>
                <a:sym typeface="Barlow Bold"/>
              </a:rPr>
              <a:t>Use of text</a:t>
            </a:r>
            <a:endParaRPr lang="en-GB" sz="1600" spc="4" dirty="0">
              <a:solidFill>
                <a:srgbClr val="000000"/>
              </a:solidFill>
              <a:latin typeface="Barlow"/>
              <a:ea typeface="Barlow"/>
              <a:cs typeface="Barlow"/>
              <a:sym typeface="Barlow"/>
            </a:endParaRPr>
          </a:p>
          <a:p>
            <a:pPr rtl="0"/>
            <a:r>
              <a:rPr lang="en-GB" sz="1600" spc="4" dirty="0">
                <a:solidFill>
                  <a:srgbClr val="000000"/>
                </a:solidFill>
                <a:latin typeface="Barlow"/>
                <a:ea typeface="Barlow"/>
                <a:cs typeface="Barlow"/>
                <a:sym typeface="Barlow"/>
              </a:rPr>
              <a:t>The use of the text and data presented in this report is permitted, provided that they are used unchanged and with citation of the source:</a:t>
            </a:r>
          </a:p>
          <a:p>
            <a:pPr rtl="0"/>
            <a:r>
              <a:rPr lang="en-GB" sz="1400" spc="4" dirty="0">
                <a:solidFill>
                  <a:srgbClr val="0070C0"/>
                </a:solidFill>
                <a:latin typeface="Barlow" panose="00000500000000000000" pitchFamily="2" charset="0"/>
                <a:ea typeface="Barlow"/>
                <a:cs typeface="Barlow"/>
                <a:sym typeface="Barlow"/>
              </a:rPr>
              <a:t>Source</a:t>
            </a:r>
            <a:r>
              <a:rPr lang="sq-AL" sz="1400" spc="4" dirty="0">
                <a:solidFill>
                  <a:srgbClr val="0070C0"/>
                </a:solidFill>
                <a:latin typeface="Barlow" panose="00000500000000000000" pitchFamily="2" charset="0"/>
                <a:ea typeface="Barlow"/>
                <a:cs typeface="Barlow"/>
                <a:sym typeface="Barlow"/>
              </a:rPr>
              <a:t>: Ministr</a:t>
            </a:r>
            <a:r>
              <a:rPr lang="en-GB" sz="1400" spc="4" dirty="0">
                <a:solidFill>
                  <a:srgbClr val="0070C0"/>
                </a:solidFill>
                <a:latin typeface="Barlow" panose="00000500000000000000" pitchFamily="2" charset="0"/>
                <a:ea typeface="Barlow"/>
                <a:cs typeface="Barlow"/>
                <a:sym typeface="Barlow"/>
              </a:rPr>
              <a:t>y of Finance </a:t>
            </a:r>
            <a:endParaRPr lang="sq-AL" sz="1400" spc="4" dirty="0">
              <a:solidFill>
                <a:srgbClr val="0070C0"/>
              </a:solidFill>
              <a:latin typeface="Barlow" panose="00000500000000000000" pitchFamily="2" charset="0"/>
              <a:ea typeface="Barlow"/>
              <a:cs typeface="Barlow"/>
              <a:sym typeface="Barlow"/>
            </a:endParaRPr>
          </a:p>
          <a:p>
            <a:pPr rtl="0">
              <a:lnSpc>
                <a:spcPct val="150000"/>
              </a:lnSpc>
            </a:pPr>
            <a:endParaRPr lang="sq-AL" sz="1600" spc="4" dirty="0">
              <a:solidFill>
                <a:srgbClr val="000000"/>
              </a:solidFill>
              <a:latin typeface="Barlow"/>
              <a:ea typeface="Barlow"/>
              <a:cs typeface="Barlow"/>
              <a:sym typeface="Barlow"/>
            </a:endParaRPr>
          </a:p>
          <a:p>
            <a:pPr rtl="0">
              <a:lnSpc>
                <a:spcPct val="150000"/>
              </a:lnSpc>
            </a:pPr>
            <a:r>
              <a:rPr lang="en-GB" sz="1600" b="1" spc="4" dirty="0">
                <a:solidFill>
                  <a:srgbClr val="000000"/>
                </a:solidFill>
                <a:latin typeface="Barlow Bold"/>
                <a:ea typeface="Barlow Bold"/>
                <a:cs typeface="Barlow Bold"/>
                <a:sym typeface="Barlow Bold"/>
              </a:rPr>
              <a:t>Text modification </a:t>
            </a:r>
            <a:r>
              <a:rPr lang="sq-AL" sz="1600" b="1" spc="4" dirty="0">
                <a:solidFill>
                  <a:srgbClr val="000000"/>
                </a:solidFill>
                <a:latin typeface="Barlow Bold"/>
                <a:ea typeface="Barlow Bold"/>
                <a:cs typeface="Barlow Bold"/>
                <a:sym typeface="Barlow Bold"/>
              </a:rPr>
              <a:t> </a:t>
            </a:r>
          </a:p>
          <a:p>
            <a:pPr rtl="0"/>
            <a:r>
              <a:rPr lang="en-GB" sz="1600" spc="4" dirty="0">
                <a:solidFill>
                  <a:srgbClr val="000000"/>
                </a:solidFill>
                <a:latin typeface="Barlow" panose="00000500000000000000" pitchFamily="2" charset="0"/>
                <a:ea typeface="Barlow Bold"/>
                <a:cs typeface="Barlow Bold"/>
                <a:sym typeface="Barlow Bold"/>
              </a:rPr>
              <a:t>If the text, data or graphics presented in this report are used to generate different material or data, the following citation is preferred: </a:t>
            </a:r>
            <a:r>
              <a:rPr lang="en-GB" sz="1400" spc="4" dirty="0">
                <a:solidFill>
                  <a:srgbClr val="0070C0"/>
                </a:solidFill>
                <a:latin typeface="Barlow" panose="00000500000000000000" pitchFamily="2" charset="0"/>
                <a:sym typeface="Barlow Bold"/>
              </a:rPr>
              <a:t>Based on data from the Ministry of Finance</a:t>
            </a:r>
            <a:endParaRPr lang="sq-AL" sz="1600" spc="4" dirty="0">
              <a:solidFill>
                <a:srgbClr val="0070C0"/>
              </a:solidFill>
              <a:latin typeface="Barlow" panose="00000500000000000000" pitchFamily="2" charset="0"/>
              <a:ea typeface="Barlow Bold"/>
              <a:cs typeface="Barlow Bold"/>
              <a:sym typeface="Barlow Bold"/>
            </a:endParaRPr>
          </a:p>
          <a:p>
            <a:pPr rtl="0">
              <a:lnSpc>
                <a:spcPct val="150000"/>
              </a:lnSpc>
            </a:pPr>
            <a:endParaRPr lang="sq-AL" sz="1600" spc="4" dirty="0">
              <a:solidFill>
                <a:srgbClr val="000000"/>
              </a:solidFill>
              <a:latin typeface="Barlow" panose="00000500000000000000" pitchFamily="2" charset="0"/>
              <a:ea typeface="Barlow"/>
              <a:cs typeface="Barlow"/>
              <a:sym typeface="Barlow Bold"/>
            </a:endParaRPr>
          </a:p>
          <a:p>
            <a:pPr rtl="0">
              <a:lnSpc>
                <a:spcPct val="150000"/>
              </a:lnSpc>
            </a:pPr>
            <a:r>
              <a:rPr lang="en-GB" sz="1600" b="1" spc="4" dirty="0">
                <a:solidFill>
                  <a:srgbClr val="000000"/>
                </a:solidFill>
                <a:latin typeface="Barlow Bold"/>
                <a:ea typeface="Barlow Bold"/>
                <a:cs typeface="Barlow Bold"/>
                <a:sym typeface="Barlow Bold"/>
              </a:rPr>
              <a:t>Additional information</a:t>
            </a:r>
            <a:endParaRPr lang="sq-AL" sz="1600" b="1" spc="4" dirty="0">
              <a:solidFill>
                <a:srgbClr val="000000"/>
              </a:solidFill>
              <a:latin typeface="Barlow Bold"/>
              <a:ea typeface="Barlow Bold"/>
              <a:cs typeface="Barlow Bold"/>
              <a:sym typeface="Barlow Bold"/>
            </a:endParaRPr>
          </a:p>
          <a:p>
            <a:pPr rtl="0"/>
            <a:r>
              <a:rPr lang="en-GB" sz="1600" spc="4" dirty="0">
                <a:solidFill>
                  <a:srgbClr val="000000"/>
                </a:solidFill>
                <a:latin typeface="Barlow"/>
              </a:rPr>
              <a:t>The draft law package of the Budget Execution  for 2025 and the relevant tables are published on the website of the Ministry of Finance</a:t>
            </a:r>
            <a:r>
              <a:rPr lang="sq-AL" sz="1600" spc="4" dirty="0">
                <a:solidFill>
                  <a:srgbClr val="000000"/>
                </a:solidFill>
                <a:latin typeface="Barlow" panose="00000500000000000000" pitchFamily="2" charset="0"/>
                <a:ea typeface="Barlow Bold"/>
                <a:cs typeface="Barlow Bold"/>
                <a:sym typeface="Barlow Bold"/>
              </a:rPr>
              <a:t>:</a:t>
            </a:r>
          </a:p>
          <a:p>
            <a:pPr rtl="0"/>
            <a:r>
              <a:rPr lang="sq-AL" sz="1400" u="sng" spc="4" dirty="0">
                <a:solidFill>
                  <a:srgbClr val="0070C0"/>
                </a:solidFill>
                <a:latin typeface="Barlow" panose="00000500000000000000" pitchFamily="2" charset="0"/>
                <a:sym typeface="Barlow Bold"/>
              </a:rPr>
              <a:t>www.financa.gov.al</a:t>
            </a:r>
          </a:p>
          <a:p>
            <a:pPr rtl="0">
              <a:lnSpc>
                <a:spcPct val="150000"/>
              </a:lnSpc>
            </a:pPr>
            <a:endParaRPr lang="sq-AL" sz="1600" b="1" spc="4" dirty="0">
              <a:solidFill>
                <a:srgbClr val="000000"/>
              </a:solidFill>
              <a:latin typeface="Barlow Bold"/>
              <a:ea typeface="Barlow Bold"/>
              <a:cs typeface="Barlow Bold"/>
              <a:sym typeface="Barlow Bold"/>
            </a:endParaRPr>
          </a:p>
          <a:p>
            <a:pPr lvl="0" rtl="0"/>
            <a:r>
              <a:rPr lang="en-GB" sz="1600" spc="4" dirty="0">
                <a:solidFill>
                  <a:srgbClr val="000000"/>
                </a:solidFill>
                <a:latin typeface="Barlow"/>
                <a:ea typeface="Barlow"/>
                <a:cs typeface="Barlow"/>
                <a:sym typeface="Barlow"/>
              </a:rPr>
              <a:t>For further information or clarification, you can contact the following address</a:t>
            </a:r>
            <a:r>
              <a:rPr lang="sq-AL" sz="1600" spc="4" dirty="0">
                <a:solidFill>
                  <a:srgbClr val="000000"/>
                </a:solidFill>
                <a:latin typeface="Barlow"/>
                <a:ea typeface="Barlow"/>
                <a:cs typeface="Barlow"/>
                <a:sym typeface="Barlow"/>
              </a:rPr>
              <a:t>: </a:t>
            </a:r>
            <a:endParaRPr lang="en-US" sz="1600" spc="4" dirty="0">
              <a:solidFill>
                <a:srgbClr val="000000"/>
              </a:solidFill>
              <a:latin typeface="Barlow"/>
              <a:ea typeface="Barlow"/>
              <a:cs typeface="Barlow"/>
              <a:sym typeface="Barlow"/>
            </a:endParaRPr>
          </a:p>
          <a:p>
            <a:pPr lvl="0"/>
            <a:r>
              <a:rPr lang="en-US" sz="1400" i="1" spc="4" dirty="0">
                <a:solidFill>
                  <a:srgbClr val="0070C0"/>
                </a:solidFill>
                <a:latin typeface="Barlow"/>
                <a:ea typeface="Barlow"/>
                <a:cs typeface="Barlow"/>
                <a:sym typeface="Barlow"/>
              </a:rPr>
              <a:t>General Directorate of Budget Management, </a:t>
            </a:r>
            <a:r>
              <a:rPr lang="en-GB" sz="1400" i="1" spc="4" dirty="0">
                <a:solidFill>
                  <a:srgbClr val="0070C0"/>
                </a:solidFill>
                <a:latin typeface="Barlow"/>
                <a:ea typeface="Barlow"/>
                <a:cs typeface="Barlow"/>
                <a:sym typeface="Barlow"/>
              </a:rPr>
              <a:t>General Directorate of Budget</a:t>
            </a:r>
            <a:r>
              <a:rPr lang="sq-AL" sz="1400" i="1" spc="4" dirty="0">
                <a:solidFill>
                  <a:srgbClr val="0070C0"/>
                </a:solidFill>
                <a:latin typeface="Barlow"/>
                <a:ea typeface="Barlow"/>
                <a:cs typeface="Barlow"/>
                <a:sym typeface="Barlow"/>
              </a:rPr>
              <a:t>, </a:t>
            </a:r>
            <a:endParaRPr lang="en-US" sz="1400" i="1" spc="4" dirty="0">
              <a:solidFill>
                <a:srgbClr val="0070C0"/>
              </a:solidFill>
              <a:latin typeface="Barlow"/>
              <a:ea typeface="Barlow"/>
              <a:cs typeface="Barlow"/>
              <a:sym typeface="Barlow"/>
            </a:endParaRPr>
          </a:p>
          <a:p>
            <a:pPr lvl="0" rtl="0"/>
            <a:r>
              <a:rPr lang="sq-AL" sz="1400" i="1" spc="4" dirty="0">
                <a:solidFill>
                  <a:srgbClr val="0070C0"/>
                </a:solidFill>
                <a:latin typeface="Barlow"/>
                <a:ea typeface="Barlow"/>
                <a:cs typeface="Barlow"/>
                <a:sym typeface="Barlow"/>
              </a:rPr>
              <a:t>Ministr</a:t>
            </a:r>
            <a:r>
              <a:rPr lang="en-GB" sz="1400" i="1" spc="4" dirty="0">
                <a:solidFill>
                  <a:srgbClr val="0070C0"/>
                </a:solidFill>
                <a:latin typeface="Barlow"/>
                <a:ea typeface="Barlow"/>
                <a:cs typeface="Barlow"/>
                <a:sym typeface="Barlow"/>
              </a:rPr>
              <a:t>y of Finance</a:t>
            </a:r>
            <a:r>
              <a:rPr lang="sq-AL" sz="1400" i="1" spc="4" dirty="0">
                <a:solidFill>
                  <a:srgbClr val="0070C0"/>
                </a:solidFill>
                <a:latin typeface="Barlow"/>
                <a:ea typeface="Barlow"/>
                <a:cs typeface="Barlow"/>
                <a:sym typeface="Barlow"/>
              </a:rPr>
              <a:t>, </a:t>
            </a:r>
          </a:p>
          <a:p>
            <a:pPr lvl="0" rtl="0"/>
            <a:r>
              <a:rPr lang="sq-AL" sz="1400" i="1" spc="4" dirty="0">
                <a:solidFill>
                  <a:srgbClr val="0070C0"/>
                </a:solidFill>
                <a:latin typeface="Barlow"/>
                <a:ea typeface="Barlow"/>
                <a:cs typeface="Barlow"/>
                <a:sym typeface="Barlow"/>
              </a:rPr>
              <a:t>Bulevardi “Dëshmorët e Kombit“, Tiranë.</a:t>
            </a:r>
          </a:p>
          <a:p>
            <a:pPr lvl="0" rtl="0">
              <a:lnSpc>
                <a:spcPct val="150000"/>
              </a:lnSpc>
            </a:pPr>
            <a:r>
              <a:rPr lang="sq-AL" sz="1400" spc="4" dirty="0">
                <a:solidFill>
                  <a:srgbClr val="000000"/>
                </a:solidFill>
                <a:latin typeface="Barlow"/>
                <a:sym typeface="Barlow Bold"/>
              </a:rPr>
              <a:t>email:</a:t>
            </a:r>
            <a:r>
              <a:rPr lang="en-US" sz="1400" u="sng" spc="4" dirty="0" err="1">
                <a:solidFill>
                  <a:srgbClr val="0070C0"/>
                </a:solidFill>
                <a:latin typeface="Barlow" panose="00000500000000000000" pitchFamily="2" charset="0"/>
                <a:ea typeface="Barlow Bold"/>
                <a:cs typeface="Barlow Bold"/>
                <a:sym typeface="Barlow Bold"/>
              </a:rPr>
              <a:t>i</a:t>
            </a:r>
            <a:r>
              <a:rPr lang="sq-AL" sz="1400" u="sng" spc="4" dirty="0">
                <a:solidFill>
                  <a:srgbClr val="0070C0"/>
                </a:solidFill>
                <a:latin typeface="Barlow" panose="00000500000000000000" pitchFamily="2" charset="0"/>
                <a:ea typeface="Barlow Bold"/>
                <a:cs typeface="Barlow Bold"/>
                <a:sym typeface="Barlow Bold"/>
              </a:rPr>
              <a:t>nfo@financa.gov.al</a:t>
            </a:r>
          </a:p>
        </p:txBody>
      </p:sp>
      <p:sp>
        <p:nvSpPr>
          <p:cNvPr id="17" name="TextBox 17"/>
          <p:cNvSpPr txBox="1"/>
          <p:nvPr/>
        </p:nvSpPr>
        <p:spPr>
          <a:xfrm>
            <a:off x="667062" y="9288526"/>
            <a:ext cx="4877630" cy="359073"/>
          </a:xfrm>
          <a:prstGeom prst="rect">
            <a:avLst/>
          </a:prstGeom>
        </p:spPr>
        <p:txBody>
          <a:bodyPr wrap="square" lIns="0" tIns="0" rIns="0" bIns="0" rtlCol="0" anchor="t">
            <a:spAutoFit/>
          </a:bodyPr>
          <a:lstStyle/>
          <a:p>
            <a:pPr algn="l" rtl="0">
              <a:lnSpc>
                <a:spcPts val="1399"/>
              </a:lnSpc>
            </a:pPr>
            <a:endParaRPr lang="sq-AL" sz="1600" i="1" spc="3" noProof="0" dirty="0">
              <a:solidFill>
                <a:srgbClr val="0070C0"/>
              </a:solidFill>
              <a:latin typeface="Barlow Italics"/>
              <a:ea typeface="Barlow Italics"/>
              <a:cs typeface="Barlow Italics"/>
              <a:sym typeface="Barlow Italics"/>
            </a:endParaRPr>
          </a:p>
          <a:p>
            <a:pPr algn="l" rtl="0">
              <a:lnSpc>
                <a:spcPts val="1399"/>
              </a:lnSpc>
            </a:pPr>
            <a:r>
              <a:rPr lang="en-US" sz="1400" i="1" spc="3" noProof="0" dirty="0">
                <a:solidFill>
                  <a:srgbClr val="0070C0"/>
                </a:solidFill>
                <a:latin typeface="Barlow Italics"/>
                <a:ea typeface="Barlow Italics"/>
                <a:cs typeface="Barlow Italics"/>
                <a:sym typeface="Barlow Italics"/>
              </a:rPr>
              <a:t>  This report was published  by the Ministry of Finance </a:t>
            </a:r>
            <a:endParaRPr lang="sq-AL" sz="1400" i="1" spc="3" noProof="0" dirty="0">
              <a:solidFill>
                <a:srgbClr val="0070C0"/>
              </a:solidFill>
              <a:latin typeface="Barlow Italics"/>
              <a:ea typeface="Barlow Italics"/>
              <a:cs typeface="Barlow Italics"/>
              <a:sym typeface="Barlow Italics"/>
            </a:endParaRPr>
          </a:p>
        </p:txBody>
      </p:sp>
      <p:sp>
        <p:nvSpPr>
          <p:cNvPr id="21" name="AutoShape 21"/>
          <p:cNvSpPr/>
          <p:nvPr/>
        </p:nvSpPr>
        <p:spPr>
          <a:xfrm flipH="1" flipV="1">
            <a:off x="-4" y="9936000"/>
            <a:ext cx="3321053" cy="15866"/>
          </a:xfrm>
          <a:prstGeom prst="line">
            <a:avLst/>
          </a:prstGeom>
          <a:ln w="38100" cap="flat">
            <a:solidFill>
              <a:srgbClr val="365B6D"/>
            </a:solidFill>
            <a:prstDash val="solid"/>
            <a:headEnd type="none" w="sm" len="sm"/>
            <a:tailEnd type="none" w="sm" len="sm"/>
          </a:ln>
        </p:spPr>
        <p:txBody>
          <a:bodyPr/>
          <a:lstStyle/>
          <a:p>
            <a:pPr algn="l" rtl="0"/>
            <a:endParaRPr lang="sq-AL" noProof="0" dirty="0"/>
          </a:p>
        </p:txBody>
      </p:sp>
      <p:sp>
        <p:nvSpPr>
          <p:cNvPr id="25" name="Rectangle 24">
            <a:extLst>
              <a:ext uri="{FF2B5EF4-FFF2-40B4-BE49-F238E27FC236}">
                <a16:creationId xmlns:a16="http://schemas.microsoft.com/office/drawing/2014/main" id="{833800DC-FF08-4AAB-B398-6B588D9A0ABA}"/>
              </a:ext>
            </a:extLst>
          </p:cNvPr>
          <p:cNvSpPr/>
          <p:nvPr/>
        </p:nvSpPr>
        <p:spPr>
          <a:xfrm>
            <a:off x="623926" y="9664131"/>
            <a:ext cx="894669" cy="271869"/>
          </a:xfrm>
          <a:prstGeom prst="rect">
            <a:avLst/>
          </a:prstGeom>
        </p:spPr>
        <p:txBody>
          <a:bodyPr wrap="none">
            <a:spAutoFit/>
          </a:bodyPr>
          <a:lstStyle/>
          <a:p>
            <a:pPr algn="l" rtl="0">
              <a:lnSpc>
                <a:spcPts val="1399"/>
              </a:lnSpc>
            </a:pPr>
            <a:r>
              <a:rPr lang="en-US" sz="1400" i="1" spc="3" noProof="0" dirty="0">
                <a:solidFill>
                  <a:srgbClr val="0070C0"/>
                </a:solidFill>
                <a:latin typeface="Barlow Italics"/>
                <a:sym typeface="Barlow Italics"/>
              </a:rPr>
              <a:t>May </a:t>
            </a:r>
            <a:r>
              <a:rPr lang="sq-AL" sz="1400" i="1" spc="3" noProof="0" dirty="0">
                <a:solidFill>
                  <a:srgbClr val="0070C0"/>
                </a:solidFill>
                <a:latin typeface="Barlow Italics"/>
                <a:sym typeface="Barlow Italics"/>
              </a:rPr>
              <a:t>202</a:t>
            </a:r>
            <a:r>
              <a:rPr lang="en-US" sz="1400" i="1" spc="3" dirty="0">
                <a:solidFill>
                  <a:srgbClr val="0070C0"/>
                </a:solidFill>
                <a:latin typeface="Barlow Italics"/>
                <a:sym typeface="Barlow Italics"/>
              </a:rPr>
              <a:t>6</a:t>
            </a:r>
            <a:endParaRPr lang="sq-AL" sz="1400" i="1" spc="3" noProof="0" dirty="0">
              <a:solidFill>
                <a:srgbClr val="0070C0"/>
              </a:solidFill>
              <a:latin typeface="Barlow Italics"/>
              <a:sym typeface="Barlow Italics"/>
            </a:endParaRPr>
          </a:p>
        </p:txBody>
      </p:sp>
      <p:pic>
        <p:nvPicPr>
          <p:cNvPr id="27" name="Picture 26">
            <a:extLst>
              <a:ext uri="{FF2B5EF4-FFF2-40B4-BE49-F238E27FC236}">
                <a16:creationId xmlns:a16="http://schemas.microsoft.com/office/drawing/2014/main" id="{FC4F87CA-7A2E-42B2-9C21-1022157CD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528" y="8995515"/>
            <a:ext cx="1520930" cy="1013953"/>
          </a:xfrm>
          <a:prstGeom prst="rect">
            <a:avLst/>
          </a:prstGeom>
        </p:spPr>
      </p:pic>
      <p:grpSp>
        <p:nvGrpSpPr>
          <p:cNvPr id="53" name="Group 52">
            <a:extLst>
              <a:ext uri="{FF2B5EF4-FFF2-40B4-BE49-F238E27FC236}">
                <a16:creationId xmlns:a16="http://schemas.microsoft.com/office/drawing/2014/main" id="{EDD3DA75-39EA-D273-00F0-03E37AF5D02D}"/>
              </a:ext>
            </a:extLst>
          </p:cNvPr>
          <p:cNvGrpSpPr/>
          <p:nvPr/>
        </p:nvGrpSpPr>
        <p:grpSpPr>
          <a:xfrm>
            <a:off x="860" y="215910"/>
            <a:ext cx="3132903" cy="304044"/>
            <a:chOff x="860" y="215910"/>
            <a:chExt cx="3132903" cy="304044"/>
          </a:xfrm>
        </p:grpSpPr>
        <p:grpSp>
          <p:nvGrpSpPr>
            <p:cNvPr id="47" name="Group 2">
              <a:extLst>
                <a:ext uri="{FF2B5EF4-FFF2-40B4-BE49-F238E27FC236}">
                  <a16:creationId xmlns:a16="http://schemas.microsoft.com/office/drawing/2014/main" id="{1FBD57EC-5C0C-6F5B-D5D1-89E0BC56B4AA}"/>
                </a:ext>
              </a:extLst>
            </p:cNvPr>
            <p:cNvGrpSpPr/>
            <p:nvPr/>
          </p:nvGrpSpPr>
          <p:grpSpPr>
            <a:xfrm rot="5400000">
              <a:off x="1515103" y="-1057393"/>
              <a:ext cx="63104" cy="3091589"/>
              <a:chOff x="0" y="0"/>
              <a:chExt cx="17101" cy="934750"/>
            </a:xfrm>
          </p:grpSpPr>
          <p:sp>
            <p:nvSpPr>
              <p:cNvPr id="48" name="Freeform 3">
                <a:extLst>
                  <a:ext uri="{FF2B5EF4-FFF2-40B4-BE49-F238E27FC236}">
                    <a16:creationId xmlns:a16="http://schemas.microsoft.com/office/drawing/2014/main" id="{2449401F-0768-8E48-957A-204816532666}"/>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49" name="TextBox 4">
                <a:extLst>
                  <a:ext uri="{FF2B5EF4-FFF2-40B4-BE49-F238E27FC236}">
                    <a16:creationId xmlns:a16="http://schemas.microsoft.com/office/drawing/2014/main" id="{FF1645BF-51A8-6977-5FE6-81210B468C5C}"/>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50" name="Group 19">
              <a:extLst>
                <a:ext uri="{FF2B5EF4-FFF2-40B4-BE49-F238E27FC236}">
                  <a16:creationId xmlns:a16="http://schemas.microsoft.com/office/drawing/2014/main" id="{0DE6D509-CB87-6416-07D8-C9D92FFE2460}"/>
                </a:ext>
              </a:extLst>
            </p:cNvPr>
            <p:cNvGrpSpPr/>
            <p:nvPr/>
          </p:nvGrpSpPr>
          <p:grpSpPr>
            <a:xfrm>
              <a:off x="97017" y="215910"/>
              <a:ext cx="3036746" cy="194284"/>
              <a:chOff x="120176" y="-97609"/>
              <a:chExt cx="2266969" cy="233488"/>
            </a:xfrm>
          </p:grpSpPr>
          <p:sp>
            <p:nvSpPr>
              <p:cNvPr id="51" name="TextBox 20">
                <a:extLst>
                  <a:ext uri="{FF2B5EF4-FFF2-40B4-BE49-F238E27FC236}">
                    <a16:creationId xmlns:a16="http://schemas.microsoft.com/office/drawing/2014/main" id="{1FCFAB1B-8CCF-0245-4DC5-7AE906B47912}"/>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sq-AL" sz="999" spc="3" noProof="0" dirty="0">
                    <a:solidFill>
                      <a:srgbClr val="1E2732"/>
                    </a:solidFill>
                    <a:latin typeface="Barlow"/>
                    <a:ea typeface="Barlow"/>
                    <a:cs typeface="Barlow"/>
                    <a:sym typeface="Barlow"/>
                  </a:rPr>
                  <a:t> </a:t>
                </a:r>
                <a:r>
                  <a:rPr lang="en-GB" sz="999" spc="3" noProof="0"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52" name="TextBox 21">
                <a:extLst>
                  <a:ext uri="{FF2B5EF4-FFF2-40B4-BE49-F238E27FC236}">
                    <a16:creationId xmlns:a16="http://schemas.microsoft.com/office/drawing/2014/main" id="{6F6FC016-68A1-A387-1561-69E86E40622E}"/>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2</a:t>
                </a:r>
                <a:endParaRPr lang="sq-AL" sz="1200" b="1" spc="4" noProof="0" dirty="0">
                  <a:solidFill>
                    <a:srgbClr val="E49393"/>
                  </a:solidFill>
                  <a:latin typeface="Barlow Bold"/>
                  <a:ea typeface="Barlow Bold"/>
                  <a:cs typeface="Barlow Bold"/>
                  <a:sym typeface="Barlow Bold"/>
                </a:endParaRPr>
              </a:p>
            </p:txBody>
          </p:sp>
        </p:grpSp>
      </p:grpSp>
      <p:grpSp>
        <p:nvGrpSpPr>
          <p:cNvPr id="55" name="Group 5">
            <a:extLst>
              <a:ext uri="{FF2B5EF4-FFF2-40B4-BE49-F238E27FC236}">
                <a16:creationId xmlns:a16="http://schemas.microsoft.com/office/drawing/2014/main" id="{47FE00E1-7274-2497-29D0-4E96EB377B35}"/>
              </a:ext>
            </a:extLst>
          </p:cNvPr>
          <p:cNvGrpSpPr/>
          <p:nvPr/>
        </p:nvGrpSpPr>
        <p:grpSpPr>
          <a:xfrm rot="-10138660">
            <a:off x="6729297" y="-236639"/>
            <a:ext cx="2141005" cy="1985278"/>
            <a:chOff x="0" y="0"/>
            <a:chExt cx="812800" cy="753681"/>
          </a:xfrm>
        </p:grpSpPr>
        <p:sp>
          <p:nvSpPr>
            <p:cNvPr id="56" name="Freeform 6">
              <a:extLst>
                <a:ext uri="{FF2B5EF4-FFF2-40B4-BE49-F238E27FC236}">
                  <a16:creationId xmlns:a16="http://schemas.microsoft.com/office/drawing/2014/main" id="{BBF3FA8A-DC94-5DA7-766B-98DCB9C70066}"/>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57" name="TextBox 7">
              <a:extLst>
                <a:ext uri="{FF2B5EF4-FFF2-40B4-BE49-F238E27FC236}">
                  <a16:creationId xmlns:a16="http://schemas.microsoft.com/office/drawing/2014/main" id="{4DD677E4-8BFD-1C1B-AB8C-EE0FFB2D137D}"/>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58" name="Group 15">
            <a:extLst>
              <a:ext uri="{FF2B5EF4-FFF2-40B4-BE49-F238E27FC236}">
                <a16:creationId xmlns:a16="http://schemas.microsoft.com/office/drawing/2014/main" id="{3B705A39-1E3E-DB0D-8E0E-C6E9839E0479}"/>
              </a:ext>
            </a:extLst>
          </p:cNvPr>
          <p:cNvGrpSpPr/>
          <p:nvPr/>
        </p:nvGrpSpPr>
        <p:grpSpPr>
          <a:xfrm rot="-10138660">
            <a:off x="6498344" y="-656774"/>
            <a:ext cx="2141005" cy="1985278"/>
            <a:chOff x="0" y="0"/>
            <a:chExt cx="812800" cy="753681"/>
          </a:xfrm>
        </p:grpSpPr>
        <p:sp>
          <p:nvSpPr>
            <p:cNvPr id="59" name="Freeform 16">
              <a:extLst>
                <a:ext uri="{FF2B5EF4-FFF2-40B4-BE49-F238E27FC236}">
                  <a16:creationId xmlns:a16="http://schemas.microsoft.com/office/drawing/2014/main" id="{A36E0967-42FE-8645-2AD6-00442BF847E4}"/>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60" name="TextBox 17">
              <a:extLst>
                <a:ext uri="{FF2B5EF4-FFF2-40B4-BE49-F238E27FC236}">
                  <a16:creationId xmlns:a16="http://schemas.microsoft.com/office/drawing/2014/main" id="{C1CF509D-1D7F-F24D-5E73-295E085559B9}"/>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61" name="Group 18">
            <a:extLst>
              <a:ext uri="{FF2B5EF4-FFF2-40B4-BE49-F238E27FC236}">
                <a16:creationId xmlns:a16="http://schemas.microsoft.com/office/drawing/2014/main" id="{5065A235-71A5-1D51-42C6-1C922E269F32}"/>
              </a:ext>
            </a:extLst>
          </p:cNvPr>
          <p:cNvGrpSpPr/>
          <p:nvPr/>
        </p:nvGrpSpPr>
        <p:grpSpPr>
          <a:xfrm rot="1136038">
            <a:off x="-1621916" y="8874481"/>
            <a:ext cx="2921675" cy="2556466"/>
            <a:chOff x="0" y="0"/>
            <a:chExt cx="812800" cy="711200"/>
          </a:xfrm>
        </p:grpSpPr>
        <p:sp>
          <p:nvSpPr>
            <p:cNvPr id="62" name="Freeform 19">
              <a:extLst>
                <a:ext uri="{FF2B5EF4-FFF2-40B4-BE49-F238E27FC236}">
                  <a16:creationId xmlns:a16="http://schemas.microsoft.com/office/drawing/2014/main" id="{479387D7-AB9B-6192-E1D6-256C0ECF7E4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63" name="TextBox 20">
              <a:extLst>
                <a:ext uri="{FF2B5EF4-FFF2-40B4-BE49-F238E27FC236}">
                  <a16:creationId xmlns:a16="http://schemas.microsoft.com/office/drawing/2014/main" id="{8D9EB226-6B5C-94D4-D07E-6AC2AE6D3E81}"/>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64" name="Group 8">
            <a:extLst>
              <a:ext uri="{FF2B5EF4-FFF2-40B4-BE49-F238E27FC236}">
                <a16:creationId xmlns:a16="http://schemas.microsoft.com/office/drawing/2014/main" id="{07CA299B-9F88-CA34-2FF8-E96298DEC4D6}"/>
              </a:ext>
            </a:extLst>
          </p:cNvPr>
          <p:cNvGrpSpPr/>
          <p:nvPr/>
        </p:nvGrpSpPr>
        <p:grpSpPr>
          <a:xfrm rot="1136038">
            <a:off x="6664025" y="9084315"/>
            <a:ext cx="2921675" cy="2556466"/>
            <a:chOff x="0" y="0"/>
            <a:chExt cx="812800" cy="711200"/>
          </a:xfrm>
        </p:grpSpPr>
        <p:sp>
          <p:nvSpPr>
            <p:cNvPr id="65" name="Freeform 9">
              <a:extLst>
                <a:ext uri="{FF2B5EF4-FFF2-40B4-BE49-F238E27FC236}">
                  <a16:creationId xmlns:a16="http://schemas.microsoft.com/office/drawing/2014/main" id="{699282FF-0F9C-121A-D206-E39769BEA1F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66" name="TextBox 10">
              <a:extLst>
                <a:ext uri="{FF2B5EF4-FFF2-40B4-BE49-F238E27FC236}">
                  <a16:creationId xmlns:a16="http://schemas.microsoft.com/office/drawing/2014/main" id="{0A72AE8B-EF35-7985-42CA-F17707E12C91}"/>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BE28C-8957-AF09-417E-C20DBEF67CDD}"/>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6A9C616C-CF87-2BBE-558F-87112396B8BC}"/>
              </a:ext>
            </a:extLst>
          </p:cNvPr>
          <p:cNvSpPr txBox="1"/>
          <p:nvPr/>
        </p:nvSpPr>
        <p:spPr>
          <a:xfrm>
            <a:off x="658904" y="704352"/>
            <a:ext cx="6018875" cy="446917"/>
          </a:xfrm>
          <a:prstGeom prst="rect">
            <a:avLst/>
          </a:prstGeom>
        </p:spPr>
        <p:txBody>
          <a:bodyPr wrap="square"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ECONOMIC AFFAIRS </a:t>
            </a:r>
            <a:endParaRPr lang="sq-AL" sz="2799" b="1" noProof="0" dirty="0">
              <a:solidFill>
                <a:srgbClr val="365B6D"/>
              </a:solidFill>
              <a:latin typeface="Barlow Bold"/>
              <a:ea typeface="Barlow Bold"/>
              <a:cs typeface="Barlow Bold"/>
              <a:sym typeface="Barlow Bold"/>
            </a:endParaRPr>
          </a:p>
        </p:txBody>
      </p:sp>
      <p:graphicFrame>
        <p:nvGraphicFramePr>
          <p:cNvPr id="2" name="Table 1">
            <a:extLst>
              <a:ext uri="{FF2B5EF4-FFF2-40B4-BE49-F238E27FC236}">
                <a16:creationId xmlns:a16="http://schemas.microsoft.com/office/drawing/2014/main" id="{8132DBBB-B22A-2962-CE8B-9C267437D5B7}"/>
              </a:ext>
            </a:extLst>
          </p:cNvPr>
          <p:cNvGraphicFramePr>
            <a:graphicFrameLocks noGrp="1"/>
          </p:cNvGraphicFramePr>
          <p:nvPr>
            <p:extLst>
              <p:ext uri="{D42A27DB-BD31-4B8C-83A1-F6EECF244321}">
                <p14:modId xmlns:p14="http://schemas.microsoft.com/office/powerpoint/2010/main" val="1495043056"/>
              </p:ext>
            </p:extLst>
          </p:nvPr>
        </p:nvGraphicFramePr>
        <p:xfrm>
          <a:off x="-44769" y="2076304"/>
          <a:ext cx="7646038" cy="8617096"/>
        </p:xfrm>
        <a:graphic>
          <a:graphicData uri="http://schemas.openxmlformats.org/drawingml/2006/table">
            <a:tbl>
              <a:tblPr firstRow="1" bandRow="1">
                <a:tableStyleId>{5C22544A-7EE6-4342-B048-85BDC9FD1C3A}</a:tableStyleId>
              </a:tblPr>
              <a:tblGrid>
                <a:gridCol w="3823019">
                  <a:extLst>
                    <a:ext uri="{9D8B030D-6E8A-4147-A177-3AD203B41FA5}">
                      <a16:colId xmlns:a16="http://schemas.microsoft.com/office/drawing/2014/main" val="3608872522"/>
                    </a:ext>
                  </a:extLst>
                </a:gridCol>
                <a:gridCol w="3823019">
                  <a:extLst>
                    <a:ext uri="{9D8B030D-6E8A-4147-A177-3AD203B41FA5}">
                      <a16:colId xmlns:a16="http://schemas.microsoft.com/office/drawing/2014/main" val="994170029"/>
                    </a:ext>
                  </a:extLst>
                </a:gridCol>
              </a:tblGrid>
              <a:tr h="8617096">
                <a:tc>
                  <a:txBody>
                    <a:bodyPr/>
                    <a:lstStyle/>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4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The budget allocation to Supporting Measures increased from 4.4 billion LEK to 6.4 billion LEK during 2025.</a:t>
                      </a:r>
                      <a:r>
                        <a:rPr lang="sq-AL" sz="1300" b="0" kern="1200" spc="4" noProof="0" dirty="0">
                          <a:solidFill>
                            <a:srgbClr val="365B6D"/>
                          </a:solidFill>
                          <a:latin typeface="Barlow"/>
                          <a:ea typeface="+mn-ea"/>
                          <a:cs typeface="+mn-cs"/>
                        </a:rPr>
                        <a:t> </a:t>
                      </a:r>
                      <a:endParaRPr lang="en-GB"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15,373 farmers benefited from the national supporting measures.</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50,062</a:t>
                      </a:r>
                      <a:r>
                        <a:rPr lang="sq-AL" sz="1300" b="0" kern="1200" spc="4" noProof="0" dirty="0">
                          <a:solidFill>
                            <a:srgbClr val="365B6D"/>
                          </a:solidFill>
                          <a:latin typeface="Barlow"/>
                          <a:ea typeface="+mn-ea"/>
                          <a:cs typeface="+mn-cs"/>
                        </a:rPr>
                        <a:t> f</a:t>
                      </a:r>
                      <a:r>
                        <a:rPr lang="en-GB" sz="1300" b="0" kern="1200" spc="4" noProof="0" dirty="0">
                          <a:solidFill>
                            <a:srgbClr val="365B6D"/>
                          </a:solidFill>
                          <a:latin typeface="Barlow"/>
                          <a:ea typeface="+mn-ea"/>
                          <a:cs typeface="+mn-cs"/>
                        </a:rPr>
                        <a:t>armers benefited from the fuel subsidy scheme and 200 grantees for investments.</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dirty="0">
                          <a:solidFill>
                            <a:srgbClr val="365B6D"/>
                          </a:solidFill>
                          <a:latin typeface="Barlow"/>
                          <a:ea typeface="+mn-ea"/>
                          <a:cs typeface="+mn-cs"/>
                        </a:rPr>
                        <a:t>Albanian businesses and products were promoted in 11 national and international activities</a:t>
                      </a:r>
                      <a:r>
                        <a:rPr lang="en-US" sz="1300" b="0" kern="1200" spc="4"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dirty="0">
                          <a:solidFill>
                            <a:srgbClr val="365B6D"/>
                          </a:solidFill>
                          <a:latin typeface="Barlow"/>
                          <a:ea typeface="+mn-ea"/>
                          <a:cs typeface="+mn-cs"/>
                        </a:rPr>
                        <a:t>302 </a:t>
                      </a:r>
                      <a:r>
                        <a:rPr lang="en-GB" sz="1300" b="0" kern="1200" spc="4" dirty="0">
                          <a:solidFill>
                            <a:srgbClr val="365B6D"/>
                          </a:solidFill>
                          <a:latin typeface="Barlow"/>
                          <a:ea typeface="+mn-ea"/>
                          <a:cs typeface="+mn-cs"/>
                        </a:rPr>
                        <a:t>new vineyard units and 12,551 olive units have been registered</a:t>
                      </a:r>
                      <a:r>
                        <a:rPr lang="en-US" sz="1300" b="0" kern="1200" spc="4"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dirty="0">
                          <a:solidFill>
                            <a:srgbClr val="365B6D"/>
                          </a:solidFill>
                          <a:latin typeface="Barlow"/>
                          <a:ea typeface="+mn-ea"/>
                          <a:cs typeface="+mn-cs"/>
                        </a:rPr>
                        <a:t>105,769 </a:t>
                      </a:r>
                      <a:r>
                        <a:rPr lang="en-GB" sz="1300" b="0" kern="1200" spc="4" dirty="0">
                          <a:solidFill>
                            <a:srgbClr val="365B6D"/>
                          </a:solidFill>
                          <a:latin typeface="Barlow"/>
                          <a:ea typeface="+mn-ea"/>
                          <a:cs typeface="+mn-cs"/>
                        </a:rPr>
                        <a:t> inspections were conducted on the risk management of food safety</a:t>
                      </a:r>
                      <a:r>
                        <a:rPr lang="en-US" sz="1300" b="0" kern="1200" spc="4" dirty="0">
                          <a:solidFill>
                            <a:srgbClr val="365B6D"/>
                          </a:solidFill>
                          <a:latin typeface="Barlow"/>
                          <a:ea typeface="+mn-ea"/>
                          <a:cs typeface="+mn-cs"/>
                        </a:rPr>
                        <a:t>.</a:t>
                      </a: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4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400" b="0"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4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3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300" b="0"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300" b="0"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300" b="0"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300" b="0"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Contracts have been completed to strengthen the laboratory capacities of the Institute of Food Safety and Veterinary (ISUV) in the areas of food safety, animal health, and plant health, as well as the reconstruction of the offices of the Regional Directorate of Veterinary and Plant Protection in </a:t>
                      </a:r>
                      <a:r>
                        <a:rPr lang="en-US" sz="1300" b="0" kern="1200" spc="4" noProof="0" dirty="0" err="1">
                          <a:solidFill>
                            <a:srgbClr val="365B6D"/>
                          </a:solidFill>
                          <a:latin typeface="Barlow"/>
                          <a:ea typeface="+mn-ea"/>
                          <a:cs typeface="+mn-cs"/>
                        </a:rPr>
                        <a:t>Vlorë</a:t>
                      </a:r>
                      <a:r>
                        <a:rPr lang="en-US" sz="1300" b="0" kern="1200" spc="4" noProof="0" dirty="0">
                          <a:solidFill>
                            <a:srgbClr val="365B6D"/>
                          </a:solidFill>
                          <a:latin typeface="Barlow"/>
                          <a:ea typeface="+mn-ea"/>
                          <a:cs typeface="+mn-cs"/>
                        </a:rPr>
                        <a:t> (DRVMB </a:t>
                      </a:r>
                      <a:r>
                        <a:rPr lang="en-US" sz="1300" b="0" kern="1200" spc="4" noProof="0" dirty="0" err="1">
                          <a:solidFill>
                            <a:srgbClr val="365B6D"/>
                          </a:solidFill>
                          <a:latin typeface="Barlow"/>
                          <a:ea typeface="+mn-ea"/>
                          <a:cs typeface="+mn-cs"/>
                        </a:rPr>
                        <a:t>Vlorë</a:t>
                      </a:r>
                      <a:r>
                        <a:rPr lang="en-US" sz="1300" b="0" kern="1200" spc="4" noProof="0" dirty="0">
                          <a:solidFill>
                            <a:srgbClr val="365B6D"/>
                          </a:solidFill>
                          <a:latin typeface="Barlow"/>
                          <a:ea typeface="+mn-ea"/>
                          <a:cs typeface="+mn-cs"/>
                        </a:rPr>
                        <a:t>).</a:t>
                      </a:r>
                      <a:endParaRPr lang="en-GB"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Key projects in drainage and irrigation infrastructure have been implemented, including the rehabilitation of the </a:t>
                      </a:r>
                      <a:r>
                        <a:rPr lang="en-US" sz="1300" b="0" kern="1200" spc="4" noProof="0" dirty="0" err="1">
                          <a:solidFill>
                            <a:srgbClr val="365B6D"/>
                          </a:solidFill>
                          <a:latin typeface="Barlow"/>
                          <a:ea typeface="+mn-ea"/>
                          <a:cs typeface="+mn-cs"/>
                        </a:rPr>
                        <a:t>Bllacë</a:t>
                      </a:r>
                      <a:r>
                        <a:rPr lang="en-US" sz="1300" b="0" kern="1200" spc="4" noProof="0" dirty="0">
                          <a:solidFill>
                            <a:srgbClr val="365B6D"/>
                          </a:solidFill>
                          <a:latin typeface="Barlow"/>
                          <a:ea typeface="+mn-ea"/>
                          <a:cs typeface="+mn-cs"/>
                        </a:rPr>
                        <a:t> reservoir, the provision of excavator equipment, and flood protection interventions along the Shkumbin, </a:t>
                      </a:r>
                      <a:r>
                        <a:rPr lang="en-US" sz="1300" b="0" kern="1200" spc="4" noProof="0" dirty="0" err="1">
                          <a:solidFill>
                            <a:srgbClr val="365B6D"/>
                          </a:solidFill>
                          <a:latin typeface="Barlow"/>
                          <a:ea typeface="+mn-ea"/>
                          <a:cs typeface="+mn-cs"/>
                        </a:rPr>
                        <a:t>Osum</a:t>
                      </a:r>
                      <a:r>
                        <a:rPr lang="en-US" sz="1300" b="0" kern="1200" spc="4" noProof="0" dirty="0">
                          <a:solidFill>
                            <a:srgbClr val="365B6D"/>
                          </a:solidFill>
                          <a:latin typeface="Barlow"/>
                          <a:ea typeface="+mn-ea"/>
                          <a:cs typeface="+mn-cs"/>
                        </a:rPr>
                        <a:t>, and Erzen rivers.</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The electronic reporting system for fishing activities (ERS) has been implemented.</a:t>
                      </a:r>
                      <a:endParaRPr lang="sq-AL" sz="1300" b="0" kern="1200" spc="4" noProof="0"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15" name="Group 14">
            <a:extLst>
              <a:ext uri="{FF2B5EF4-FFF2-40B4-BE49-F238E27FC236}">
                <a16:creationId xmlns:a16="http://schemas.microsoft.com/office/drawing/2014/main" id="{11C9AC11-A8FF-C7A7-0AD5-3CB2B6313353}"/>
              </a:ext>
            </a:extLst>
          </p:cNvPr>
          <p:cNvGrpSpPr/>
          <p:nvPr/>
        </p:nvGrpSpPr>
        <p:grpSpPr>
          <a:xfrm>
            <a:off x="860" y="215910"/>
            <a:ext cx="3132903" cy="304044"/>
            <a:chOff x="860" y="215910"/>
            <a:chExt cx="3132903" cy="304044"/>
          </a:xfrm>
        </p:grpSpPr>
        <p:grpSp>
          <p:nvGrpSpPr>
            <p:cNvPr id="16" name="Group 2">
              <a:extLst>
                <a:ext uri="{FF2B5EF4-FFF2-40B4-BE49-F238E27FC236}">
                  <a16:creationId xmlns:a16="http://schemas.microsoft.com/office/drawing/2014/main" id="{694161BA-ABE5-2B57-61A9-BEF55A96D159}"/>
                </a:ext>
              </a:extLst>
            </p:cNvPr>
            <p:cNvGrpSpPr/>
            <p:nvPr/>
          </p:nvGrpSpPr>
          <p:grpSpPr>
            <a:xfrm rot="5400000">
              <a:off x="1515103" y="-1057393"/>
              <a:ext cx="63104" cy="3091589"/>
              <a:chOff x="0" y="0"/>
              <a:chExt cx="17101" cy="934750"/>
            </a:xfrm>
          </p:grpSpPr>
          <p:sp>
            <p:nvSpPr>
              <p:cNvPr id="25" name="Freeform 3">
                <a:extLst>
                  <a:ext uri="{FF2B5EF4-FFF2-40B4-BE49-F238E27FC236}">
                    <a16:creationId xmlns:a16="http://schemas.microsoft.com/office/drawing/2014/main" id="{06005F2E-79D8-BD0A-64FB-6C3559005383}"/>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26" name="TextBox 4">
                <a:extLst>
                  <a:ext uri="{FF2B5EF4-FFF2-40B4-BE49-F238E27FC236}">
                    <a16:creationId xmlns:a16="http://schemas.microsoft.com/office/drawing/2014/main" id="{406185BD-C031-BAB3-27A7-56D5EC9F4686}"/>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22" name="Group 19">
              <a:extLst>
                <a:ext uri="{FF2B5EF4-FFF2-40B4-BE49-F238E27FC236}">
                  <a16:creationId xmlns:a16="http://schemas.microsoft.com/office/drawing/2014/main" id="{7395D1F5-5EF9-FDAC-0828-8C2DE8D463A2}"/>
                </a:ext>
              </a:extLst>
            </p:cNvPr>
            <p:cNvGrpSpPr/>
            <p:nvPr/>
          </p:nvGrpSpPr>
          <p:grpSpPr>
            <a:xfrm>
              <a:off x="97017" y="215910"/>
              <a:ext cx="3036746" cy="194284"/>
              <a:chOff x="120176" y="-97609"/>
              <a:chExt cx="2266969" cy="233489"/>
            </a:xfrm>
          </p:grpSpPr>
          <p:sp>
            <p:nvSpPr>
              <p:cNvPr id="23" name="TextBox 20">
                <a:extLst>
                  <a:ext uri="{FF2B5EF4-FFF2-40B4-BE49-F238E27FC236}">
                    <a16:creationId xmlns:a16="http://schemas.microsoft.com/office/drawing/2014/main" id="{98DB8B55-6841-35CF-D085-7E03F76B9138}"/>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sq-AL" sz="999" spc="3" noProof="0" dirty="0">
                    <a:solidFill>
                      <a:srgbClr val="1E2732"/>
                    </a:solidFill>
                    <a:latin typeface="Barlow"/>
                    <a:ea typeface="Barlow"/>
                    <a:cs typeface="Barlow"/>
                    <a:sym typeface="Barlow"/>
                  </a:rPr>
                  <a:t> </a:t>
                </a:r>
                <a:r>
                  <a:rPr lang="en-GB" sz="999" spc="3" dirty="0">
                    <a:solidFill>
                      <a:srgbClr val="1E2732"/>
                    </a:solidFill>
                    <a:latin typeface="Barlow"/>
                    <a:ea typeface="Barlow"/>
                    <a:cs typeface="Barlow"/>
                    <a:sym typeface="Barlow"/>
                  </a:rPr>
                  <a:t>Citizens Budget Execution Report 2025 </a:t>
                </a:r>
                <a:r>
                  <a:rPr lang="sq-AL" sz="999" spc="3" noProof="0" dirty="0">
                    <a:solidFill>
                      <a:srgbClr val="1E2732"/>
                    </a:solidFill>
                    <a:latin typeface="Barlow"/>
                    <a:ea typeface="Barlow"/>
                    <a:cs typeface="Barlow"/>
                    <a:sym typeface="Barlow"/>
                  </a:rPr>
                  <a:t> </a:t>
                </a:r>
              </a:p>
            </p:txBody>
          </p:sp>
          <p:sp>
            <p:nvSpPr>
              <p:cNvPr id="24" name="TextBox 21">
                <a:extLst>
                  <a:ext uri="{FF2B5EF4-FFF2-40B4-BE49-F238E27FC236}">
                    <a16:creationId xmlns:a16="http://schemas.microsoft.com/office/drawing/2014/main" id="{47D94E1A-CCF8-9700-D85C-AD47005C3062}"/>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20</a:t>
                </a:r>
                <a:endParaRPr lang="sq-AL" sz="1200" b="1" spc="4" noProof="0" dirty="0">
                  <a:solidFill>
                    <a:srgbClr val="E49393"/>
                  </a:solidFill>
                  <a:latin typeface="Barlow Bold"/>
                  <a:ea typeface="Barlow Bold"/>
                  <a:cs typeface="Barlow Bold"/>
                  <a:sym typeface="Barlow Bold"/>
                </a:endParaRPr>
              </a:p>
            </p:txBody>
          </p:sp>
        </p:grpSp>
      </p:grpSp>
      <p:grpSp>
        <p:nvGrpSpPr>
          <p:cNvPr id="27" name="Group 5">
            <a:extLst>
              <a:ext uri="{FF2B5EF4-FFF2-40B4-BE49-F238E27FC236}">
                <a16:creationId xmlns:a16="http://schemas.microsoft.com/office/drawing/2014/main" id="{1A2EA29B-929A-CCEB-4222-61B28B1AB388}"/>
              </a:ext>
            </a:extLst>
          </p:cNvPr>
          <p:cNvGrpSpPr/>
          <p:nvPr/>
        </p:nvGrpSpPr>
        <p:grpSpPr>
          <a:xfrm rot="-10138660">
            <a:off x="6729297" y="-236639"/>
            <a:ext cx="2141005" cy="1985278"/>
            <a:chOff x="0" y="0"/>
            <a:chExt cx="812800" cy="753681"/>
          </a:xfrm>
        </p:grpSpPr>
        <p:sp>
          <p:nvSpPr>
            <p:cNvPr id="28" name="Freeform 6">
              <a:extLst>
                <a:ext uri="{FF2B5EF4-FFF2-40B4-BE49-F238E27FC236}">
                  <a16:creationId xmlns:a16="http://schemas.microsoft.com/office/drawing/2014/main" id="{C2BDA9EC-860E-1991-36F6-8E005C4E32C0}"/>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9" name="TextBox 7">
              <a:extLst>
                <a:ext uri="{FF2B5EF4-FFF2-40B4-BE49-F238E27FC236}">
                  <a16:creationId xmlns:a16="http://schemas.microsoft.com/office/drawing/2014/main" id="{9E90B043-E21B-797A-4984-E1AE1920992A}"/>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0" name="Group 15">
            <a:extLst>
              <a:ext uri="{FF2B5EF4-FFF2-40B4-BE49-F238E27FC236}">
                <a16:creationId xmlns:a16="http://schemas.microsoft.com/office/drawing/2014/main" id="{87AF146A-457C-D528-4972-8A1D034E06C0}"/>
              </a:ext>
            </a:extLst>
          </p:cNvPr>
          <p:cNvGrpSpPr/>
          <p:nvPr/>
        </p:nvGrpSpPr>
        <p:grpSpPr>
          <a:xfrm rot="-10138660">
            <a:off x="6498344" y="-656774"/>
            <a:ext cx="2141005" cy="1985278"/>
            <a:chOff x="0" y="0"/>
            <a:chExt cx="812800" cy="753681"/>
          </a:xfrm>
        </p:grpSpPr>
        <p:sp>
          <p:nvSpPr>
            <p:cNvPr id="31" name="Freeform 16">
              <a:extLst>
                <a:ext uri="{FF2B5EF4-FFF2-40B4-BE49-F238E27FC236}">
                  <a16:creationId xmlns:a16="http://schemas.microsoft.com/office/drawing/2014/main" id="{2DF02682-819A-C388-14CF-D8D63A228272}"/>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2" name="TextBox 17">
              <a:extLst>
                <a:ext uri="{FF2B5EF4-FFF2-40B4-BE49-F238E27FC236}">
                  <a16:creationId xmlns:a16="http://schemas.microsoft.com/office/drawing/2014/main" id="{1C8C9C3B-B4F0-A36D-7D67-3A9E23C0D131}"/>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3" name="Group 18">
            <a:extLst>
              <a:ext uri="{FF2B5EF4-FFF2-40B4-BE49-F238E27FC236}">
                <a16:creationId xmlns:a16="http://schemas.microsoft.com/office/drawing/2014/main" id="{B0022508-6415-3BFF-DBC1-67574C580D04}"/>
              </a:ext>
            </a:extLst>
          </p:cNvPr>
          <p:cNvGrpSpPr/>
          <p:nvPr/>
        </p:nvGrpSpPr>
        <p:grpSpPr>
          <a:xfrm rot="1136038">
            <a:off x="-1621916" y="8874481"/>
            <a:ext cx="2921675" cy="2556466"/>
            <a:chOff x="0" y="0"/>
            <a:chExt cx="812800" cy="711200"/>
          </a:xfrm>
        </p:grpSpPr>
        <p:sp>
          <p:nvSpPr>
            <p:cNvPr id="34" name="Freeform 19">
              <a:extLst>
                <a:ext uri="{FF2B5EF4-FFF2-40B4-BE49-F238E27FC236}">
                  <a16:creationId xmlns:a16="http://schemas.microsoft.com/office/drawing/2014/main" id="{D2C17482-DA50-C0C6-B53D-494B58785C9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5" name="TextBox 20">
              <a:extLst>
                <a:ext uri="{FF2B5EF4-FFF2-40B4-BE49-F238E27FC236}">
                  <a16:creationId xmlns:a16="http://schemas.microsoft.com/office/drawing/2014/main" id="{5CB54DE0-9710-EE17-355F-EF4753E74141}"/>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8" name="Picture 7">
            <a:extLst>
              <a:ext uri="{FF2B5EF4-FFF2-40B4-BE49-F238E27FC236}">
                <a16:creationId xmlns:a16="http://schemas.microsoft.com/office/drawing/2014/main" id="{C5FE37A9-746C-2544-C67F-FB009B3C5C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9196" y="2651500"/>
            <a:ext cx="3549650" cy="3091253"/>
          </a:xfrm>
          <a:prstGeom prst="rect">
            <a:avLst/>
          </a:prstGeom>
          <a:noFill/>
        </p:spPr>
      </p:pic>
      <p:pic>
        <p:nvPicPr>
          <p:cNvPr id="11" name="Picture 10">
            <a:extLst>
              <a:ext uri="{FF2B5EF4-FFF2-40B4-BE49-F238E27FC236}">
                <a16:creationId xmlns:a16="http://schemas.microsoft.com/office/drawing/2014/main" id="{B72C93FC-0711-FF43-C667-66E0E161D2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782481"/>
            <a:ext cx="3936757" cy="3099923"/>
          </a:xfrm>
          <a:prstGeom prst="rect">
            <a:avLst/>
          </a:prstGeom>
          <a:noFill/>
        </p:spPr>
      </p:pic>
      <p:grpSp>
        <p:nvGrpSpPr>
          <p:cNvPr id="5" name="Group 8">
            <a:extLst>
              <a:ext uri="{FF2B5EF4-FFF2-40B4-BE49-F238E27FC236}">
                <a16:creationId xmlns:a16="http://schemas.microsoft.com/office/drawing/2014/main" id="{D3D7E431-D194-2A81-AD20-549BB56354EE}"/>
              </a:ext>
            </a:extLst>
          </p:cNvPr>
          <p:cNvGrpSpPr/>
          <p:nvPr/>
        </p:nvGrpSpPr>
        <p:grpSpPr>
          <a:xfrm rot="1136038">
            <a:off x="6578315" y="9522149"/>
            <a:ext cx="1730404" cy="1656707"/>
            <a:chOff x="0" y="0"/>
            <a:chExt cx="812800" cy="711200"/>
          </a:xfrm>
        </p:grpSpPr>
        <p:sp>
          <p:nvSpPr>
            <p:cNvPr id="6" name="Freeform 9">
              <a:extLst>
                <a:ext uri="{FF2B5EF4-FFF2-40B4-BE49-F238E27FC236}">
                  <a16:creationId xmlns:a16="http://schemas.microsoft.com/office/drawing/2014/main" id="{45B47B7E-F937-4CB3-1A86-0F6A6EFE1EE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7" name="TextBox 10">
              <a:extLst>
                <a:ext uri="{FF2B5EF4-FFF2-40B4-BE49-F238E27FC236}">
                  <a16:creationId xmlns:a16="http://schemas.microsoft.com/office/drawing/2014/main" id="{313D87E4-6422-BAA2-27E6-B870AB498B28}"/>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9" name="Freeform: Shape 8">
            <a:extLst>
              <a:ext uri="{FF2B5EF4-FFF2-40B4-BE49-F238E27FC236}">
                <a16:creationId xmlns:a16="http://schemas.microsoft.com/office/drawing/2014/main" id="{2BEBBEBA-EE3C-3348-A6F9-702E8EBBDB79}"/>
              </a:ext>
            </a:extLst>
          </p:cNvPr>
          <p:cNvSpPr/>
          <p:nvPr/>
        </p:nvSpPr>
        <p:spPr>
          <a:xfrm>
            <a:off x="2330450" y="1693006"/>
            <a:ext cx="3738352" cy="374431"/>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spc="4" dirty="0">
                <a:solidFill>
                  <a:srgbClr val="C00000"/>
                </a:solidFill>
                <a:latin typeface="Barlow" panose="00000500000000000000" pitchFamily="2" charset="0"/>
              </a:rPr>
              <a:t>Agriculture and Rural Development </a:t>
            </a:r>
          </a:p>
        </p:txBody>
      </p:sp>
      <p:sp>
        <p:nvSpPr>
          <p:cNvPr id="12" name="TextBox 11">
            <a:extLst>
              <a:ext uri="{FF2B5EF4-FFF2-40B4-BE49-F238E27FC236}">
                <a16:creationId xmlns:a16="http://schemas.microsoft.com/office/drawing/2014/main" id="{133606B2-932B-9C9A-8116-9113DA306812}"/>
              </a:ext>
            </a:extLst>
          </p:cNvPr>
          <p:cNvSpPr txBox="1"/>
          <p:nvPr/>
        </p:nvSpPr>
        <p:spPr>
          <a:xfrm>
            <a:off x="469544" y="1737337"/>
            <a:ext cx="2622905" cy="307777"/>
          </a:xfrm>
          <a:prstGeom prst="rect">
            <a:avLst/>
          </a:prstGeom>
          <a:noFill/>
        </p:spPr>
        <p:txBody>
          <a:bodyPr wrap="square" rtlCol="0">
            <a:spAutoFit/>
          </a:bodyPr>
          <a:lstStyle/>
          <a:p>
            <a:r>
              <a:rPr lang="en-GB" sz="1400" b="1" noProof="0" dirty="0">
                <a:solidFill>
                  <a:schemeClr val="accent5">
                    <a:lumMod val="50000"/>
                  </a:schemeClr>
                </a:solidFill>
                <a:latin typeface="Barlow" panose="00000500000000000000" pitchFamily="2" charset="0"/>
              </a:rPr>
              <a:t>Key achievements in</a:t>
            </a:r>
            <a:r>
              <a:rPr lang="sq-AL" sz="1400" b="1" noProof="0" dirty="0">
                <a:solidFill>
                  <a:schemeClr val="accent5">
                    <a:lumMod val="50000"/>
                  </a:schemeClr>
                </a:solidFill>
                <a:latin typeface="Barlow" panose="00000500000000000000" pitchFamily="2" charset="0"/>
              </a:rPr>
              <a:t>:</a:t>
            </a:r>
            <a:endParaRPr lang="en-US" sz="1400" b="1" dirty="0">
              <a:solidFill>
                <a:schemeClr val="accent5">
                  <a:lumMod val="50000"/>
                </a:schemeClr>
              </a:solidFill>
              <a:latin typeface="Barlow" panose="00000500000000000000" pitchFamily="2" charset="0"/>
            </a:endParaRPr>
          </a:p>
        </p:txBody>
      </p:sp>
    </p:spTree>
    <p:extLst>
      <p:ext uri="{BB962C8B-B14F-4D97-AF65-F5344CB8AC3E}">
        <p14:creationId xmlns:p14="http://schemas.microsoft.com/office/powerpoint/2010/main" val="68939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3F0BB-5E20-3FF2-ECCE-00576ACF5EFF}"/>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F1C2EB12-14EB-A135-1DBB-0F70A4CF87AC}"/>
              </a:ext>
            </a:extLst>
          </p:cNvPr>
          <p:cNvSpPr txBox="1"/>
          <p:nvPr/>
        </p:nvSpPr>
        <p:spPr>
          <a:xfrm>
            <a:off x="705756" y="624320"/>
            <a:ext cx="6018875" cy="446917"/>
          </a:xfrm>
          <a:prstGeom prst="rect">
            <a:avLst/>
          </a:prstGeom>
        </p:spPr>
        <p:txBody>
          <a:bodyPr wrap="square"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ECONOMIC AFFAIRS </a:t>
            </a:r>
            <a:endParaRPr lang="sq-AL" sz="2799" b="1" noProof="0" dirty="0">
              <a:solidFill>
                <a:srgbClr val="365B6D"/>
              </a:solidFill>
              <a:latin typeface="Barlow Bold"/>
              <a:ea typeface="Barlow Bold"/>
              <a:cs typeface="Barlow Bold"/>
              <a:sym typeface="Barlow Bold"/>
            </a:endParaRPr>
          </a:p>
        </p:txBody>
      </p:sp>
      <p:sp>
        <p:nvSpPr>
          <p:cNvPr id="17" name="Freeform: Shape 16">
            <a:extLst>
              <a:ext uri="{FF2B5EF4-FFF2-40B4-BE49-F238E27FC236}">
                <a16:creationId xmlns:a16="http://schemas.microsoft.com/office/drawing/2014/main" id="{7BADBE48-490B-2216-7484-CE30ED8900F9}"/>
              </a:ext>
            </a:extLst>
          </p:cNvPr>
          <p:cNvSpPr/>
          <p:nvPr/>
        </p:nvSpPr>
        <p:spPr>
          <a:xfrm>
            <a:off x="520309" y="1233530"/>
            <a:ext cx="3123092" cy="946822"/>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Planned expenditure</a:t>
            </a:r>
            <a:r>
              <a:rPr lang="sq-AL" sz="1400" b="1" dirty="0">
                <a:latin typeface="Barlow" panose="00000500000000000000" pitchFamily="2" charset="0"/>
              </a:rPr>
              <a:t>:</a:t>
            </a:r>
          </a:p>
          <a:p>
            <a:pPr lvl="0" algn="ctr">
              <a:lnSpc>
                <a:spcPct val="120000"/>
              </a:lnSpc>
            </a:pPr>
            <a:r>
              <a:rPr lang="en-US" sz="1400" b="1" dirty="0">
                <a:latin typeface="Barlow" panose="00000500000000000000" pitchFamily="2" charset="0"/>
              </a:rPr>
              <a:t>102</a:t>
            </a:r>
            <a:r>
              <a:rPr lang="sq-AL" sz="1400" b="1" dirty="0">
                <a:latin typeface="Barlow" panose="00000500000000000000" pitchFamily="2" charset="0"/>
              </a:rPr>
              <a:t>.</a:t>
            </a:r>
            <a:r>
              <a:rPr lang="en-US" sz="1400" b="1" dirty="0">
                <a:latin typeface="Barlow" panose="00000500000000000000" pitchFamily="2" charset="0"/>
              </a:rPr>
              <a:t>4</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p>
        </p:txBody>
      </p:sp>
      <p:sp>
        <p:nvSpPr>
          <p:cNvPr id="19" name="Freeform: Shape 18">
            <a:extLst>
              <a:ext uri="{FF2B5EF4-FFF2-40B4-BE49-F238E27FC236}">
                <a16:creationId xmlns:a16="http://schemas.microsoft.com/office/drawing/2014/main" id="{594FFC22-311E-A7CB-E400-0DEF70033D75}"/>
              </a:ext>
            </a:extLst>
          </p:cNvPr>
          <p:cNvSpPr/>
          <p:nvPr/>
        </p:nvSpPr>
        <p:spPr>
          <a:xfrm>
            <a:off x="3926367" y="1299730"/>
            <a:ext cx="3123092" cy="1009927"/>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Actual expenditure</a:t>
            </a:r>
            <a:r>
              <a:rPr lang="en-GB" sz="1400" b="1" dirty="0">
                <a:latin typeface="Barlow" panose="00000500000000000000" pitchFamily="2" charset="0"/>
              </a:rPr>
              <a:t>:</a:t>
            </a:r>
            <a:endParaRPr lang="sq-AL" sz="1400" b="1" dirty="0">
              <a:latin typeface="Barlow" panose="00000500000000000000" pitchFamily="2" charset="0"/>
            </a:endParaRPr>
          </a:p>
          <a:p>
            <a:pPr algn="ctr">
              <a:lnSpc>
                <a:spcPct val="120000"/>
              </a:lnSpc>
            </a:pPr>
            <a:r>
              <a:rPr lang="en-US" sz="1400" b="1" dirty="0">
                <a:latin typeface="Barlow" panose="00000500000000000000" pitchFamily="2" charset="0"/>
              </a:rPr>
              <a:t>112</a:t>
            </a:r>
            <a:r>
              <a:rPr lang="sq-AL" sz="1400" b="1" dirty="0">
                <a:latin typeface="Barlow" panose="00000500000000000000" pitchFamily="2" charset="0"/>
              </a:rPr>
              <a:t>.</a:t>
            </a:r>
            <a:r>
              <a:rPr lang="en-US" sz="1400" b="1" dirty="0">
                <a:latin typeface="Barlow" panose="00000500000000000000" pitchFamily="2" charset="0"/>
              </a:rPr>
              <a:t>2</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r>
              <a:rPr lang="en-US" sz="1400" b="1" dirty="0">
                <a:latin typeface="Barlow" panose="00000500000000000000" pitchFamily="2" charset="0"/>
              </a:rPr>
              <a:t>  </a:t>
            </a:r>
          </a:p>
          <a:p>
            <a:pPr algn="ctr">
              <a:lnSpc>
                <a:spcPct val="120000"/>
              </a:lnSpc>
            </a:pPr>
            <a:r>
              <a:rPr lang="en-US" sz="1400" b="1" dirty="0">
                <a:latin typeface="Barlow" panose="00000500000000000000" pitchFamily="2" charset="0"/>
              </a:rPr>
              <a:t>or 4.23</a:t>
            </a:r>
            <a:r>
              <a:rPr lang="sq-AL" sz="1400" b="1" dirty="0">
                <a:latin typeface="Barlow" panose="00000500000000000000" pitchFamily="2" charset="0"/>
              </a:rPr>
              <a:t>% </a:t>
            </a:r>
            <a:r>
              <a:rPr lang="en-GB" sz="1400" b="1" dirty="0">
                <a:latin typeface="Barlow" panose="00000500000000000000" pitchFamily="2" charset="0"/>
              </a:rPr>
              <a:t>of GDP </a:t>
            </a:r>
            <a:endParaRPr lang="en-US"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64CF8CFC-BB34-E33A-336D-0FA62D090A4E}"/>
              </a:ext>
            </a:extLst>
          </p:cNvPr>
          <p:cNvSpPr/>
          <p:nvPr/>
        </p:nvSpPr>
        <p:spPr>
          <a:xfrm>
            <a:off x="4019549" y="2543506"/>
            <a:ext cx="3042608" cy="984047"/>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fi-FI" sz="1400" b="1" dirty="0">
                <a:latin typeface="Barlow" panose="00000500000000000000" pitchFamily="2" charset="0"/>
              </a:rPr>
              <a:t>Increase as compared to 2024:</a:t>
            </a:r>
            <a:endParaRPr lang="sq-AL" sz="1400" b="1" dirty="0">
              <a:latin typeface="Barlow" panose="00000500000000000000" pitchFamily="2" charset="0"/>
            </a:endParaRPr>
          </a:p>
          <a:p>
            <a:pPr lvl="0" algn="ctr">
              <a:lnSpc>
                <a:spcPct val="120000"/>
              </a:lnSpc>
            </a:pPr>
            <a:r>
              <a:rPr lang="en-GB" sz="1400" b="1" dirty="0">
                <a:latin typeface="Barlow" panose="00000500000000000000" pitchFamily="2" charset="0"/>
              </a:rPr>
              <a:t>25.3</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66E266D1-5235-97A2-09DB-15FF888B6695}"/>
              </a:ext>
            </a:extLst>
          </p:cNvPr>
          <p:cNvSpPr/>
          <p:nvPr/>
        </p:nvSpPr>
        <p:spPr>
          <a:xfrm>
            <a:off x="499208" y="2390585"/>
            <a:ext cx="3141751" cy="1065034"/>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Budget execution rate</a:t>
            </a:r>
            <a:r>
              <a:rPr lang="sq-AL" sz="1400" b="1" dirty="0">
                <a:latin typeface="Barlow" panose="00000500000000000000" pitchFamily="2" charset="0"/>
              </a:rPr>
              <a:t>:</a:t>
            </a:r>
          </a:p>
          <a:p>
            <a:pPr lvl="0" algn="ctr">
              <a:lnSpc>
                <a:spcPct val="120000"/>
              </a:lnSpc>
            </a:pPr>
            <a:r>
              <a:rPr lang="en-US" sz="1400" b="1" dirty="0">
                <a:latin typeface="Barlow" panose="00000500000000000000" pitchFamily="2" charset="0"/>
              </a:rPr>
              <a:t>109.5</a:t>
            </a:r>
            <a:r>
              <a:rPr lang="sq-AL" sz="1400" b="1" dirty="0">
                <a:latin typeface="Barlow" panose="00000500000000000000" pitchFamily="2" charset="0"/>
              </a:rPr>
              <a:t>%</a:t>
            </a:r>
          </a:p>
        </p:txBody>
      </p:sp>
      <p:graphicFrame>
        <p:nvGraphicFramePr>
          <p:cNvPr id="2" name="Table 1">
            <a:extLst>
              <a:ext uri="{FF2B5EF4-FFF2-40B4-BE49-F238E27FC236}">
                <a16:creationId xmlns:a16="http://schemas.microsoft.com/office/drawing/2014/main" id="{6B4087A4-3489-D13A-05C3-F1824F860A23}"/>
              </a:ext>
            </a:extLst>
          </p:cNvPr>
          <p:cNvGraphicFramePr>
            <a:graphicFrameLocks noGrp="1"/>
          </p:cNvGraphicFramePr>
          <p:nvPr>
            <p:extLst>
              <p:ext uri="{D42A27DB-BD31-4B8C-83A1-F6EECF244321}">
                <p14:modId xmlns:p14="http://schemas.microsoft.com/office/powerpoint/2010/main" val="1840363864"/>
              </p:ext>
            </p:extLst>
          </p:nvPr>
        </p:nvGraphicFramePr>
        <p:xfrm>
          <a:off x="223158" y="3677316"/>
          <a:ext cx="6984092" cy="7016084"/>
        </p:xfrm>
        <a:graphic>
          <a:graphicData uri="http://schemas.openxmlformats.org/drawingml/2006/table">
            <a:tbl>
              <a:tblPr firstRow="1" bandRow="1">
                <a:tableStyleId>{5C22544A-7EE6-4342-B048-85BDC9FD1C3A}</a:tableStyleId>
              </a:tblPr>
              <a:tblGrid>
                <a:gridCol w="3492046">
                  <a:extLst>
                    <a:ext uri="{9D8B030D-6E8A-4147-A177-3AD203B41FA5}">
                      <a16:colId xmlns:a16="http://schemas.microsoft.com/office/drawing/2014/main" val="3608872522"/>
                    </a:ext>
                  </a:extLst>
                </a:gridCol>
                <a:gridCol w="3492046">
                  <a:extLst>
                    <a:ext uri="{9D8B030D-6E8A-4147-A177-3AD203B41FA5}">
                      <a16:colId xmlns:a16="http://schemas.microsoft.com/office/drawing/2014/main" val="994170029"/>
                    </a:ext>
                  </a:extLst>
                </a:gridCol>
              </a:tblGrid>
              <a:tr h="6284878">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800" b="0" kern="1200" spc="4" dirty="0">
                        <a:solidFill>
                          <a:srgbClr val="365B6D"/>
                        </a:solidFill>
                        <a:latin typeface="Barlow"/>
                        <a:ea typeface="+mn-ea"/>
                        <a:cs typeface="+mn-cs"/>
                      </a:endParaRPr>
                    </a:p>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300" b="0" kern="1200" spc="4"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noProof="0" dirty="0">
                          <a:solidFill>
                            <a:srgbClr val="365B6D"/>
                          </a:solidFill>
                          <a:latin typeface="Barlow"/>
                          <a:ea typeface="+mn-ea"/>
                          <a:cs typeface="+mn-cs"/>
                        </a:rPr>
                        <a:t>3,</a:t>
                      </a:r>
                      <a:r>
                        <a:rPr lang="en-US" sz="1300" b="0" kern="1200" spc="4" noProof="0" dirty="0">
                          <a:solidFill>
                            <a:srgbClr val="365B6D"/>
                          </a:solidFill>
                          <a:latin typeface="Barlow"/>
                          <a:ea typeface="+mn-ea"/>
                          <a:cs typeface="+mn-cs"/>
                        </a:rPr>
                        <a:t>522 </a:t>
                      </a:r>
                      <a:r>
                        <a:rPr lang="sq-AL" sz="1300" b="0" kern="1200" spc="4" noProof="0" dirty="0">
                          <a:solidFill>
                            <a:srgbClr val="365B6D"/>
                          </a:solidFill>
                          <a:latin typeface="Barlow"/>
                          <a:ea typeface="+mn-ea"/>
                          <a:cs typeface="+mn-cs"/>
                        </a:rPr>
                        <a:t>km</a:t>
                      </a:r>
                      <a:r>
                        <a:rPr lang="en-US"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of roads across Albania have been maintained</a:t>
                      </a:r>
                      <a:r>
                        <a:rPr lang="en-US" sz="1300" b="0" kern="1200" spc="4" noProof="0" dirty="0">
                          <a:solidFill>
                            <a:srgbClr val="365B6D"/>
                          </a:solidFill>
                          <a:latin typeface="Barlow"/>
                          <a:ea typeface="+mn-ea"/>
                          <a:cs typeface="+mn-cs"/>
                        </a:rPr>
                        <a:t>. </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Drinking water has been supplied on average for 18 hours per day.</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1.7</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billion </a:t>
                      </a:r>
                      <a:r>
                        <a:rPr lang="sq-AL" sz="1300" b="0" kern="1200" spc="4" noProof="0" dirty="0">
                          <a:solidFill>
                            <a:srgbClr val="365B6D"/>
                          </a:solidFill>
                          <a:latin typeface="Barlow"/>
                          <a:ea typeface="+mn-ea"/>
                          <a:cs typeface="+mn-cs"/>
                        </a:rPr>
                        <a:t>LEK </a:t>
                      </a:r>
                      <a:r>
                        <a:rPr lang="en-GB" sz="1300" b="0" kern="1200" spc="4" noProof="0" dirty="0">
                          <a:solidFill>
                            <a:srgbClr val="365B6D"/>
                          </a:solidFill>
                          <a:latin typeface="Barlow"/>
                          <a:ea typeface="+mn-ea"/>
                          <a:cs typeface="+mn-cs"/>
                        </a:rPr>
                        <a:t> were spent with the aim of creating and supporting the energy sector for sustainable development of the economy through guaranteeing and supplying secure energy sources.</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The use of the renewable energy increased by </a:t>
                      </a:r>
                      <a:r>
                        <a:rPr lang="sq-AL" sz="1300" b="0" kern="1200" spc="4" noProof="0" dirty="0">
                          <a:solidFill>
                            <a:srgbClr val="365B6D"/>
                          </a:solidFill>
                          <a:latin typeface="Barlow"/>
                          <a:ea typeface="+mn-ea"/>
                          <a:cs typeface="+mn-cs"/>
                        </a:rPr>
                        <a:t>4</a:t>
                      </a:r>
                      <a:r>
                        <a:rPr lang="en-US" sz="1300" b="0" kern="1200" spc="4" noProof="0" dirty="0">
                          <a:solidFill>
                            <a:srgbClr val="365B6D"/>
                          </a:solidFill>
                          <a:latin typeface="Barlow"/>
                          <a:ea typeface="+mn-ea"/>
                          <a:cs typeface="+mn-cs"/>
                        </a:rPr>
                        <a:t>0</a:t>
                      </a:r>
                      <a:r>
                        <a:rPr lang="sq-AL" sz="1300" b="0" kern="1200" spc="4" noProof="0" dirty="0">
                          <a:solidFill>
                            <a:srgbClr val="365B6D"/>
                          </a:solidFill>
                          <a:latin typeface="Barlow"/>
                          <a:ea typeface="+mn-ea"/>
                          <a:cs typeface="+mn-cs"/>
                        </a:rPr>
                        <a:t>%</a:t>
                      </a:r>
                      <a:r>
                        <a:rPr lang="en-GB" sz="1300" b="0" kern="1200" spc="4" noProof="0"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dirty="0">
                          <a:solidFill>
                            <a:srgbClr val="365B6D"/>
                          </a:solidFill>
                          <a:latin typeface="Barlow"/>
                          <a:ea typeface="+mn-ea"/>
                          <a:cs typeface="+mn-cs"/>
                        </a:rPr>
                        <a:t>488,207</a:t>
                      </a:r>
                      <a:r>
                        <a:rPr lang="en-GB" sz="1300" b="0" kern="1200" spc="4" dirty="0">
                          <a:solidFill>
                            <a:srgbClr val="365B6D"/>
                          </a:solidFill>
                          <a:latin typeface="Barlow"/>
                          <a:ea typeface="+mn-ea"/>
                          <a:cs typeface="+mn-cs"/>
                        </a:rPr>
                        <a:t> linear metre of</a:t>
                      </a:r>
                      <a:r>
                        <a:rPr lang="sq-AL" sz="1300" b="0" kern="1200" spc="4" dirty="0">
                          <a:solidFill>
                            <a:srgbClr val="365B6D"/>
                          </a:solidFill>
                          <a:latin typeface="Barlow"/>
                          <a:ea typeface="+mn-ea"/>
                          <a:cs typeface="+mn-cs"/>
                        </a:rPr>
                        <a:t> </a:t>
                      </a:r>
                      <a:r>
                        <a:rPr lang="en-GB" sz="1300" b="0" kern="1200" spc="4" dirty="0">
                          <a:solidFill>
                            <a:srgbClr val="365B6D"/>
                          </a:solidFill>
                          <a:latin typeface="Barlow"/>
                          <a:ea typeface="+mn-ea"/>
                          <a:cs typeface="+mn-cs"/>
                        </a:rPr>
                        <a:t>construction and reconstruction of water supply network  was completed</a:t>
                      </a:r>
                      <a:r>
                        <a:rPr lang="en-US" sz="1300" b="0" kern="1200" spc="4" dirty="0">
                          <a:solidFill>
                            <a:srgbClr val="365B6D"/>
                          </a:solidFill>
                          <a:latin typeface="Barlow"/>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US" sz="13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300" b="0"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0"/>
                        </a:spcAft>
                        <a:buClrTx/>
                        <a:buSzTx/>
                        <a:buFont typeface="Arial"/>
                        <a:buChar char="•"/>
                        <a:tabLst/>
                        <a:defRPr/>
                      </a:pPr>
                      <a:r>
                        <a:rPr lang="en-GB" sz="1300" b="0" kern="1200" spc="4" noProof="0" dirty="0">
                          <a:solidFill>
                            <a:srgbClr val="365B6D"/>
                          </a:solidFill>
                          <a:latin typeface="Barlow"/>
                          <a:ea typeface="+mn-ea"/>
                          <a:cs typeface="+mn-cs"/>
                        </a:rPr>
                        <a:t>Several road construction and improvement projects have been completed or are currently under implementation</a:t>
                      </a:r>
                      <a:r>
                        <a:rPr lang="en-US" sz="1300" b="0" kern="1200" spc="4" noProof="0" dirty="0">
                          <a:solidFill>
                            <a:srgbClr val="365B6D"/>
                          </a:solidFill>
                          <a:latin typeface="Barlow"/>
                          <a:ea typeface="+mn-ea"/>
                          <a:cs typeface="+mn-cs"/>
                        </a:rPr>
                        <a:t>:</a:t>
                      </a: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1200" b="0" i="1" kern="1200" spc="4" noProof="0" dirty="0">
                          <a:solidFill>
                            <a:srgbClr val="365B6D"/>
                          </a:solidFill>
                          <a:latin typeface="Barlow"/>
                          <a:ea typeface="+mn-ea"/>
                          <a:cs typeface="+mn-cs"/>
                        </a:rPr>
                        <a:t>Outer Ring Road of Tirana </a:t>
                      </a:r>
                      <a:r>
                        <a:rPr lang="en-GB" sz="1200" b="0" i="1" kern="1200" spc="4" noProof="0" dirty="0">
                          <a:solidFill>
                            <a:srgbClr val="365B6D"/>
                          </a:solidFill>
                          <a:latin typeface="Barlow"/>
                          <a:ea typeface="+mn-ea"/>
                          <a:cs typeface="+mn-cs"/>
                        </a:rPr>
                        <a:t>,</a:t>
                      </a:r>
                      <a:r>
                        <a:rPr lang="sq-AL" sz="1200" b="0" i="1" kern="1200" spc="4" noProof="0" dirty="0">
                          <a:solidFill>
                            <a:srgbClr val="365B6D"/>
                          </a:solidFill>
                          <a:latin typeface="Barlow"/>
                          <a:ea typeface="+mn-ea"/>
                          <a:cs typeface="+mn-cs"/>
                        </a:rPr>
                        <a:t> </a:t>
                      </a:r>
                      <a:endParaRPr lang="en-US" sz="1200" b="0" i="1" kern="1200" spc="4" noProof="0" dirty="0">
                        <a:solidFill>
                          <a:srgbClr val="365B6D"/>
                        </a:solidFill>
                        <a:latin typeface="Barlow"/>
                        <a:ea typeface="+mn-ea"/>
                        <a:cs typeface="+mn-cs"/>
                      </a:endParaRP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sq-AL" sz="1200" b="0" i="1" kern="1200" spc="4" noProof="0" dirty="0">
                          <a:solidFill>
                            <a:srgbClr val="365B6D"/>
                          </a:solidFill>
                          <a:latin typeface="Barlow"/>
                          <a:ea typeface="+mn-ea"/>
                          <a:cs typeface="+mn-cs"/>
                        </a:rPr>
                        <a:t>Shqiponja</a:t>
                      </a:r>
                      <a:r>
                        <a:rPr lang="en-GB" sz="1200" b="0" i="1" kern="1200" spc="4" noProof="0" dirty="0">
                          <a:solidFill>
                            <a:srgbClr val="365B6D"/>
                          </a:solidFill>
                          <a:latin typeface="Barlow"/>
                          <a:ea typeface="+mn-ea"/>
                          <a:cs typeface="+mn-cs"/>
                        </a:rPr>
                        <a:t> Square</a:t>
                      </a:r>
                      <a:r>
                        <a:rPr lang="sq-AL" sz="1200" b="0" i="1" kern="1200" spc="4" noProof="0" dirty="0">
                          <a:solidFill>
                            <a:srgbClr val="365B6D"/>
                          </a:solidFill>
                          <a:latin typeface="Barlow"/>
                          <a:ea typeface="+mn-ea"/>
                          <a:cs typeface="+mn-cs"/>
                        </a:rPr>
                        <a:t>–</a:t>
                      </a:r>
                      <a:r>
                        <a:rPr lang="en-GB" sz="1200" b="0" i="1" kern="1200" spc="4" noProof="0" dirty="0">
                          <a:solidFill>
                            <a:srgbClr val="365B6D"/>
                          </a:solidFill>
                          <a:latin typeface="Barlow"/>
                          <a:ea typeface="+mn-ea"/>
                          <a:cs typeface="+mn-cs"/>
                        </a:rPr>
                        <a:t>New Boulevard</a:t>
                      </a:r>
                      <a:r>
                        <a:rPr lang="sq-AL" sz="1200" b="0" i="1" kern="1200" spc="4" noProof="0" dirty="0">
                          <a:solidFill>
                            <a:srgbClr val="365B6D"/>
                          </a:solidFill>
                          <a:latin typeface="Barlow"/>
                          <a:ea typeface="+mn-ea"/>
                          <a:cs typeface="+mn-cs"/>
                        </a:rPr>
                        <a:t>–Shkozë,</a:t>
                      </a:r>
                      <a:endParaRPr lang="en-US" sz="1200" b="0" i="1" kern="1200" spc="4" noProof="0" dirty="0">
                        <a:solidFill>
                          <a:srgbClr val="365B6D"/>
                        </a:solidFill>
                        <a:latin typeface="Barlow"/>
                        <a:ea typeface="+mn-ea"/>
                        <a:cs typeface="+mn-cs"/>
                      </a:endParaRP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1200" b="0" i="1" kern="1200" spc="4" noProof="0" dirty="0">
                          <a:solidFill>
                            <a:srgbClr val="365B6D"/>
                          </a:solidFill>
                          <a:latin typeface="Barlow"/>
                          <a:ea typeface="+mn-ea"/>
                          <a:cs typeface="+mn-cs"/>
                        </a:rPr>
                        <a:t>Bridges over Tirana river</a:t>
                      </a:r>
                      <a:r>
                        <a:rPr lang="sq-AL" sz="1200" b="0" i="1" kern="1200" spc="4" noProof="0" dirty="0">
                          <a:solidFill>
                            <a:srgbClr val="365B6D"/>
                          </a:solidFill>
                          <a:latin typeface="Barlow"/>
                          <a:ea typeface="+mn-ea"/>
                          <a:cs typeface="+mn-cs"/>
                        </a:rPr>
                        <a:t>, </a:t>
                      </a:r>
                      <a:endParaRPr lang="en-US" sz="1200" b="0" i="1" kern="1200" spc="4" noProof="0" dirty="0">
                        <a:solidFill>
                          <a:srgbClr val="365B6D"/>
                        </a:solidFill>
                        <a:latin typeface="Barlow"/>
                        <a:ea typeface="+mn-ea"/>
                        <a:cs typeface="+mn-cs"/>
                      </a:endParaRP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1200" b="0" i="1" kern="1200" spc="4" noProof="0" dirty="0">
                          <a:solidFill>
                            <a:srgbClr val="365B6D"/>
                          </a:solidFill>
                          <a:latin typeface="Barlow"/>
                          <a:ea typeface="+mn-ea"/>
                          <a:cs typeface="+mn-cs"/>
                        </a:rPr>
                        <a:t>Widening of </a:t>
                      </a:r>
                      <a:r>
                        <a:rPr lang="sq-AL" sz="1200" b="0" i="1" kern="1200" spc="4" noProof="0" dirty="0">
                          <a:solidFill>
                            <a:srgbClr val="365B6D"/>
                          </a:solidFill>
                          <a:latin typeface="Barlow"/>
                          <a:ea typeface="+mn-ea"/>
                          <a:cs typeface="+mn-cs"/>
                        </a:rPr>
                        <a:t>Elbasan–Qafë Thanë</a:t>
                      </a:r>
                      <a:r>
                        <a:rPr lang="en-GB" sz="1200" b="0" i="1" kern="1200" spc="4" noProof="0" dirty="0">
                          <a:solidFill>
                            <a:srgbClr val="365B6D"/>
                          </a:solidFill>
                          <a:latin typeface="Barlow"/>
                          <a:ea typeface="+mn-ea"/>
                          <a:cs typeface="+mn-cs"/>
                        </a:rPr>
                        <a:t> corridor</a:t>
                      </a:r>
                      <a:r>
                        <a:rPr lang="sq-AL" sz="1200" b="0" i="1" kern="1200" spc="4" noProof="0" dirty="0">
                          <a:solidFill>
                            <a:srgbClr val="365B6D"/>
                          </a:solidFill>
                          <a:latin typeface="Barlow"/>
                          <a:ea typeface="+mn-ea"/>
                          <a:cs typeface="+mn-cs"/>
                        </a:rPr>
                        <a:t>, </a:t>
                      </a:r>
                      <a:endParaRPr lang="en-US" sz="1200" b="0" i="1" kern="1200" spc="4" noProof="0" dirty="0">
                        <a:solidFill>
                          <a:srgbClr val="365B6D"/>
                        </a:solidFill>
                        <a:latin typeface="Barlow"/>
                        <a:ea typeface="+mn-ea"/>
                        <a:cs typeface="+mn-cs"/>
                      </a:endParaRP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1200" b="0" i="1" kern="1200" spc="4" noProof="0" dirty="0">
                          <a:solidFill>
                            <a:srgbClr val="365B6D"/>
                          </a:solidFill>
                          <a:latin typeface="Barlow"/>
                          <a:ea typeface="+mn-ea"/>
                          <a:cs typeface="+mn-cs"/>
                        </a:rPr>
                        <a:t>M</a:t>
                      </a:r>
                      <a:r>
                        <a:rPr lang="sq-AL" sz="1200" b="0" i="1" kern="1200" spc="4" noProof="0" dirty="0">
                          <a:solidFill>
                            <a:srgbClr val="365B6D"/>
                          </a:solidFill>
                          <a:latin typeface="Barlow"/>
                          <a:ea typeface="+mn-ea"/>
                          <a:cs typeface="+mn-cs"/>
                        </a:rPr>
                        <a:t>aliq–Lozhan i Ri–Strelcë</a:t>
                      </a:r>
                      <a:r>
                        <a:rPr lang="en-US" sz="1200" b="0" i="1" kern="1200" spc="4" noProof="0" dirty="0">
                          <a:solidFill>
                            <a:srgbClr val="365B6D"/>
                          </a:solidFill>
                          <a:latin typeface="Barlow"/>
                          <a:ea typeface="+mn-ea"/>
                          <a:cs typeface="+mn-cs"/>
                        </a:rPr>
                        <a:t> axis</a:t>
                      </a:r>
                      <a:r>
                        <a:rPr lang="sq-AL" sz="1200" b="0" i="1" kern="1200" spc="4" noProof="0" dirty="0">
                          <a:solidFill>
                            <a:srgbClr val="365B6D"/>
                          </a:solidFill>
                          <a:latin typeface="Barlow"/>
                          <a:ea typeface="+mn-ea"/>
                          <a:cs typeface="+mn-cs"/>
                        </a:rPr>
                        <a:t>, </a:t>
                      </a:r>
                      <a:endParaRPr lang="en-US" sz="1200" b="0" i="1" kern="1200" spc="4" noProof="0" dirty="0">
                        <a:solidFill>
                          <a:srgbClr val="365B6D"/>
                        </a:solidFill>
                        <a:latin typeface="Barlow"/>
                        <a:ea typeface="+mn-ea"/>
                        <a:cs typeface="+mn-cs"/>
                      </a:endParaRP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sq-AL" sz="1200" b="0" i="1" kern="1200" spc="4" noProof="0" dirty="0">
                          <a:solidFill>
                            <a:srgbClr val="365B6D"/>
                          </a:solidFill>
                          <a:latin typeface="Barlow"/>
                          <a:ea typeface="+mn-ea"/>
                          <a:cs typeface="+mn-cs"/>
                        </a:rPr>
                        <a:t>Ura e Cerenecit–Peshkopi</a:t>
                      </a:r>
                      <a:r>
                        <a:rPr lang="en-US" sz="1200" b="0" i="1" kern="1200" spc="4" noProof="0" dirty="0">
                          <a:solidFill>
                            <a:srgbClr val="365B6D"/>
                          </a:solidFill>
                          <a:latin typeface="Barlow"/>
                          <a:ea typeface="+mn-ea"/>
                          <a:cs typeface="+mn-cs"/>
                        </a:rPr>
                        <a:t> road</a:t>
                      </a:r>
                      <a:r>
                        <a:rPr lang="en-GB" sz="1200" b="0" i="1" kern="1200" spc="4" noProof="0" dirty="0">
                          <a:solidFill>
                            <a:srgbClr val="365B6D"/>
                          </a:solidFill>
                          <a:latin typeface="Barlow"/>
                          <a:ea typeface="+mn-ea"/>
                          <a:cs typeface="+mn-cs"/>
                        </a:rPr>
                        <a:t>,</a:t>
                      </a:r>
                      <a:endParaRPr lang="en-US" sz="1200" b="0" i="1" kern="1200" spc="4" noProof="0" dirty="0">
                        <a:solidFill>
                          <a:srgbClr val="365B6D"/>
                        </a:solidFill>
                        <a:latin typeface="Barlow"/>
                        <a:ea typeface="+mn-ea"/>
                        <a:cs typeface="+mn-cs"/>
                      </a:endParaRP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sq-AL" sz="1200" b="0" i="1" kern="1200" spc="4" noProof="0" dirty="0">
                          <a:solidFill>
                            <a:srgbClr val="365B6D"/>
                          </a:solidFill>
                          <a:latin typeface="Barlow"/>
                          <a:ea typeface="+mn-ea"/>
                          <a:cs typeface="+mn-cs"/>
                        </a:rPr>
                        <a:t>Qafa e Buallit–Martanesh</a:t>
                      </a:r>
                      <a:r>
                        <a:rPr lang="en-US" sz="1200" b="0" i="1" kern="1200" spc="4" noProof="0" dirty="0">
                          <a:solidFill>
                            <a:srgbClr val="365B6D"/>
                          </a:solidFill>
                          <a:latin typeface="Barlow"/>
                          <a:ea typeface="+mn-ea"/>
                          <a:cs typeface="+mn-cs"/>
                        </a:rPr>
                        <a:t> road.</a:t>
                      </a:r>
                    </a:p>
                    <a:p>
                      <a:pPr marL="586740" marR="0" lvl="2" indent="0" algn="just"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lang="sq-AL" sz="1200" b="0" i="1" kern="1200" spc="4" noProof="0" dirty="0">
                        <a:solidFill>
                          <a:srgbClr val="365B6D"/>
                        </a:solidFill>
                        <a:latin typeface="Barlow"/>
                        <a:ea typeface="+mn-ea"/>
                        <a:cs typeface="+mn-cs"/>
                      </a:endParaRPr>
                    </a:p>
                    <a:p>
                      <a:pPr marL="259080" marR="0" lvl="1" indent="-129540" algn="just" defTabSz="914400" rtl="0" eaLnBrk="1" fontAlgn="auto" latinLnBrk="0" hangingPunct="1">
                        <a:lnSpc>
                          <a:spcPct val="100000"/>
                        </a:lnSpc>
                        <a:spcBef>
                          <a:spcPct val="0"/>
                        </a:spcBef>
                        <a:spcAft>
                          <a:spcPts val="0"/>
                        </a:spcAft>
                        <a:buClrTx/>
                        <a:buSzTx/>
                        <a:buFont typeface="Arial"/>
                        <a:buChar char="•"/>
                        <a:tabLst/>
                        <a:defRPr/>
                      </a:pPr>
                      <a:r>
                        <a:rPr lang="en-US" sz="1300" b="0" kern="1200" spc="4" noProof="0" dirty="0">
                          <a:solidFill>
                            <a:srgbClr val="365B6D"/>
                          </a:solidFill>
                          <a:latin typeface="Barlow"/>
                          <a:ea typeface="+mn-ea"/>
                          <a:cs typeface="+mn-cs"/>
                        </a:rPr>
                        <a:t>Key investment projects in the water supply and sewerage sector have been financed, including</a:t>
                      </a:r>
                      <a:r>
                        <a:rPr lang="en-GB" sz="1300" b="0" kern="1200" spc="4" noProof="0" dirty="0">
                          <a:solidFill>
                            <a:srgbClr val="365B6D"/>
                          </a:solidFill>
                          <a:latin typeface="Barlow"/>
                          <a:ea typeface="+mn-ea"/>
                          <a:cs typeface="+mn-cs"/>
                        </a:rPr>
                        <a:t>:</a:t>
                      </a: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GB" sz="1200" b="0" i="1" kern="1200" spc="4" noProof="0" dirty="0">
                          <a:solidFill>
                            <a:srgbClr val="365B6D"/>
                          </a:solidFill>
                          <a:latin typeface="Barlow"/>
                          <a:ea typeface="+mn-ea"/>
                          <a:cs typeface="+mn-cs"/>
                        </a:rPr>
                        <a:t>Water supply in coastal and strategic areas such as </a:t>
                      </a:r>
                      <a:r>
                        <a:rPr lang="en-GB" sz="1200" b="0" i="1" kern="1200" spc="4" noProof="0" dirty="0" err="1">
                          <a:solidFill>
                            <a:srgbClr val="365B6D"/>
                          </a:solidFill>
                          <a:latin typeface="Barlow"/>
                          <a:ea typeface="+mn-ea"/>
                          <a:cs typeface="+mn-cs"/>
                        </a:rPr>
                        <a:t>Himarë</a:t>
                      </a:r>
                      <a:r>
                        <a:rPr lang="en-GB" sz="1200" b="0" i="1" kern="1200" spc="4" noProof="0" dirty="0">
                          <a:solidFill>
                            <a:srgbClr val="365B6D"/>
                          </a:solidFill>
                          <a:latin typeface="Barlow"/>
                          <a:ea typeface="+mn-ea"/>
                          <a:cs typeface="+mn-cs"/>
                        </a:rPr>
                        <a:t>, </a:t>
                      </a:r>
                      <a:r>
                        <a:rPr lang="en-GB" sz="1200" b="0" i="1" kern="1200" spc="4" noProof="0" dirty="0" err="1">
                          <a:solidFill>
                            <a:srgbClr val="365B6D"/>
                          </a:solidFill>
                          <a:latin typeface="Barlow"/>
                          <a:ea typeface="+mn-ea"/>
                          <a:cs typeface="+mn-cs"/>
                        </a:rPr>
                        <a:t>Lezhë</a:t>
                      </a:r>
                      <a:r>
                        <a:rPr lang="en-GB" sz="1200" b="0" i="1" kern="1200" spc="4" noProof="0" dirty="0">
                          <a:solidFill>
                            <a:srgbClr val="365B6D"/>
                          </a:solidFill>
                          <a:latin typeface="Barlow"/>
                          <a:ea typeface="+mn-ea"/>
                          <a:cs typeface="+mn-cs"/>
                        </a:rPr>
                        <a:t> and </a:t>
                      </a:r>
                      <a:r>
                        <a:rPr lang="en-GB" sz="1200" b="0" i="1" kern="1200" spc="4" noProof="0" dirty="0" err="1">
                          <a:solidFill>
                            <a:srgbClr val="365B6D"/>
                          </a:solidFill>
                          <a:latin typeface="Barlow"/>
                          <a:ea typeface="+mn-ea"/>
                          <a:cs typeface="+mn-cs"/>
                        </a:rPr>
                        <a:t>Divjakë</a:t>
                      </a:r>
                      <a:r>
                        <a:rPr lang="en-GB" sz="1200" b="0" i="1" kern="1200" spc="4" noProof="0" dirty="0">
                          <a:solidFill>
                            <a:srgbClr val="365B6D"/>
                          </a:solidFill>
                          <a:latin typeface="Barlow"/>
                          <a:ea typeface="+mn-ea"/>
                          <a:cs typeface="+mn-cs"/>
                        </a:rPr>
                        <a:t>, </a:t>
                      </a: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GB" sz="1200" b="0" i="1" kern="1200" spc="4" noProof="0" dirty="0">
                          <a:solidFill>
                            <a:srgbClr val="365B6D"/>
                          </a:solidFill>
                          <a:latin typeface="Barlow"/>
                          <a:ea typeface="+mn-ea"/>
                          <a:cs typeface="+mn-cs"/>
                        </a:rPr>
                        <a:t>Reconstruction and extension of the water supply networks of </a:t>
                      </a:r>
                      <a:r>
                        <a:rPr lang="en-GB" sz="1200" b="0" i="1" kern="1200" spc="4" noProof="0" dirty="0" err="1">
                          <a:solidFill>
                            <a:srgbClr val="365B6D"/>
                          </a:solidFill>
                          <a:latin typeface="Barlow"/>
                          <a:ea typeface="+mn-ea"/>
                          <a:cs typeface="+mn-cs"/>
                        </a:rPr>
                        <a:t>Novoselë</a:t>
                      </a:r>
                      <a:r>
                        <a:rPr lang="en-GB" sz="1200" b="0" i="1" kern="1200" spc="4" noProof="0" dirty="0">
                          <a:solidFill>
                            <a:srgbClr val="365B6D"/>
                          </a:solidFill>
                          <a:latin typeface="Barlow"/>
                          <a:ea typeface="+mn-ea"/>
                          <a:cs typeface="+mn-cs"/>
                        </a:rPr>
                        <a:t>, </a:t>
                      </a:r>
                      <a:r>
                        <a:rPr lang="en-GB" sz="1200" b="0" i="1" kern="1200" spc="4" noProof="0" dirty="0" err="1">
                          <a:solidFill>
                            <a:srgbClr val="365B6D"/>
                          </a:solidFill>
                          <a:latin typeface="Barlow"/>
                          <a:ea typeface="+mn-ea"/>
                          <a:cs typeface="+mn-cs"/>
                        </a:rPr>
                        <a:t>Kamëz</a:t>
                      </a:r>
                      <a:r>
                        <a:rPr lang="en-GB" sz="1200" b="0" i="1" kern="1200" spc="4" noProof="0" dirty="0">
                          <a:solidFill>
                            <a:srgbClr val="365B6D"/>
                          </a:solidFill>
                          <a:latin typeface="Barlow"/>
                          <a:ea typeface="+mn-ea"/>
                          <a:cs typeface="+mn-cs"/>
                        </a:rPr>
                        <a:t>, </a:t>
                      </a:r>
                      <a:r>
                        <a:rPr lang="en-GB" sz="1200" b="0" i="1" kern="1200" spc="4" noProof="0" dirty="0" err="1">
                          <a:solidFill>
                            <a:srgbClr val="365B6D"/>
                          </a:solidFill>
                          <a:latin typeface="Barlow"/>
                          <a:ea typeface="+mn-ea"/>
                          <a:cs typeface="+mn-cs"/>
                        </a:rPr>
                        <a:t>Ballsh</a:t>
                      </a:r>
                      <a:r>
                        <a:rPr lang="en-GB" sz="1200" b="0" i="1" kern="1200" spc="4" noProof="0" dirty="0">
                          <a:solidFill>
                            <a:srgbClr val="365B6D"/>
                          </a:solidFill>
                          <a:latin typeface="Barlow"/>
                          <a:ea typeface="+mn-ea"/>
                          <a:cs typeface="+mn-cs"/>
                        </a:rPr>
                        <a:t> and </a:t>
                      </a:r>
                      <a:r>
                        <a:rPr lang="en-GB" sz="1200" b="0" i="1" kern="1200" spc="4" noProof="0" dirty="0" err="1">
                          <a:solidFill>
                            <a:srgbClr val="365B6D"/>
                          </a:solidFill>
                          <a:latin typeface="Barlow"/>
                          <a:ea typeface="+mn-ea"/>
                          <a:cs typeface="+mn-cs"/>
                        </a:rPr>
                        <a:t>Mallakastër</a:t>
                      </a:r>
                      <a:r>
                        <a:rPr lang="en-GB" sz="1200" b="0" i="1" kern="1200" spc="4" noProof="0" dirty="0">
                          <a:solidFill>
                            <a:srgbClr val="365B6D"/>
                          </a:solidFill>
                          <a:latin typeface="Barlow"/>
                          <a:ea typeface="+mn-ea"/>
                          <a:cs typeface="+mn-cs"/>
                        </a:rPr>
                        <a:t>,</a:t>
                      </a:r>
                    </a:p>
                    <a:p>
                      <a:pPr marL="517525" marR="0" lvl="2" indent="-17145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GB" sz="1200" b="0" i="1" kern="1200" spc="4" noProof="0" dirty="0">
                          <a:solidFill>
                            <a:srgbClr val="365B6D"/>
                          </a:solidFill>
                          <a:latin typeface="Barlow"/>
                          <a:ea typeface="+mn-ea"/>
                          <a:cs typeface="+mn-cs"/>
                        </a:rPr>
                        <a:t>Construction of the transmission lines and sewerage treatment plants in </a:t>
                      </a:r>
                      <a:r>
                        <a:rPr lang="en-GB" sz="1200" b="0" i="1" kern="1200" spc="4" noProof="0" dirty="0" err="1">
                          <a:solidFill>
                            <a:srgbClr val="365B6D"/>
                          </a:solidFill>
                          <a:latin typeface="Barlow"/>
                          <a:ea typeface="+mn-ea"/>
                          <a:cs typeface="+mn-cs"/>
                        </a:rPr>
                        <a:t>Drimadhes</a:t>
                      </a:r>
                      <a:r>
                        <a:rPr lang="en-GB" sz="1200" b="0" i="1" kern="1200" spc="4" noProof="0" dirty="0">
                          <a:solidFill>
                            <a:srgbClr val="365B6D"/>
                          </a:solidFill>
                          <a:latin typeface="Barlow"/>
                          <a:ea typeface="+mn-ea"/>
                          <a:cs typeface="+mn-cs"/>
                        </a:rPr>
                        <a:t>, </a:t>
                      </a:r>
                      <a:r>
                        <a:rPr lang="en-GB" sz="1200" b="0" i="1" kern="1200" spc="4" noProof="0" dirty="0" err="1">
                          <a:solidFill>
                            <a:srgbClr val="365B6D"/>
                          </a:solidFill>
                          <a:latin typeface="Barlow"/>
                          <a:ea typeface="+mn-ea"/>
                          <a:cs typeface="+mn-cs"/>
                        </a:rPr>
                        <a:t>Dhërmi</a:t>
                      </a:r>
                      <a:r>
                        <a:rPr lang="en-GB" sz="1200" b="0" i="1" kern="1200" spc="4" noProof="0" dirty="0">
                          <a:solidFill>
                            <a:srgbClr val="365B6D"/>
                          </a:solidFill>
                          <a:latin typeface="Barlow"/>
                          <a:ea typeface="+mn-ea"/>
                          <a:cs typeface="+mn-cs"/>
                        </a:rPr>
                        <a:t> and other areas of development importance.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r h="731206">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300" b="0" kern="1200" spc="4" dirty="0">
                        <a:solidFill>
                          <a:srgbClr val="365B6D"/>
                        </a:solidFill>
                        <a:highlight>
                          <a:srgbClr val="00FF00"/>
                        </a:highlight>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29540" marR="0" lvl="1" indent="0" algn="just" defTabSz="914400" rtl="0" eaLnBrk="1" fontAlgn="auto" latinLnBrk="0" hangingPunct="1">
                        <a:lnSpc>
                          <a:spcPct val="100000"/>
                        </a:lnSpc>
                        <a:spcBef>
                          <a:spcPct val="0"/>
                        </a:spcBef>
                        <a:spcAft>
                          <a:spcPts val="1200"/>
                        </a:spcAft>
                        <a:buClrTx/>
                        <a:buSzTx/>
                        <a:buFont typeface="Arial"/>
                        <a:buNone/>
                        <a:tabLst/>
                        <a:defRPr/>
                      </a:pPr>
                      <a:endParaRPr lang="en-GB" sz="1300" b="0" kern="1200" spc="4" noProof="0" dirty="0">
                        <a:solidFill>
                          <a:srgbClr val="365B6D"/>
                        </a:solidFill>
                        <a:highlight>
                          <a:srgbClr val="00FFFF"/>
                        </a:highlight>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9853988"/>
                  </a:ext>
                </a:extLst>
              </a:tr>
            </a:tbl>
          </a:graphicData>
        </a:graphic>
      </p:graphicFrame>
      <p:grpSp>
        <p:nvGrpSpPr>
          <p:cNvPr id="15" name="Group 14">
            <a:extLst>
              <a:ext uri="{FF2B5EF4-FFF2-40B4-BE49-F238E27FC236}">
                <a16:creationId xmlns:a16="http://schemas.microsoft.com/office/drawing/2014/main" id="{DF749883-9F50-E2AB-1828-C943F7CCEFA6}"/>
              </a:ext>
            </a:extLst>
          </p:cNvPr>
          <p:cNvGrpSpPr/>
          <p:nvPr/>
        </p:nvGrpSpPr>
        <p:grpSpPr>
          <a:xfrm>
            <a:off x="860" y="215910"/>
            <a:ext cx="3132903" cy="304044"/>
            <a:chOff x="860" y="215910"/>
            <a:chExt cx="3132903" cy="304044"/>
          </a:xfrm>
        </p:grpSpPr>
        <p:grpSp>
          <p:nvGrpSpPr>
            <p:cNvPr id="16" name="Group 2">
              <a:extLst>
                <a:ext uri="{FF2B5EF4-FFF2-40B4-BE49-F238E27FC236}">
                  <a16:creationId xmlns:a16="http://schemas.microsoft.com/office/drawing/2014/main" id="{34E487F6-6FF0-001E-5CD6-31F22EFD450F}"/>
                </a:ext>
              </a:extLst>
            </p:cNvPr>
            <p:cNvGrpSpPr/>
            <p:nvPr/>
          </p:nvGrpSpPr>
          <p:grpSpPr>
            <a:xfrm rot="5400000">
              <a:off x="1515103" y="-1057393"/>
              <a:ext cx="63104" cy="3091589"/>
              <a:chOff x="0" y="0"/>
              <a:chExt cx="17101" cy="934750"/>
            </a:xfrm>
          </p:grpSpPr>
          <p:sp>
            <p:nvSpPr>
              <p:cNvPr id="25" name="Freeform 3">
                <a:extLst>
                  <a:ext uri="{FF2B5EF4-FFF2-40B4-BE49-F238E27FC236}">
                    <a16:creationId xmlns:a16="http://schemas.microsoft.com/office/drawing/2014/main" id="{CFB87386-FFB1-0AE8-AEEB-D134F8E217CF}"/>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26" name="TextBox 4">
                <a:extLst>
                  <a:ext uri="{FF2B5EF4-FFF2-40B4-BE49-F238E27FC236}">
                    <a16:creationId xmlns:a16="http://schemas.microsoft.com/office/drawing/2014/main" id="{E86E6259-DEF4-D1A2-89B4-78AD01886462}"/>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22" name="Group 19">
              <a:extLst>
                <a:ext uri="{FF2B5EF4-FFF2-40B4-BE49-F238E27FC236}">
                  <a16:creationId xmlns:a16="http://schemas.microsoft.com/office/drawing/2014/main" id="{E792FC6E-8043-D827-0559-D7E0D23B2D76}"/>
                </a:ext>
              </a:extLst>
            </p:cNvPr>
            <p:cNvGrpSpPr/>
            <p:nvPr/>
          </p:nvGrpSpPr>
          <p:grpSpPr>
            <a:xfrm>
              <a:off x="97017" y="215910"/>
              <a:ext cx="3036746" cy="194284"/>
              <a:chOff x="120176" y="-97609"/>
              <a:chExt cx="2266969" cy="233489"/>
            </a:xfrm>
          </p:grpSpPr>
          <p:sp>
            <p:nvSpPr>
              <p:cNvPr id="23" name="TextBox 20">
                <a:extLst>
                  <a:ext uri="{FF2B5EF4-FFF2-40B4-BE49-F238E27FC236}">
                    <a16:creationId xmlns:a16="http://schemas.microsoft.com/office/drawing/2014/main" id="{FBE614E0-2010-97D2-760B-C8A7998FF05D}"/>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sq-AL" sz="999" spc="3" noProof="0" dirty="0">
                    <a:solidFill>
                      <a:srgbClr val="1E2732"/>
                    </a:solidFill>
                    <a:latin typeface="Barlow"/>
                    <a:ea typeface="Barlow"/>
                    <a:cs typeface="Barlow"/>
                    <a:sym typeface="Barlow"/>
                  </a:rPr>
                  <a:t> </a:t>
                </a:r>
                <a:r>
                  <a:rPr lang="en-GB" sz="999" spc="3" dirty="0">
                    <a:solidFill>
                      <a:srgbClr val="1E2732"/>
                    </a:solidFill>
                    <a:latin typeface="Barlow"/>
                    <a:ea typeface="Barlow"/>
                    <a:cs typeface="Barlow"/>
                    <a:sym typeface="Barlow"/>
                  </a:rPr>
                  <a:t>Citizens Budget Execution Report 2025</a:t>
                </a:r>
                <a:r>
                  <a:rPr lang="sq-AL" sz="999" spc="3" noProof="0" dirty="0">
                    <a:solidFill>
                      <a:srgbClr val="1E2732"/>
                    </a:solidFill>
                    <a:latin typeface="Barlow"/>
                    <a:ea typeface="Barlow"/>
                    <a:cs typeface="Barlow"/>
                    <a:sym typeface="Barlow"/>
                  </a:rPr>
                  <a:t> </a:t>
                </a:r>
              </a:p>
            </p:txBody>
          </p:sp>
          <p:sp>
            <p:nvSpPr>
              <p:cNvPr id="24" name="TextBox 21">
                <a:extLst>
                  <a:ext uri="{FF2B5EF4-FFF2-40B4-BE49-F238E27FC236}">
                    <a16:creationId xmlns:a16="http://schemas.microsoft.com/office/drawing/2014/main" id="{AA717080-4BE8-8549-497F-AF88240C9209}"/>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21</a:t>
                </a:r>
                <a:endParaRPr lang="sq-AL" sz="1200" b="1" spc="4" noProof="0" dirty="0">
                  <a:solidFill>
                    <a:srgbClr val="E49393"/>
                  </a:solidFill>
                  <a:latin typeface="Barlow Bold"/>
                  <a:ea typeface="Barlow Bold"/>
                  <a:cs typeface="Barlow Bold"/>
                  <a:sym typeface="Barlow Bold"/>
                </a:endParaRPr>
              </a:p>
            </p:txBody>
          </p:sp>
        </p:grpSp>
      </p:grpSp>
      <p:grpSp>
        <p:nvGrpSpPr>
          <p:cNvPr id="27" name="Group 5">
            <a:extLst>
              <a:ext uri="{FF2B5EF4-FFF2-40B4-BE49-F238E27FC236}">
                <a16:creationId xmlns:a16="http://schemas.microsoft.com/office/drawing/2014/main" id="{C0B848CE-FBD6-C9E7-7754-C8AFE835D702}"/>
              </a:ext>
            </a:extLst>
          </p:cNvPr>
          <p:cNvGrpSpPr/>
          <p:nvPr/>
        </p:nvGrpSpPr>
        <p:grpSpPr>
          <a:xfrm rot="-10138660">
            <a:off x="6729297" y="-236639"/>
            <a:ext cx="2141005" cy="1985278"/>
            <a:chOff x="0" y="0"/>
            <a:chExt cx="812800" cy="753681"/>
          </a:xfrm>
        </p:grpSpPr>
        <p:sp>
          <p:nvSpPr>
            <p:cNvPr id="28" name="Freeform 6">
              <a:extLst>
                <a:ext uri="{FF2B5EF4-FFF2-40B4-BE49-F238E27FC236}">
                  <a16:creationId xmlns:a16="http://schemas.microsoft.com/office/drawing/2014/main" id="{BE8E22B5-1324-FEC6-623D-9E251D750D55}"/>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9" name="TextBox 7">
              <a:extLst>
                <a:ext uri="{FF2B5EF4-FFF2-40B4-BE49-F238E27FC236}">
                  <a16:creationId xmlns:a16="http://schemas.microsoft.com/office/drawing/2014/main" id="{7C6FBEBD-082F-BFAB-EBB5-13E942C835F3}"/>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0" name="Group 15">
            <a:extLst>
              <a:ext uri="{FF2B5EF4-FFF2-40B4-BE49-F238E27FC236}">
                <a16:creationId xmlns:a16="http://schemas.microsoft.com/office/drawing/2014/main" id="{AE9E2E5D-94FD-70AA-4850-62462A73D6BA}"/>
              </a:ext>
            </a:extLst>
          </p:cNvPr>
          <p:cNvGrpSpPr/>
          <p:nvPr/>
        </p:nvGrpSpPr>
        <p:grpSpPr>
          <a:xfrm rot="-10138660">
            <a:off x="6498344" y="-656774"/>
            <a:ext cx="2141005" cy="1985278"/>
            <a:chOff x="0" y="0"/>
            <a:chExt cx="812800" cy="753681"/>
          </a:xfrm>
        </p:grpSpPr>
        <p:sp>
          <p:nvSpPr>
            <p:cNvPr id="31" name="Freeform 16">
              <a:extLst>
                <a:ext uri="{FF2B5EF4-FFF2-40B4-BE49-F238E27FC236}">
                  <a16:creationId xmlns:a16="http://schemas.microsoft.com/office/drawing/2014/main" id="{EC654DC4-D261-2217-F8EE-907FC33CC2CA}"/>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2" name="TextBox 17">
              <a:extLst>
                <a:ext uri="{FF2B5EF4-FFF2-40B4-BE49-F238E27FC236}">
                  <a16:creationId xmlns:a16="http://schemas.microsoft.com/office/drawing/2014/main" id="{DDF7D7C6-F862-2E45-8DD4-1E83509870BA}"/>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3" name="Group 18">
            <a:extLst>
              <a:ext uri="{FF2B5EF4-FFF2-40B4-BE49-F238E27FC236}">
                <a16:creationId xmlns:a16="http://schemas.microsoft.com/office/drawing/2014/main" id="{19ED88CF-8F44-3F65-B13A-342E0D024AF8}"/>
              </a:ext>
            </a:extLst>
          </p:cNvPr>
          <p:cNvGrpSpPr/>
          <p:nvPr/>
        </p:nvGrpSpPr>
        <p:grpSpPr>
          <a:xfrm rot="1136038">
            <a:off x="-1621916" y="8874481"/>
            <a:ext cx="2921675" cy="2556466"/>
            <a:chOff x="0" y="0"/>
            <a:chExt cx="812800" cy="711200"/>
          </a:xfrm>
        </p:grpSpPr>
        <p:sp>
          <p:nvSpPr>
            <p:cNvPr id="34" name="Freeform 19">
              <a:extLst>
                <a:ext uri="{FF2B5EF4-FFF2-40B4-BE49-F238E27FC236}">
                  <a16:creationId xmlns:a16="http://schemas.microsoft.com/office/drawing/2014/main" id="{4CF2FCC0-6085-5F35-8F5B-D3E2B18E36D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5" name="TextBox 20">
              <a:extLst>
                <a:ext uri="{FF2B5EF4-FFF2-40B4-BE49-F238E27FC236}">
                  <a16:creationId xmlns:a16="http://schemas.microsoft.com/office/drawing/2014/main" id="{90A92569-7CA8-F8FF-C7F9-EE17B8A710EA}"/>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4" name="Freeform: Shape 3">
            <a:extLst>
              <a:ext uri="{FF2B5EF4-FFF2-40B4-BE49-F238E27FC236}">
                <a16:creationId xmlns:a16="http://schemas.microsoft.com/office/drawing/2014/main" id="{09DCFF3A-15F5-FA0B-FDAA-ED4FC3518639}"/>
              </a:ext>
            </a:extLst>
          </p:cNvPr>
          <p:cNvSpPr/>
          <p:nvPr/>
        </p:nvSpPr>
        <p:spPr>
          <a:xfrm>
            <a:off x="2482850" y="3806622"/>
            <a:ext cx="3544246" cy="431576"/>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spc="4" dirty="0">
                <a:solidFill>
                  <a:srgbClr val="C00000"/>
                </a:solidFill>
                <a:latin typeface="Barlow" panose="00000500000000000000" pitchFamily="2" charset="0"/>
              </a:rPr>
              <a:t>Infrastructure and Energy </a:t>
            </a:r>
            <a:endParaRPr lang="en-US" sz="1600" b="1" i="1" dirty="0">
              <a:solidFill>
                <a:srgbClr val="C00000"/>
              </a:solidFill>
              <a:latin typeface="Barlow" panose="00000500000000000000" pitchFamily="2" charset="0"/>
            </a:endParaRPr>
          </a:p>
        </p:txBody>
      </p:sp>
      <p:pic>
        <p:nvPicPr>
          <p:cNvPr id="7" name="Picture 6" descr="A group of men in orange vests working on a road&#10;&#10;AI-generated content may be incorrect.">
            <a:extLst>
              <a:ext uri="{FF2B5EF4-FFF2-40B4-BE49-F238E27FC236}">
                <a16:creationId xmlns:a16="http://schemas.microsoft.com/office/drawing/2014/main" id="{A36F6A8B-8D7E-BD1C-6389-1A802E0C2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13" y="8089899"/>
            <a:ext cx="3457954" cy="2603501"/>
          </a:xfrm>
          <a:prstGeom prst="rect">
            <a:avLst/>
          </a:prstGeom>
        </p:spPr>
      </p:pic>
      <p:sp>
        <p:nvSpPr>
          <p:cNvPr id="3" name="TextBox 2">
            <a:extLst>
              <a:ext uri="{FF2B5EF4-FFF2-40B4-BE49-F238E27FC236}">
                <a16:creationId xmlns:a16="http://schemas.microsoft.com/office/drawing/2014/main" id="{0B1E60B5-56C3-8B7B-659C-278DC9B85993}"/>
              </a:ext>
            </a:extLst>
          </p:cNvPr>
          <p:cNvSpPr txBox="1"/>
          <p:nvPr/>
        </p:nvSpPr>
        <p:spPr>
          <a:xfrm>
            <a:off x="520309" y="3854167"/>
            <a:ext cx="2622905" cy="307777"/>
          </a:xfrm>
          <a:prstGeom prst="rect">
            <a:avLst/>
          </a:prstGeom>
          <a:noFill/>
        </p:spPr>
        <p:txBody>
          <a:bodyPr wrap="square" rtlCol="0">
            <a:spAutoFit/>
          </a:bodyPr>
          <a:lstStyle/>
          <a:p>
            <a:r>
              <a:rPr lang="en-GB" sz="1400" b="1" noProof="0" dirty="0">
                <a:solidFill>
                  <a:schemeClr val="accent5">
                    <a:lumMod val="50000"/>
                  </a:schemeClr>
                </a:solidFill>
                <a:latin typeface="Barlow" panose="00000500000000000000" pitchFamily="2" charset="0"/>
              </a:rPr>
              <a:t>Key achievements in</a:t>
            </a:r>
            <a:r>
              <a:rPr lang="sq-AL" sz="1400" b="1" noProof="0" dirty="0">
                <a:solidFill>
                  <a:schemeClr val="accent5">
                    <a:lumMod val="50000"/>
                  </a:schemeClr>
                </a:solidFill>
                <a:latin typeface="Barlow" panose="00000500000000000000" pitchFamily="2" charset="0"/>
              </a:rPr>
              <a:t>:</a:t>
            </a:r>
            <a:endParaRPr lang="en-US" sz="1400" b="1" dirty="0">
              <a:solidFill>
                <a:schemeClr val="accent5">
                  <a:lumMod val="50000"/>
                </a:schemeClr>
              </a:solidFill>
              <a:latin typeface="Barlow" panose="00000500000000000000" pitchFamily="2" charset="0"/>
            </a:endParaRPr>
          </a:p>
        </p:txBody>
      </p:sp>
    </p:spTree>
    <p:extLst>
      <p:ext uri="{BB962C8B-B14F-4D97-AF65-F5344CB8AC3E}">
        <p14:creationId xmlns:p14="http://schemas.microsoft.com/office/powerpoint/2010/main" val="771515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CA86A-D31F-4B09-56DD-361335F2631A}"/>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68DEFFCF-4EF4-81CA-3B3B-CFB23FFACFF4}"/>
              </a:ext>
            </a:extLst>
          </p:cNvPr>
          <p:cNvSpPr txBox="1"/>
          <p:nvPr/>
        </p:nvSpPr>
        <p:spPr>
          <a:xfrm>
            <a:off x="705756" y="624320"/>
            <a:ext cx="6018875" cy="446917"/>
          </a:xfrm>
          <a:prstGeom prst="rect">
            <a:avLst/>
          </a:prstGeom>
        </p:spPr>
        <p:txBody>
          <a:bodyPr wrap="square"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ECONOMIC AFFAIRS </a:t>
            </a:r>
            <a:endParaRPr lang="sq-AL" sz="2799" b="1" noProof="0" dirty="0">
              <a:solidFill>
                <a:srgbClr val="365B6D"/>
              </a:solidFill>
              <a:latin typeface="Barlow Bold"/>
              <a:ea typeface="Barlow Bold"/>
              <a:cs typeface="Barlow Bold"/>
              <a:sym typeface="Barlow Bold"/>
            </a:endParaRPr>
          </a:p>
        </p:txBody>
      </p:sp>
      <p:graphicFrame>
        <p:nvGraphicFramePr>
          <p:cNvPr id="2" name="Table 1">
            <a:extLst>
              <a:ext uri="{FF2B5EF4-FFF2-40B4-BE49-F238E27FC236}">
                <a16:creationId xmlns:a16="http://schemas.microsoft.com/office/drawing/2014/main" id="{89F3C709-A34C-26C8-BA66-DAC12C052B05}"/>
              </a:ext>
            </a:extLst>
          </p:cNvPr>
          <p:cNvGraphicFramePr>
            <a:graphicFrameLocks noGrp="1"/>
          </p:cNvGraphicFramePr>
          <p:nvPr>
            <p:extLst>
              <p:ext uri="{D42A27DB-BD31-4B8C-83A1-F6EECF244321}">
                <p14:modId xmlns:p14="http://schemas.microsoft.com/office/powerpoint/2010/main" val="4214232992"/>
              </p:ext>
            </p:extLst>
          </p:nvPr>
        </p:nvGraphicFramePr>
        <p:xfrm>
          <a:off x="433170" y="1987405"/>
          <a:ext cx="6697880" cy="3337460"/>
        </p:xfrm>
        <a:graphic>
          <a:graphicData uri="http://schemas.openxmlformats.org/drawingml/2006/table">
            <a:tbl>
              <a:tblPr firstRow="1" bandRow="1">
                <a:tableStyleId>{5C22544A-7EE6-4342-B048-85BDC9FD1C3A}</a:tableStyleId>
              </a:tblPr>
              <a:tblGrid>
                <a:gridCol w="3348940">
                  <a:extLst>
                    <a:ext uri="{9D8B030D-6E8A-4147-A177-3AD203B41FA5}">
                      <a16:colId xmlns:a16="http://schemas.microsoft.com/office/drawing/2014/main" val="3608872522"/>
                    </a:ext>
                  </a:extLst>
                </a:gridCol>
                <a:gridCol w="3348940">
                  <a:extLst>
                    <a:ext uri="{9D8B030D-6E8A-4147-A177-3AD203B41FA5}">
                      <a16:colId xmlns:a16="http://schemas.microsoft.com/office/drawing/2014/main" val="994170029"/>
                    </a:ext>
                  </a:extLst>
                </a:gridCol>
              </a:tblGrid>
              <a:tr h="3337460">
                <a:tc>
                  <a:txBody>
                    <a:bodyPr/>
                    <a:lstStyle/>
                    <a:p>
                      <a:pPr marL="259080" lvl="1" indent="-129540" algn="l" defTabSz="914400" rtl="0" eaLnBrk="1" latinLnBrk="0" hangingPunct="1">
                        <a:spcBef>
                          <a:spcPct val="0"/>
                        </a:spcBef>
                        <a:spcAft>
                          <a:spcPts val="1200"/>
                        </a:spcAft>
                        <a:buFont typeface="Arial"/>
                        <a:buChar char="•"/>
                      </a:pPr>
                      <a:r>
                        <a:rPr lang="sq-AL" sz="1300" b="0" kern="1200" spc="4" noProof="0" dirty="0">
                          <a:solidFill>
                            <a:srgbClr val="365B6D"/>
                          </a:solidFill>
                          <a:latin typeface="Barlow"/>
                          <a:ea typeface="+mn-ea"/>
                          <a:cs typeface="+mn-cs"/>
                        </a:rPr>
                        <a:t>1</a:t>
                      </a:r>
                      <a:r>
                        <a:rPr lang="en-US" sz="1300" b="0" kern="1200" spc="4" noProof="0" dirty="0">
                          <a:solidFill>
                            <a:srgbClr val="365B6D"/>
                          </a:solidFill>
                          <a:latin typeface="Barlow"/>
                          <a:ea typeface="+mn-ea"/>
                          <a:cs typeface="+mn-cs"/>
                        </a:rPr>
                        <a:t>63</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thousand businesses were served according to the Business Registration system and about 13 thousand businesses according to the License Registration system.</a:t>
                      </a:r>
                      <a:endParaRPr lang="sq-AL" sz="1300" b="0" kern="1200" spc="4" noProof="0" dirty="0">
                        <a:solidFill>
                          <a:srgbClr val="365B6D"/>
                        </a:solidFill>
                        <a:latin typeface="Barlow"/>
                        <a:ea typeface="+mn-ea"/>
                        <a:cs typeface="+mn-cs"/>
                      </a:endParaRPr>
                    </a:p>
                    <a:p>
                      <a:pPr marL="259080" lvl="1" indent="-129540" algn="l" defTabSz="914400" rtl="0" eaLnBrk="1" latinLnBrk="0" hangingPunct="1">
                        <a:spcBef>
                          <a:spcPct val="0"/>
                        </a:spcBef>
                        <a:spcAft>
                          <a:spcPts val="1200"/>
                        </a:spcAft>
                        <a:buFont typeface="Arial"/>
                        <a:buChar char="•"/>
                      </a:pPr>
                      <a:r>
                        <a:rPr lang="en-US" sz="1300" b="0" kern="1200" spc="4" noProof="0" dirty="0">
                          <a:solidFill>
                            <a:srgbClr val="365B6D"/>
                          </a:solidFill>
                          <a:latin typeface="Barlow"/>
                          <a:ea typeface="+mn-ea"/>
                          <a:cs typeface="+mn-cs"/>
                        </a:rPr>
                        <a:t>57</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events were organised by the Albanian Investment Development Agency to promote Albania as a destination for investments.</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noProof="0" dirty="0">
                          <a:solidFill>
                            <a:srgbClr val="365B6D"/>
                          </a:solidFill>
                          <a:latin typeface="Barlow"/>
                          <a:ea typeface="+mn-ea"/>
                          <a:cs typeface="+mn-cs"/>
                        </a:rPr>
                        <a:t>105 </a:t>
                      </a:r>
                      <a:r>
                        <a:rPr lang="en-GB" sz="1300" b="0" kern="1200" spc="4" noProof="0" dirty="0">
                          <a:solidFill>
                            <a:srgbClr val="365B6D"/>
                          </a:solidFill>
                          <a:latin typeface="Barlow"/>
                          <a:ea typeface="+mn-ea"/>
                          <a:cs typeface="+mn-cs"/>
                        </a:rPr>
                        <a:t>meetings were held focused on the enhancement of the business climate</a:t>
                      </a:r>
                      <a:r>
                        <a:rPr lang="en-US" sz="1300" b="0" kern="1200" spc="4" noProof="0"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8</a:t>
                      </a:r>
                      <a:r>
                        <a:rPr lang="sq-AL" sz="1300" b="0" kern="1200" spc="4" noProof="0" dirty="0">
                          <a:solidFill>
                            <a:srgbClr val="365B6D"/>
                          </a:solidFill>
                          <a:latin typeface="Barlow"/>
                          <a:ea typeface="+mn-ea"/>
                          <a:cs typeface="+mn-cs"/>
                        </a:rPr>
                        <a:t>1 </a:t>
                      </a:r>
                      <a:r>
                        <a:rPr lang="en-GB" sz="1300" b="0" kern="1200" spc="4" noProof="0" dirty="0">
                          <a:solidFill>
                            <a:srgbClr val="365B6D"/>
                          </a:solidFill>
                          <a:latin typeface="Barlow"/>
                          <a:ea typeface="+mn-ea"/>
                          <a:cs typeface="+mn-cs"/>
                        </a:rPr>
                        <a:t>benefited grants from </a:t>
                      </a:r>
                      <a:r>
                        <a:rPr lang="sq-AL" sz="1300" b="0" kern="1200" spc="4" noProof="0" dirty="0">
                          <a:solidFill>
                            <a:srgbClr val="365B6D"/>
                          </a:solidFill>
                          <a:latin typeface="Barlow"/>
                          <a:ea typeface="+mn-ea"/>
                          <a:cs typeface="+mn-cs"/>
                        </a:rPr>
                        <a:t>Startup</a:t>
                      </a:r>
                      <a:r>
                        <a:rPr lang="en-GB" sz="1300" b="0" kern="1200" spc="4" noProof="0" dirty="0">
                          <a:solidFill>
                            <a:srgbClr val="365B6D"/>
                          </a:solidFill>
                          <a:latin typeface="Barlow"/>
                          <a:ea typeface="+mn-ea"/>
                          <a:cs typeface="+mn-cs"/>
                        </a:rPr>
                        <a:t> and Innovations fund.</a:t>
                      </a:r>
                      <a:endParaRPr lang="en-US"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59080" lvl="1" indent="-129540" algn="l" defTabSz="914400" rtl="0" eaLnBrk="1" latinLnBrk="0" hangingPunct="1">
                        <a:spcBef>
                          <a:spcPct val="0"/>
                        </a:spcBef>
                        <a:spcAft>
                          <a:spcPts val="1200"/>
                        </a:spcAft>
                        <a:buFont typeface="Arial"/>
                        <a:buChar char="•"/>
                      </a:pPr>
                      <a:r>
                        <a:rPr lang="en-GB" sz="1300" b="0" kern="1200" spc="4" noProof="0" dirty="0">
                          <a:solidFill>
                            <a:srgbClr val="365B6D"/>
                          </a:solidFill>
                          <a:latin typeface="Barlow"/>
                          <a:ea typeface="+mn-ea"/>
                          <a:cs typeface="+mn-cs"/>
                        </a:rPr>
                        <a:t>45 projects benefited from the grants scheme of the Albanian Investment Development Agency to support SMEs.</a:t>
                      </a:r>
                    </a:p>
                    <a:p>
                      <a:pPr marL="259080" lvl="1" indent="-129540" algn="just" defTabSz="914400" rtl="0" eaLnBrk="1" latinLnBrk="0" hangingPunct="1">
                        <a:spcBef>
                          <a:spcPct val="0"/>
                        </a:spcBef>
                        <a:spcAft>
                          <a:spcPts val="1200"/>
                        </a:spcAft>
                        <a:buFont typeface="Arial"/>
                        <a:buChar char="•"/>
                      </a:pPr>
                      <a:endParaRPr lang="en-US" sz="1300" b="0" kern="1200" spc="4" noProof="0" dirty="0">
                        <a:solidFill>
                          <a:srgbClr val="365B6D"/>
                        </a:solidFill>
                        <a:latin typeface="Barlow"/>
                        <a:ea typeface="+mn-ea"/>
                        <a:cs typeface="+mn-cs"/>
                      </a:endParaRPr>
                    </a:p>
                    <a:p>
                      <a:pPr marL="129540" lvl="1" indent="0" algn="just" defTabSz="914400" rtl="0" eaLnBrk="1" latinLnBrk="0" hangingPunct="1">
                        <a:spcBef>
                          <a:spcPct val="0"/>
                        </a:spcBef>
                        <a:spcAft>
                          <a:spcPts val="1200"/>
                        </a:spcAft>
                        <a:buFont typeface="Arial"/>
                        <a:buNone/>
                      </a:pPr>
                      <a:endParaRPr lang="en-US" sz="13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3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3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3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300" b="0" kern="1200" spc="4" noProof="0" dirty="0">
                        <a:solidFill>
                          <a:srgbClr val="365B6D"/>
                        </a:solidFill>
                        <a:latin typeface="Barlow"/>
                        <a:ea typeface="+mn-ea"/>
                        <a:cs typeface="+mn-cs"/>
                      </a:endParaRPr>
                    </a:p>
                    <a:p>
                      <a:pPr marL="129540" lvl="1" indent="0" algn="just" defTabSz="914400" rtl="0" eaLnBrk="1" latinLnBrk="0" hangingPunct="1">
                        <a:spcBef>
                          <a:spcPct val="0"/>
                        </a:spcBef>
                        <a:spcAft>
                          <a:spcPts val="1200"/>
                        </a:spcAft>
                        <a:buFont typeface="Arial"/>
                        <a:buNone/>
                      </a:pPr>
                      <a:endParaRPr lang="en-US"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15" name="Group 14">
            <a:extLst>
              <a:ext uri="{FF2B5EF4-FFF2-40B4-BE49-F238E27FC236}">
                <a16:creationId xmlns:a16="http://schemas.microsoft.com/office/drawing/2014/main" id="{6AC2A9DB-96FB-F4FB-AC2E-60920ED352FA}"/>
              </a:ext>
            </a:extLst>
          </p:cNvPr>
          <p:cNvGrpSpPr/>
          <p:nvPr/>
        </p:nvGrpSpPr>
        <p:grpSpPr>
          <a:xfrm>
            <a:off x="860" y="215910"/>
            <a:ext cx="3132903" cy="304044"/>
            <a:chOff x="860" y="215910"/>
            <a:chExt cx="3132903" cy="304044"/>
          </a:xfrm>
        </p:grpSpPr>
        <p:grpSp>
          <p:nvGrpSpPr>
            <p:cNvPr id="16" name="Group 2">
              <a:extLst>
                <a:ext uri="{FF2B5EF4-FFF2-40B4-BE49-F238E27FC236}">
                  <a16:creationId xmlns:a16="http://schemas.microsoft.com/office/drawing/2014/main" id="{CC0DF0B1-4E19-2858-BA5D-92BBE2E451DB}"/>
                </a:ext>
              </a:extLst>
            </p:cNvPr>
            <p:cNvGrpSpPr/>
            <p:nvPr/>
          </p:nvGrpSpPr>
          <p:grpSpPr>
            <a:xfrm rot="5400000">
              <a:off x="1515103" y="-1057393"/>
              <a:ext cx="63104" cy="3091589"/>
              <a:chOff x="0" y="0"/>
              <a:chExt cx="17101" cy="934750"/>
            </a:xfrm>
          </p:grpSpPr>
          <p:sp>
            <p:nvSpPr>
              <p:cNvPr id="25" name="Freeform 3">
                <a:extLst>
                  <a:ext uri="{FF2B5EF4-FFF2-40B4-BE49-F238E27FC236}">
                    <a16:creationId xmlns:a16="http://schemas.microsoft.com/office/drawing/2014/main" id="{29179414-0A43-9F6F-28AD-23863DE12792}"/>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26" name="TextBox 4">
                <a:extLst>
                  <a:ext uri="{FF2B5EF4-FFF2-40B4-BE49-F238E27FC236}">
                    <a16:creationId xmlns:a16="http://schemas.microsoft.com/office/drawing/2014/main" id="{34DB6DEC-89EC-1EAE-99D1-186E6FED5DE1}"/>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22" name="Group 19">
              <a:extLst>
                <a:ext uri="{FF2B5EF4-FFF2-40B4-BE49-F238E27FC236}">
                  <a16:creationId xmlns:a16="http://schemas.microsoft.com/office/drawing/2014/main" id="{9DF9FD27-676C-87E4-C9B7-8E4616920CEE}"/>
                </a:ext>
              </a:extLst>
            </p:cNvPr>
            <p:cNvGrpSpPr/>
            <p:nvPr/>
          </p:nvGrpSpPr>
          <p:grpSpPr>
            <a:xfrm>
              <a:off x="97017" y="215910"/>
              <a:ext cx="3036746" cy="194284"/>
              <a:chOff x="120176" y="-97609"/>
              <a:chExt cx="2266969" cy="233489"/>
            </a:xfrm>
          </p:grpSpPr>
          <p:sp>
            <p:nvSpPr>
              <p:cNvPr id="23" name="TextBox 20">
                <a:extLst>
                  <a:ext uri="{FF2B5EF4-FFF2-40B4-BE49-F238E27FC236}">
                    <a16:creationId xmlns:a16="http://schemas.microsoft.com/office/drawing/2014/main" id="{F776A112-77A1-6AE8-CD78-E21E81A1A1DE}"/>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sq-AL" sz="999" spc="3" noProof="0" dirty="0">
                    <a:solidFill>
                      <a:srgbClr val="1E2732"/>
                    </a:solidFill>
                    <a:latin typeface="Barlow"/>
                    <a:ea typeface="Barlow"/>
                    <a:cs typeface="Barlow"/>
                    <a:sym typeface="Barlow"/>
                  </a:rPr>
                  <a:t> </a:t>
                </a:r>
                <a:r>
                  <a:rPr lang="en-GB" sz="999" spc="3" noProof="0" dirty="0">
                    <a:solidFill>
                      <a:srgbClr val="1E2732"/>
                    </a:solidFill>
                    <a:latin typeface="Barlow"/>
                    <a:ea typeface="Barlow"/>
                    <a:cs typeface="Barlow"/>
                    <a:sym typeface="Barlow"/>
                  </a:rPr>
                  <a:t>Citizens Budget Execution Report 2025</a:t>
                </a:r>
                <a:r>
                  <a:rPr lang="sq-AL" sz="999" spc="3" noProof="0" dirty="0">
                    <a:solidFill>
                      <a:srgbClr val="1E2732"/>
                    </a:solidFill>
                    <a:latin typeface="Barlow"/>
                    <a:ea typeface="Barlow"/>
                    <a:cs typeface="Barlow"/>
                    <a:sym typeface="Barlow"/>
                  </a:rPr>
                  <a:t> </a:t>
                </a:r>
              </a:p>
            </p:txBody>
          </p:sp>
          <p:sp>
            <p:nvSpPr>
              <p:cNvPr id="24" name="TextBox 21">
                <a:extLst>
                  <a:ext uri="{FF2B5EF4-FFF2-40B4-BE49-F238E27FC236}">
                    <a16:creationId xmlns:a16="http://schemas.microsoft.com/office/drawing/2014/main" id="{7AE448F4-70F7-1EC0-0C0F-D0C4BFC72ED9}"/>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22</a:t>
                </a:r>
                <a:endParaRPr lang="sq-AL" sz="1200" b="1" spc="4" noProof="0" dirty="0">
                  <a:solidFill>
                    <a:srgbClr val="E49393"/>
                  </a:solidFill>
                  <a:latin typeface="Barlow Bold"/>
                  <a:ea typeface="Barlow Bold"/>
                  <a:cs typeface="Barlow Bold"/>
                  <a:sym typeface="Barlow Bold"/>
                </a:endParaRPr>
              </a:p>
            </p:txBody>
          </p:sp>
        </p:grpSp>
      </p:grpSp>
      <p:grpSp>
        <p:nvGrpSpPr>
          <p:cNvPr id="27" name="Group 5">
            <a:extLst>
              <a:ext uri="{FF2B5EF4-FFF2-40B4-BE49-F238E27FC236}">
                <a16:creationId xmlns:a16="http://schemas.microsoft.com/office/drawing/2014/main" id="{B9E98965-0B2E-7CAC-928F-4A3B42FFC9BD}"/>
              </a:ext>
            </a:extLst>
          </p:cNvPr>
          <p:cNvGrpSpPr/>
          <p:nvPr/>
        </p:nvGrpSpPr>
        <p:grpSpPr>
          <a:xfrm rot="-10138660">
            <a:off x="6729297" y="-236639"/>
            <a:ext cx="2141005" cy="1985278"/>
            <a:chOff x="0" y="0"/>
            <a:chExt cx="812800" cy="753681"/>
          </a:xfrm>
        </p:grpSpPr>
        <p:sp>
          <p:nvSpPr>
            <p:cNvPr id="28" name="Freeform 6">
              <a:extLst>
                <a:ext uri="{FF2B5EF4-FFF2-40B4-BE49-F238E27FC236}">
                  <a16:creationId xmlns:a16="http://schemas.microsoft.com/office/drawing/2014/main" id="{8D82E82C-6391-C70B-F67F-0A097FCE18E5}"/>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9" name="TextBox 7">
              <a:extLst>
                <a:ext uri="{FF2B5EF4-FFF2-40B4-BE49-F238E27FC236}">
                  <a16:creationId xmlns:a16="http://schemas.microsoft.com/office/drawing/2014/main" id="{14B7AFA7-EC05-6114-396B-931AD19FA203}"/>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0" name="Group 15">
            <a:extLst>
              <a:ext uri="{FF2B5EF4-FFF2-40B4-BE49-F238E27FC236}">
                <a16:creationId xmlns:a16="http://schemas.microsoft.com/office/drawing/2014/main" id="{F451F45D-0E0E-89AE-A637-E424F0402C1F}"/>
              </a:ext>
            </a:extLst>
          </p:cNvPr>
          <p:cNvGrpSpPr/>
          <p:nvPr/>
        </p:nvGrpSpPr>
        <p:grpSpPr>
          <a:xfrm rot="-10138660">
            <a:off x="6498344" y="-656774"/>
            <a:ext cx="2141005" cy="1985278"/>
            <a:chOff x="0" y="0"/>
            <a:chExt cx="812800" cy="753681"/>
          </a:xfrm>
        </p:grpSpPr>
        <p:sp>
          <p:nvSpPr>
            <p:cNvPr id="31" name="Freeform 16">
              <a:extLst>
                <a:ext uri="{FF2B5EF4-FFF2-40B4-BE49-F238E27FC236}">
                  <a16:creationId xmlns:a16="http://schemas.microsoft.com/office/drawing/2014/main" id="{32408168-990B-E34D-15E2-815BB6BE0A36}"/>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2" name="TextBox 17">
              <a:extLst>
                <a:ext uri="{FF2B5EF4-FFF2-40B4-BE49-F238E27FC236}">
                  <a16:creationId xmlns:a16="http://schemas.microsoft.com/office/drawing/2014/main" id="{6FA2036D-138C-3563-8CF1-364AA596AF4B}"/>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3" name="Group 18">
            <a:extLst>
              <a:ext uri="{FF2B5EF4-FFF2-40B4-BE49-F238E27FC236}">
                <a16:creationId xmlns:a16="http://schemas.microsoft.com/office/drawing/2014/main" id="{FEC0A885-A0DF-3FA0-6868-747FE79DD9A0}"/>
              </a:ext>
            </a:extLst>
          </p:cNvPr>
          <p:cNvGrpSpPr/>
          <p:nvPr/>
        </p:nvGrpSpPr>
        <p:grpSpPr>
          <a:xfrm rot="1136038">
            <a:off x="-1163273" y="9315961"/>
            <a:ext cx="2238553" cy="1904372"/>
            <a:chOff x="0" y="0"/>
            <a:chExt cx="812800" cy="711200"/>
          </a:xfrm>
        </p:grpSpPr>
        <p:sp>
          <p:nvSpPr>
            <p:cNvPr id="34" name="Freeform 19">
              <a:extLst>
                <a:ext uri="{FF2B5EF4-FFF2-40B4-BE49-F238E27FC236}">
                  <a16:creationId xmlns:a16="http://schemas.microsoft.com/office/drawing/2014/main" id="{412E6DF1-1906-53E7-9F00-A0DB0E80EDD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5" name="TextBox 20">
              <a:extLst>
                <a:ext uri="{FF2B5EF4-FFF2-40B4-BE49-F238E27FC236}">
                  <a16:creationId xmlns:a16="http://schemas.microsoft.com/office/drawing/2014/main" id="{D4EB5965-C355-7E6F-6495-FA4BF7B1074B}"/>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51" name="TextBox 50">
            <a:extLst>
              <a:ext uri="{FF2B5EF4-FFF2-40B4-BE49-F238E27FC236}">
                <a16:creationId xmlns:a16="http://schemas.microsoft.com/office/drawing/2014/main" id="{5324A865-08BD-9F7E-27B3-99E788DED9B8}"/>
              </a:ext>
            </a:extLst>
          </p:cNvPr>
          <p:cNvSpPr txBox="1"/>
          <p:nvPr/>
        </p:nvSpPr>
        <p:spPr>
          <a:xfrm>
            <a:off x="433170" y="6191369"/>
            <a:ext cx="3270906" cy="2000548"/>
          </a:xfrm>
          <a:prstGeom prst="rect">
            <a:avLst/>
          </a:prstGeom>
          <a:noFill/>
        </p:spPr>
        <p:txBody>
          <a:bodyPr wrap="square">
            <a:spAutoFit/>
          </a:bodyPr>
          <a:lstStyle/>
          <a:p>
            <a:pPr marL="259080" lvl="1" indent="-129540" defTabSz="914400" rtl="0" eaLnBrk="1" latinLnBrk="0" hangingPunct="1">
              <a:spcBef>
                <a:spcPct val="0"/>
              </a:spcBef>
              <a:spcAft>
                <a:spcPts val="1200"/>
              </a:spcAft>
              <a:buFont typeface="Arial"/>
              <a:buChar char="•"/>
            </a:pPr>
            <a:r>
              <a:rPr lang="en-GB" sz="1300" b="0" kern="1200" spc="4" noProof="0" dirty="0">
                <a:solidFill>
                  <a:srgbClr val="365B6D"/>
                </a:solidFill>
                <a:latin typeface="Barlow"/>
                <a:ea typeface="+mn-ea"/>
                <a:cs typeface="+mn-cs"/>
              </a:rPr>
              <a:t>The municipalities of </a:t>
            </a:r>
            <a:r>
              <a:rPr lang="sq-AL" sz="1300" b="0" kern="1200" spc="4" noProof="0" dirty="0">
                <a:solidFill>
                  <a:srgbClr val="365B6D"/>
                </a:solidFill>
                <a:latin typeface="Barlow"/>
                <a:ea typeface="+mn-ea"/>
                <a:cs typeface="+mn-cs"/>
              </a:rPr>
              <a:t>Durrës, Kavajë, Rrogozhinë, Vlorë, Himarë, Lezhë</a:t>
            </a:r>
            <a:r>
              <a:rPr lang="en-US" sz="1300" b="0" kern="1200" spc="4" noProof="0" dirty="0">
                <a:solidFill>
                  <a:srgbClr val="365B6D"/>
                </a:solidFill>
                <a:latin typeface="Barlow"/>
                <a:ea typeface="+mn-ea"/>
                <a:cs typeface="+mn-cs"/>
              </a:rPr>
              <a:t>, </a:t>
            </a:r>
            <a:r>
              <a:rPr lang="en-US" sz="1300" b="0" kern="1200" spc="4" noProof="0" dirty="0" err="1">
                <a:solidFill>
                  <a:srgbClr val="365B6D"/>
                </a:solidFill>
                <a:latin typeface="Barlow"/>
                <a:ea typeface="+mn-ea"/>
                <a:cs typeface="+mn-cs"/>
              </a:rPr>
              <a:t>Fier</a:t>
            </a:r>
            <a:r>
              <a:rPr lang="en-US" sz="1300" b="0" kern="1200" spc="4" noProof="0" dirty="0">
                <a:solidFill>
                  <a:srgbClr val="365B6D"/>
                </a:solidFill>
                <a:latin typeface="Barlow"/>
                <a:ea typeface="+mn-ea"/>
                <a:cs typeface="+mn-cs"/>
              </a:rPr>
              <a:t>, </a:t>
            </a:r>
            <a:r>
              <a:rPr lang="sq-AL" sz="1300" b="0" kern="1200" spc="4" noProof="0" dirty="0">
                <a:solidFill>
                  <a:srgbClr val="365B6D"/>
                </a:solidFill>
                <a:latin typeface="Barlow"/>
                <a:ea typeface="+mn-ea"/>
                <a:cs typeface="+mn-cs"/>
              </a:rPr>
              <a:t>Sarandë</a:t>
            </a:r>
            <a:r>
              <a:rPr lang="en-US" sz="1300" b="0" kern="1200" spc="4" noProof="0" dirty="0">
                <a:solidFill>
                  <a:srgbClr val="365B6D"/>
                </a:solidFill>
                <a:latin typeface="Barlow"/>
                <a:ea typeface="+mn-ea"/>
                <a:cs typeface="+mn-cs"/>
              </a:rPr>
              <a:t> </a:t>
            </a:r>
            <a:r>
              <a:rPr lang="en-US" sz="1300" spc="4" dirty="0">
                <a:solidFill>
                  <a:srgbClr val="365B6D"/>
                </a:solidFill>
                <a:latin typeface="Barlow"/>
              </a:rPr>
              <a:t>and </a:t>
            </a:r>
            <a:r>
              <a:rPr lang="en-US" sz="1300" b="0" kern="1200" spc="4" noProof="0" dirty="0" err="1">
                <a:solidFill>
                  <a:srgbClr val="365B6D"/>
                </a:solidFill>
                <a:latin typeface="Barlow"/>
                <a:ea typeface="+mn-ea"/>
                <a:cs typeface="+mn-cs"/>
              </a:rPr>
              <a:t>Shkodër</a:t>
            </a:r>
            <a:r>
              <a:rPr lang="en-GB" sz="1300" b="0" kern="1200" spc="4" noProof="0" dirty="0">
                <a:solidFill>
                  <a:srgbClr val="365B6D"/>
                </a:solidFill>
                <a:latin typeface="Barlow"/>
                <a:ea typeface="+mn-ea"/>
                <a:cs typeface="+mn-cs"/>
              </a:rPr>
              <a:t> were supported to clean the beaches.</a:t>
            </a:r>
          </a:p>
          <a:p>
            <a:pPr marL="259080" lvl="1" indent="-129540" defTabSz="914400" rtl="0" eaLnBrk="1" latinLnBrk="0" hangingPunct="1">
              <a:spcBef>
                <a:spcPct val="0"/>
              </a:spcBef>
              <a:spcAft>
                <a:spcPts val="1200"/>
              </a:spcAft>
              <a:buFont typeface="Arial"/>
              <a:buChar char="•"/>
            </a:pPr>
            <a:r>
              <a:rPr lang="en-GB" sz="1300" spc="4" dirty="0">
                <a:solidFill>
                  <a:srgbClr val="365B6D"/>
                </a:solidFill>
                <a:latin typeface="Barlow"/>
              </a:rPr>
              <a:t>1 593 monitoring activities were carried out along the coastline.</a:t>
            </a:r>
          </a:p>
          <a:p>
            <a:pPr marL="259080" lvl="1" indent="-129540">
              <a:spcBef>
                <a:spcPct val="0"/>
              </a:spcBef>
              <a:spcAft>
                <a:spcPts val="1200"/>
              </a:spcAft>
              <a:buFont typeface="Arial"/>
              <a:buChar char="•"/>
            </a:pPr>
            <a:r>
              <a:rPr lang="en-GB" sz="1300" b="0" kern="1200" spc="4" noProof="0" dirty="0">
                <a:solidFill>
                  <a:srgbClr val="365B6D"/>
                </a:solidFill>
                <a:latin typeface="Barlow"/>
                <a:ea typeface="+mn-ea"/>
                <a:cs typeface="+mn-cs"/>
              </a:rPr>
              <a:t>Albania was promoted as touristic destination in</a:t>
            </a:r>
            <a:r>
              <a:rPr lang="sq-AL" sz="1300" b="0" kern="1200" spc="4" noProof="0" dirty="0">
                <a:solidFill>
                  <a:srgbClr val="365B6D"/>
                </a:solidFill>
                <a:latin typeface="Barlow"/>
                <a:ea typeface="+mn-ea"/>
                <a:cs typeface="+mn-cs"/>
              </a:rPr>
              <a:t> "</a:t>
            </a:r>
            <a:r>
              <a:rPr lang="sq-AL" sz="1300" b="0" i="1" kern="1200" spc="4" noProof="0" dirty="0">
                <a:solidFill>
                  <a:srgbClr val="365B6D"/>
                </a:solidFill>
                <a:latin typeface="Barlow"/>
                <a:ea typeface="+mn-ea"/>
                <a:cs typeface="+mn-cs"/>
              </a:rPr>
              <a:t>IT Berlin Tourism Fair</a:t>
            </a:r>
            <a:r>
              <a:rPr lang="sq-AL" sz="1300" b="0" kern="1200" spc="4" noProof="0" dirty="0">
                <a:solidFill>
                  <a:srgbClr val="365B6D"/>
                </a:solidFill>
                <a:latin typeface="Barlow"/>
                <a:ea typeface="+mn-ea"/>
                <a:cs typeface="+mn-cs"/>
              </a:rPr>
              <a:t>“</a:t>
            </a:r>
            <a:r>
              <a:rPr lang="en-US" sz="1300" b="0" kern="1200" spc="4" noProof="0" dirty="0">
                <a:solidFill>
                  <a:srgbClr val="365B6D"/>
                </a:solidFill>
                <a:latin typeface="Barlow"/>
                <a:ea typeface="+mn-ea"/>
                <a:cs typeface="+mn-cs"/>
              </a:rPr>
              <a:t>.</a:t>
            </a:r>
            <a:endParaRPr lang="en-GB" sz="1300" spc="4" dirty="0">
              <a:solidFill>
                <a:srgbClr val="365B6D"/>
              </a:solidFill>
              <a:highlight>
                <a:srgbClr val="00FF00"/>
              </a:highlight>
              <a:latin typeface="Barlow"/>
            </a:endParaRPr>
          </a:p>
        </p:txBody>
      </p:sp>
      <p:sp>
        <p:nvSpPr>
          <p:cNvPr id="53" name="TextBox 52">
            <a:extLst>
              <a:ext uri="{FF2B5EF4-FFF2-40B4-BE49-F238E27FC236}">
                <a16:creationId xmlns:a16="http://schemas.microsoft.com/office/drawing/2014/main" id="{2B66828F-154D-53A2-6A67-0EC782C45AB6}"/>
              </a:ext>
            </a:extLst>
          </p:cNvPr>
          <p:cNvSpPr txBox="1"/>
          <p:nvPr/>
        </p:nvSpPr>
        <p:spPr>
          <a:xfrm>
            <a:off x="3785996" y="6185469"/>
            <a:ext cx="3649853" cy="2000548"/>
          </a:xfrm>
          <a:prstGeom prst="rect">
            <a:avLst/>
          </a:prstGeom>
          <a:noFill/>
        </p:spPr>
        <p:txBody>
          <a:bodyPr wrap="square">
            <a:spAutoFit/>
          </a:bodyPr>
          <a:lstStyle/>
          <a:p>
            <a:pPr marL="259080" lvl="1" indent="-129540">
              <a:spcBef>
                <a:spcPct val="0"/>
              </a:spcBef>
              <a:spcAft>
                <a:spcPts val="1200"/>
              </a:spcAft>
              <a:buFont typeface="Arial"/>
              <a:buChar char="•"/>
            </a:pPr>
            <a:r>
              <a:rPr lang="en-US" sz="1300" spc="4" dirty="0">
                <a:solidFill>
                  <a:srgbClr val="365B6D"/>
                </a:solidFill>
                <a:latin typeface="Barlow"/>
              </a:rPr>
              <a:t>4 million tourists entered the protected nature areas</a:t>
            </a:r>
            <a:r>
              <a:rPr lang="en-GB" sz="1300" spc="4" dirty="0">
                <a:solidFill>
                  <a:srgbClr val="365B6D"/>
                </a:solidFill>
                <a:latin typeface="Barlow"/>
              </a:rPr>
              <a:t>.</a:t>
            </a:r>
            <a:endParaRPr lang="sq-AL" sz="1300" spc="4" dirty="0">
              <a:solidFill>
                <a:srgbClr val="365B6D"/>
              </a:solidFill>
              <a:latin typeface="Barlow"/>
            </a:endParaRPr>
          </a:p>
          <a:p>
            <a:pPr marL="259080" lvl="1" indent="-129540">
              <a:spcBef>
                <a:spcPct val="0"/>
              </a:spcBef>
              <a:spcAft>
                <a:spcPts val="1200"/>
              </a:spcAft>
              <a:buFont typeface="Arial"/>
              <a:buChar char="•"/>
            </a:pPr>
            <a:r>
              <a:rPr lang="en-US" sz="1300" spc="4" dirty="0">
                <a:solidFill>
                  <a:srgbClr val="365B6D"/>
                </a:solidFill>
                <a:latin typeface="Barlow"/>
              </a:rPr>
              <a:t> 27 tourism development </a:t>
            </a:r>
            <a:r>
              <a:rPr lang="sq-AL" sz="1300" spc="4" dirty="0">
                <a:solidFill>
                  <a:srgbClr val="365B6D"/>
                </a:solidFill>
                <a:latin typeface="Barlow"/>
              </a:rPr>
              <a:t>proje</a:t>
            </a:r>
            <a:r>
              <a:rPr lang="en-GB" sz="1300" spc="4" dirty="0" err="1">
                <a:solidFill>
                  <a:srgbClr val="365B6D"/>
                </a:solidFill>
                <a:latin typeface="Barlow"/>
              </a:rPr>
              <a:t>cts</a:t>
            </a:r>
            <a:r>
              <a:rPr lang="en-GB" sz="1300" spc="4" dirty="0">
                <a:solidFill>
                  <a:srgbClr val="365B6D"/>
                </a:solidFill>
                <a:latin typeface="Barlow"/>
              </a:rPr>
              <a:t> were financed. </a:t>
            </a:r>
          </a:p>
          <a:p>
            <a:pPr marL="259080" lvl="1" indent="-129540" defTabSz="914400" rtl="0" eaLnBrk="1" latinLnBrk="0" hangingPunct="1">
              <a:spcBef>
                <a:spcPct val="0"/>
              </a:spcBef>
              <a:spcAft>
                <a:spcPts val="1200"/>
              </a:spcAft>
              <a:buFont typeface="Arial"/>
              <a:buChar char="•"/>
            </a:pPr>
            <a:r>
              <a:rPr lang="en-US" sz="1300" b="0" kern="1200" spc="4" noProof="0" dirty="0">
                <a:solidFill>
                  <a:srgbClr val="365B6D"/>
                </a:solidFill>
                <a:latin typeface="Barlow"/>
                <a:ea typeface="+mn-ea"/>
                <a:cs typeface="+mn-cs"/>
              </a:rPr>
              <a:t>The development of tourism infrastructure, with a particular emphasis on water-based tourism, has been completed through the Eko-Park </a:t>
            </a:r>
            <a:r>
              <a:rPr lang="en-US" sz="1300" b="0" kern="1200" spc="4" noProof="0" dirty="0" err="1">
                <a:solidFill>
                  <a:srgbClr val="365B6D"/>
                </a:solidFill>
                <a:latin typeface="Barlow"/>
                <a:ea typeface="+mn-ea"/>
                <a:cs typeface="+mn-cs"/>
              </a:rPr>
              <a:t>Ulza</a:t>
            </a:r>
            <a:r>
              <a:rPr lang="en-US" sz="1300" b="0" kern="1200" spc="4" noProof="0" dirty="0">
                <a:solidFill>
                  <a:srgbClr val="365B6D"/>
                </a:solidFill>
                <a:latin typeface="Barlow"/>
                <a:ea typeface="+mn-ea"/>
                <a:cs typeface="+mn-cs"/>
              </a:rPr>
              <a:t> project</a:t>
            </a:r>
            <a:r>
              <a:rPr lang="en-GB" sz="1300" b="0" kern="1200" spc="4" noProof="0" dirty="0">
                <a:solidFill>
                  <a:srgbClr val="365B6D"/>
                </a:solidFill>
                <a:latin typeface="Barlow"/>
                <a:ea typeface="+mn-ea"/>
                <a:cs typeface="+mn-cs"/>
              </a:rPr>
              <a:t>.</a:t>
            </a:r>
            <a:endParaRPr lang="sq-AL" sz="1300" b="0" kern="1200" spc="4" noProof="0" dirty="0">
              <a:solidFill>
                <a:srgbClr val="365B6D"/>
              </a:solidFill>
              <a:latin typeface="Barlow"/>
              <a:ea typeface="+mn-ea"/>
              <a:cs typeface="+mn-cs"/>
            </a:endParaRPr>
          </a:p>
        </p:txBody>
      </p:sp>
      <p:sp>
        <p:nvSpPr>
          <p:cNvPr id="6" name="Freeform: Shape 5">
            <a:extLst>
              <a:ext uri="{FF2B5EF4-FFF2-40B4-BE49-F238E27FC236}">
                <a16:creationId xmlns:a16="http://schemas.microsoft.com/office/drawing/2014/main" id="{9054EC84-395A-1930-7E00-6B5C68C81111}"/>
              </a:ext>
            </a:extLst>
          </p:cNvPr>
          <p:cNvSpPr/>
          <p:nvPr/>
        </p:nvSpPr>
        <p:spPr>
          <a:xfrm>
            <a:off x="3131519" y="5597441"/>
            <a:ext cx="2704131" cy="360488"/>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spc="4" dirty="0">
                <a:solidFill>
                  <a:srgbClr val="C00000"/>
                </a:solidFill>
                <a:latin typeface="Barlow" panose="00000500000000000000" pitchFamily="2" charset="0"/>
              </a:rPr>
              <a:t>TOURISM </a:t>
            </a:r>
            <a:endParaRPr lang="sq-AL" sz="1600" b="1" i="1" spc="4" dirty="0">
              <a:solidFill>
                <a:srgbClr val="C00000"/>
              </a:solidFill>
              <a:latin typeface="Barlow" panose="00000500000000000000" pitchFamily="2" charset="0"/>
            </a:endParaRPr>
          </a:p>
        </p:txBody>
      </p:sp>
      <p:sp>
        <p:nvSpPr>
          <p:cNvPr id="3" name="TextBox 2">
            <a:extLst>
              <a:ext uri="{FF2B5EF4-FFF2-40B4-BE49-F238E27FC236}">
                <a16:creationId xmlns:a16="http://schemas.microsoft.com/office/drawing/2014/main" id="{CC48AC8D-4044-BDF2-2995-A1D290DBCC05}"/>
              </a:ext>
            </a:extLst>
          </p:cNvPr>
          <p:cNvSpPr txBox="1"/>
          <p:nvPr/>
        </p:nvSpPr>
        <p:spPr>
          <a:xfrm>
            <a:off x="508614" y="1514864"/>
            <a:ext cx="2623648" cy="307777"/>
          </a:xfrm>
          <a:prstGeom prst="rect">
            <a:avLst/>
          </a:prstGeom>
          <a:noFill/>
        </p:spPr>
        <p:txBody>
          <a:bodyPr wrap="square" rtlCol="0">
            <a:spAutoFit/>
          </a:bodyPr>
          <a:lstStyle/>
          <a:p>
            <a:r>
              <a:rPr lang="en-GB" sz="1400" b="1" noProof="0" dirty="0">
                <a:solidFill>
                  <a:schemeClr val="accent5">
                    <a:lumMod val="50000"/>
                  </a:schemeClr>
                </a:solidFill>
                <a:latin typeface="Barlow" panose="00000500000000000000" pitchFamily="2" charset="0"/>
              </a:rPr>
              <a:t>Key achievements in</a:t>
            </a:r>
            <a:r>
              <a:rPr lang="sq-AL" sz="1400" b="1" noProof="0" dirty="0">
                <a:solidFill>
                  <a:schemeClr val="accent5">
                    <a:lumMod val="50000"/>
                  </a:schemeClr>
                </a:solidFill>
                <a:latin typeface="Barlow" panose="00000500000000000000" pitchFamily="2" charset="0"/>
              </a:rPr>
              <a:t>:</a:t>
            </a:r>
            <a:endParaRPr lang="en-US" sz="1400" b="1" dirty="0">
              <a:solidFill>
                <a:schemeClr val="accent5">
                  <a:lumMod val="50000"/>
                </a:schemeClr>
              </a:solidFill>
              <a:latin typeface="Barlow" panose="00000500000000000000" pitchFamily="2" charset="0"/>
            </a:endParaRPr>
          </a:p>
        </p:txBody>
      </p:sp>
      <p:sp>
        <p:nvSpPr>
          <p:cNvPr id="8" name="Freeform: Shape 7">
            <a:extLst>
              <a:ext uri="{FF2B5EF4-FFF2-40B4-BE49-F238E27FC236}">
                <a16:creationId xmlns:a16="http://schemas.microsoft.com/office/drawing/2014/main" id="{D897A646-A5E8-35B7-B059-5AAC815170FB}"/>
              </a:ext>
            </a:extLst>
          </p:cNvPr>
          <p:cNvSpPr/>
          <p:nvPr/>
        </p:nvSpPr>
        <p:spPr>
          <a:xfrm>
            <a:off x="2559050" y="1502645"/>
            <a:ext cx="3925269" cy="374431"/>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spc="4" dirty="0">
                <a:solidFill>
                  <a:srgbClr val="C00000"/>
                </a:solidFill>
                <a:latin typeface="Barlow" panose="00000500000000000000" pitchFamily="2" charset="0"/>
              </a:rPr>
              <a:t>Support to Economic Development </a:t>
            </a:r>
          </a:p>
        </p:txBody>
      </p:sp>
      <p:pic>
        <p:nvPicPr>
          <p:cNvPr id="2050" name="Picture 2" descr="Ngadalësohet rritja ekonomike, INSTAT publikon raportin për 3-mujorin e  parë: PBB zgjerohet vetëm me 2.72% - BTV News">
            <a:extLst>
              <a:ext uri="{FF2B5EF4-FFF2-40B4-BE49-F238E27FC236}">
                <a16:creationId xmlns:a16="http://schemas.microsoft.com/office/drawing/2014/main" id="{62A08412-FD98-BD7C-15BD-F2D7FF7A2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050" y="3078892"/>
            <a:ext cx="3473450" cy="19630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5C4DDD-471F-C9EE-51D7-4C4E95B53A24}"/>
              </a:ext>
            </a:extLst>
          </p:cNvPr>
          <p:cNvSpPr txBox="1"/>
          <p:nvPr/>
        </p:nvSpPr>
        <p:spPr>
          <a:xfrm>
            <a:off x="508614" y="5604086"/>
            <a:ext cx="2622905" cy="307777"/>
          </a:xfrm>
          <a:prstGeom prst="rect">
            <a:avLst/>
          </a:prstGeom>
          <a:noFill/>
        </p:spPr>
        <p:txBody>
          <a:bodyPr wrap="square" rtlCol="0">
            <a:spAutoFit/>
          </a:bodyPr>
          <a:lstStyle/>
          <a:p>
            <a:r>
              <a:rPr lang="en-GB" sz="1400" b="1" dirty="0">
                <a:solidFill>
                  <a:schemeClr val="accent5">
                    <a:lumMod val="50000"/>
                  </a:schemeClr>
                </a:solidFill>
                <a:latin typeface="Barlow" panose="00000500000000000000" pitchFamily="2" charset="0"/>
              </a:rPr>
              <a:t>Key achievements in</a:t>
            </a:r>
            <a:r>
              <a:rPr lang="sq-AL" sz="1400" b="1" noProof="0" dirty="0">
                <a:solidFill>
                  <a:schemeClr val="accent5">
                    <a:lumMod val="50000"/>
                  </a:schemeClr>
                </a:solidFill>
                <a:latin typeface="Barlow" panose="00000500000000000000" pitchFamily="2" charset="0"/>
              </a:rPr>
              <a:t>:</a:t>
            </a:r>
            <a:endParaRPr lang="en-US" sz="1400" b="1" dirty="0">
              <a:solidFill>
                <a:schemeClr val="accent5">
                  <a:lumMod val="50000"/>
                </a:schemeClr>
              </a:solidFill>
              <a:latin typeface="Barlow" panose="00000500000000000000" pitchFamily="2" charset="0"/>
            </a:endParaRPr>
          </a:p>
        </p:txBody>
      </p:sp>
      <p:pic>
        <p:nvPicPr>
          <p:cNvPr id="2052" name="Picture 4" descr="Turizmi Ne Shqiperi 2025">
            <a:extLst>
              <a:ext uri="{FF2B5EF4-FFF2-40B4-BE49-F238E27FC236}">
                <a16:creationId xmlns:a16="http://schemas.microsoft.com/office/drawing/2014/main" id="{4DDC02C4-A264-2C21-89CD-76959E43C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8281366"/>
            <a:ext cx="2135626" cy="24120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Çelja e sezonit turistik veror 2025 në Shqipëri">
            <a:extLst>
              <a:ext uri="{FF2B5EF4-FFF2-40B4-BE49-F238E27FC236}">
                <a16:creationId xmlns:a16="http://schemas.microsoft.com/office/drawing/2014/main" id="{4C4FE08B-4F1F-5CC5-CC29-06A0E2D50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076" y="8292078"/>
            <a:ext cx="3852424" cy="241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5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AB302-53AA-612F-416F-04F32AAC46F1}"/>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750893C1-1E76-C289-CB97-17D645856F02}"/>
              </a:ext>
            </a:extLst>
          </p:cNvPr>
          <p:cNvSpPr txBox="1"/>
          <p:nvPr/>
        </p:nvSpPr>
        <p:spPr>
          <a:xfrm>
            <a:off x="756000" y="689325"/>
            <a:ext cx="4420994" cy="446917"/>
          </a:xfrm>
          <a:prstGeom prst="rect">
            <a:avLst/>
          </a:prstGeom>
        </p:spPr>
        <p:txBody>
          <a:bodyPr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DEFENSE </a:t>
            </a:r>
            <a:endParaRPr lang="sq-AL" sz="2799" b="1" noProof="0" dirty="0">
              <a:solidFill>
                <a:srgbClr val="365B6D"/>
              </a:solidFill>
              <a:latin typeface="Barlow Bold"/>
              <a:ea typeface="Barlow Bold"/>
              <a:cs typeface="Barlow Bold"/>
              <a:sym typeface="Barlow Bold"/>
            </a:endParaRPr>
          </a:p>
        </p:txBody>
      </p:sp>
      <p:sp>
        <p:nvSpPr>
          <p:cNvPr id="17" name="Freeform: Shape 16">
            <a:extLst>
              <a:ext uri="{FF2B5EF4-FFF2-40B4-BE49-F238E27FC236}">
                <a16:creationId xmlns:a16="http://schemas.microsoft.com/office/drawing/2014/main" id="{73A26A8C-11C2-39A2-83F1-0BF1F6555172}"/>
              </a:ext>
            </a:extLst>
          </p:cNvPr>
          <p:cNvSpPr/>
          <p:nvPr/>
        </p:nvSpPr>
        <p:spPr>
          <a:xfrm>
            <a:off x="781624" y="1456567"/>
            <a:ext cx="2844225" cy="1205366"/>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Planned expenditure:</a:t>
            </a:r>
            <a:endParaRPr lang="sq-AL" sz="1400" b="1" dirty="0">
              <a:latin typeface="Barlow" panose="00000500000000000000" pitchFamily="2" charset="0"/>
            </a:endParaRPr>
          </a:p>
          <a:p>
            <a:pPr lvl="0" algn="ctr">
              <a:lnSpc>
                <a:spcPct val="120000"/>
              </a:lnSpc>
            </a:pPr>
            <a:r>
              <a:rPr lang="en-US" sz="1400" b="1" dirty="0">
                <a:latin typeface="Barlow" panose="00000500000000000000" pitchFamily="2" charset="0"/>
              </a:rPr>
              <a:t>37</a:t>
            </a:r>
            <a:r>
              <a:rPr lang="sq-AL" sz="1400" b="1" dirty="0">
                <a:latin typeface="Barlow" panose="00000500000000000000" pitchFamily="2" charset="0"/>
              </a:rPr>
              <a:t>.</a:t>
            </a:r>
            <a:r>
              <a:rPr lang="en-US" sz="1400" b="1" dirty="0">
                <a:latin typeface="Barlow" panose="00000500000000000000" pitchFamily="2" charset="0"/>
              </a:rPr>
              <a:t>5</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p>
        </p:txBody>
      </p:sp>
      <p:sp>
        <p:nvSpPr>
          <p:cNvPr id="19" name="Freeform: Shape 18">
            <a:extLst>
              <a:ext uri="{FF2B5EF4-FFF2-40B4-BE49-F238E27FC236}">
                <a16:creationId xmlns:a16="http://schemas.microsoft.com/office/drawing/2014/main" id="{7C01314B-E9E5-A86A-8A05-282E20B98F32}"/>
              </a:ext>
            </a:extLst>
          </p:cNvPr>
          <p:cNvSpPr/>
          <p:nvPr/>
        </p:nvSpPr>
        <p:spPr>
          <a:xfrm>
            <a:off x="4104013" y="1428611"/>
            <a:ext cx="2844225" cy="116515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Actual expenditure</a:t>
            </a:r>
            <a:r>
              <a:rPr lang="sq-AL" sz="1400" b="1" dirty="0">
                <a:latin typeface="Barlow" panose="00000500000000000000" pitchFamily="2" charset="0"/>
              </a:rPr>
              <a:t>:</a:t>
            </a:r>
          </a:p>
          <a:p>
            <a:pPr lvl="0" algn="ctr">
              <a:lnSpc>
                <a:spcPct val="120000"/>
              </a:lnSpc>
            </a:pPr>
            <a:r>
              <a:rPr lang="en-US" sz="1400" b="1" dirty="0">
                <a:latin typeface="Barlow" panose="00000500000000000000" pitchFamily="2" charset="0"/>
              </a:rPr>
              <a:t>27</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 LEK</a:t>
            </a:r>
            <a:r>
              <a:rPr lang="en-US" sz="1400" b="1" dirty="0">
                <a:latin typeface="Barlow" panose="00000500000000000000" pitchFamily="2" charset="0"/>
              </a:rPr>
              <a:t>  </a:t>
            </a:r>
          </a:p>
          <a:p>
            <a:pPr lvl="0" algn="ctr">
              <a:lnSpc>
                <a:spcPct val="120000"/>
              </a:lnSpc>
            </a:pPr>
            <a:r>
              <a:rPr lang="en-US" sz="1400" b="1" dirty="0">
                <a:latin typeface="Barlow" panose="00000500000000000000" pitchFamily="2" charset="0"/>
              </a:rPr>
              <a:t>or 1.02</a:t>
            </a:r>
            <a:r>
              <a:rPr lang="sq-AL" sz="1400" b="1" dirty="0">
                <a:latin typeface="Barlow" panose="00000500000000000000" pitchFamily="2" charset="0"/>
              </a:rPr>
              <a:t>% </a:t>
            </a:r>
            <a:r>
              <a:rPr lang="en-GB" sz="1400" b="1" dirty="0">
                <a:latin typeface="Barlow" panose="00000500000000000000" pitchFamily="2" charset="0"/>
              </a:rPr>
              <a:t>of GDP</a:t>
            </a:r>
            <a:r>
              <a:rPr lang="en-US" sz="1400" b="1" dirty="0">
                <a:latin typeface="Barlow" panose="00000500000000000000" pitchFamily="2" charset="0"/>
              </a:rPr>
              <a:t> </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8992BE39-743E-E30C-2A80-B9A88F1F045F}"/>
              </a:ext>
            </a:extLst>
          </p:cNvPr>
          <p:cNvSpPr/>
          <p:nvPr/>
        </p:nvSpPr>
        <p:spPr>
          <a:xfrm>
            <a:off x="4147435" y="2918502"/>
            <a:ext cx="2869315" cy="1146736"/>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fi-FI" sz="1400" b="1" dirty="0">
                <a:latin typeface="Barlow" panose="00000500000000000000" pitchFamily="2" charset="0"/>
              </a:rPr>
              <a:t>Increase as compared to  2024:</a:t>
            </a:r>
            <a:endParaRPr lang="sq-AL" sz="1400" b="1" dirty="0">
              <a:latin typeface="Barlow" panose="00000500000000000000" pitchFamily="2" charset="0"/>
            </a:endParaRPr>
          </a:p>
          <a:p>
            <a:pPr lvl="0" algn="ctr">
              <a:lnSpc>
                <a:spcPct val="120000"/>
              </a:lnSpc>
            </a:pPr>
            <a:r>
              <a:rPr lang="en-GB" sz="1400" b="1" dirty="0">
                <a:latin typeface="Barlow" panose="00000500000000000000" pitchFamily="2" charset="0"/>
              </a:rPr>
              <a:t>25.8</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801C4A75-AA31-0D34-6F6E-013AE32D22CC}"/>
              </a:ext>
            </a:extLst>
          </p:cNvPr>
          <p:cNvSpPr/>
          <p:nvPr/>
        </p:nvSpPr>
        <p:spPr>
          <a:xfrm>
            <a:off x="781624" y="2780264"/>
            <a:ext cx="2996626" cy="1165152"/>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Budget execution rate</a:t>
            </a:r>
            <a:r>
              <a:rPr lang="sq-AL" sz="1400" b="1" dirty="0">
                <a:latin typeface="Barlow" panose="00000500000000000000" pitchFamily="2" charset="0"/>
              </a:rPr>
              <a:t>:</a:t>
            </a:r>
          </a:p>
          <a:p>
            <a:pPr lvl="0" algn="ctr">
              <a:lnSpc>
                <a:spcPct val="120000"/>
              </a:lnSpc>
            </a:pPr>
            <a:r>
              <a:rPr lang="en-US" sz="1400" b="1" dirty="0">
                <a:latin typeface="Barlow" panose="00000500000000000000" pitchFamily="2" charset="0"/>
              </a:rPr>
              <a:t>72.1</a:t>
            </a:r>
            <a:r>
              <a:rPr lang="sq-AL" sz="1400" b="1" dirty="0">
                <a:latin typeface="Barlow" panose="00000500000000000000" pitchFamily="2" charset="0"/>
              </a:rPr>
              <a:t>%</a:t>
            </a:r>
          </a:p>
        </p:txBody>
      </p:sp>
      <p:graphicFrame>
        <p:nvGraphicFramePr>
          <p:cNvPr id="2" name="Table 1">
            <a:extLst>
              <a:ext uri="{FF2B5EF4-FFF2-40B4-BE49-F238E27FC236}">
                <a16:creationId xmlns:a16="http://schemas.microsoft.com/office/drawing/2014/main" id="{EE3A0707-E485-B699-D442-ABAEADBC977F}"/>
              </a:ext>
            </a:extLst>
          </p:cNvPr>
          <p:cNvGraphicFramePr>
            <a:graphicFrameLocks noGrp="1"/>
          </p:cNvGraphicFramePr>
          <p:nvPr>
            <p:extLst>
              <p:ext uri="{D42A27DB-BD31-4B8C-83A1-F6EECF244321}">
                <p14:modId xmlns:p14="http://schemas.microsoft.com/office/powerpoint/2010/main" val="1720470080"/>
              </p:ext>
            </p:extLst>
          </p:nvPr>
        </p:nvGraphicFramePr>
        <p:xfrm>
          <a:off x="301136" y="4114144"/>
          <a:ext cx="7074624" cy="3672840"/>
        </p:xfrm>
        <a:graphic>
          <a:graphicData uri="http://schemas.openxmlformats.org/drawingml/2006/table">
            <a:tbl>
              <a:tblPr firstRow="1" bandRow="1">
                <a:tableStyleId>{5C22544A-7EE6-4342-B048-85BDC9FD1C3A}</a:tableStyleId>
              </a:tblPr>
              <a:tblGrid>
                <a:gridCol w="3537312">
                  <a:extLst>
                    <a:ext uri="{9D8B030D-6E8A-4147-A177-3AD203B41FA5}">
                      <a16:colId xmlns:a16="http://schemas.microsoft.com/office/drawing/2014/main" val="3608872522"/>
                    </a:ext>
                  </a:extLst>
                </a:gridCol>
                <a:gridCol w="3537312">
                  <a:extLst>
                    <a:ext uri="{9D8B030D-6E8A-4147-A177-3AD203B41FA5}">
                      <a16:colId xmlns:a16="http://schemas.microsoft.com/office/drawing/2014/main" val="994170029"/>
                    </a:ext>
                  </a:extLst>
                </a:gridCol>
              </a:tblGrid>
              <a:tr h="3557981">
                <a:tc>
                  <a:txBody>
                    <a:bodyPr/>
                    <a:lstStyle/>
                    <a:p>
                      <a:pPr marL="129540" lvl="1" algn="just" rtl="0">
                        <a:spcBef>
                          <a:spcPct val="0"/>
                        </a:spcBef>
                        <a:spcAft>
                          <a:spcPts val="1200"/>
                        </a:spcAft>
                      </a:pPr>
                      <a:r>
                        <a:rPr lang="en-GB" sz="1400" b="1" spc="4" noProof="0" dirty="0">
                          <a:solidFill>
                            <a:srgbClr val="365B6D"/>
                          </a:solidFill>
                          <a:latin typeface="Barlow"/>
                        </a:rPr>
                        <a:t>Key achievements</a:t>
                      </a:r>
                      <a:r>
                        <a:rPr lang="sq-AL" sz="1400" b="1" spc="4" noProof="0" dirty="0">
                          <a:solidFill>
                            <a:srgbClr val="365B6D"/>
                          </a:solidFill>
                          <a:latin typeface="Barlow"/>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noProof="0" dirty="0">
                          <a:solidFill>
                            <a:srgbClr val="365B6D"/>
                          </a:solidFill>
                          <a:latin typeface="Barlow"/>
                          <a:ea typeface="+mn-ea"/>
                          <a:cs typeface="+mn-cs"/>
                        </a:rPr>
                        <a:t>2,</a:t>
                      </a:r>
                      <a:r>
                        <a:rPr lang="en-US" sz="1300" b="0" kern="1200" spc="4" noProof="0" dirty="0">
                          <a:solidFill>
                            <a:srgbClr val="365B6D"/>
                          </a:solidFill>
                          <a:latin typeface="Barlow"/>
                          <a:ea typeface="+mn-ea"/>
                          <a:cs typeface="+mn-cs"/>
                        </a:rPr>
                        <a:t>657</a:t>
                      </a:r>
                      <a:r>
                        <a:rPr lang="sq-AL" sz="1300" b="0" kern="1200" spc="4" noProof="0" dirty="0">
                          <a:solidFill>
                            <a:srgbClr val="365B6D"/>
                          </a:solidFill>
                          <a:latin typeface="Barlow"/>
                          <a:ea typeface="+mn-ea"/>
                          <a:cs typeface="+mn-cs"/>
                        </a:rPr>
                        <a:t> land forces personnel, 6</a:t>
                      </a:r>
                      <a:r>
                        <a:rPr lang="en-GB" sz="1300" b="0" kern="1200" spc="4" noProof="0" dirty="0">
                          <a:solidFill>
                            <a:srgbClr val="365B6D"/>
                          </a:solidFill>
                          <a:latin typeface="Barlow"/>
                          <a:ea typeface="+mn-ea"/>
                          <a:cs typeface="+mn-cs"/>
                        </a:rPr>
                        <a:t>99</a:t>
                      </a:r>
                      <a:r>
                        <a:rPr lang="sq-AL" sz="1300" b="0" kern="1200" spc="4" noProof="0" dirty="0">
                          <a:solidFill>
                            <a:srgbClr val="365B6D"/>
                          </a:solidFill>
                          <a:latin typeface="Barlow"/>
                          <a:ea typeface="+mn-ea"/>
                          <a:cs typeface="+mn-cs"/>
                        </a:rPr>
                        <a:t> air forces personnel, </a:t>
                      </a:r>
                      <a:r>
                        <a:rPr lang="en-GB" sz="1300" b="0" kern="1200" spc="4" noProof="0" dirty="0">
                          <a:solidFill>
                            <a:srgbClr val="365B6D"/>
                          </a:solidFill>
                          <a:latin typeface="Barlow"/>
                          <a:ea typeface="+mn-ea"/>
                          <a:cs typeface="+mn-cs"/>
                        </a:rPr>
                        <a:t>707</a:t>
                      </a:r>
                      <a:r>
                        <a:rPr lang="sq-AL" sz="1300" b="0" kern="1200" spc="4" noProof="0" dirty="0">
                          <a:solidFill>
                            <a:srgbClr val="365B6D"/>
                          </a:solidFill>
                          <a:latin typeface="Barlow"/>
                          <a:ea typeface="+mn-ea"/>
                          <a:cs typeface="+mn-cs"/>
                        </a:rPr>
                        <a:t> naval forces personnel were kept on standby</a:t>
                      </a:r>
                      <a:r>
                        <a:rPr lang="en-US" sz="1300" b="0" kern="1200" spc="4" noProof="0"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383</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military contingents participated in peacekeeping missions abroad</a:t>
                      </a:r>
                      <a:r>
                        <a:rPr lang="en-US" sz="1300" b="0" kern="1200" spc="4" noProof="0"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Logistical support for the Armed Forces of the Republic of Albania was provided through a staff of </a:t>
                      </a:r>
                      <a:r>
                        <a:rPr lang="sq-AL" sz="1300" b="0" kern="1200" spc="4" noProof="0" dirty="0">
                          <a:solidFill>
                            <a:srgbClr val="365B6D"/>
                          </a:solidFill>
                          <a:latin typeface="Barlow"/>
                          <a:ea typeface="+mn-ea"/>
                          <a:cs typeface="+mn-cs"/>
                        </a:rPr>
                        <a:t>1,</a:t>
                      </a:r>
                      <a:r>
                        <a:rPr lang="en-US" sz="1300" b="0" kern="1200" spc="4" noProof="0" dirty="0">
                          <a:solidFill>
                            <a:srgbClr val="365B6D"/>
                          </a:solidFill>
                          <a:latin typeface="Barlow"/>
                          <a:ea typeface="+mn-ea"/>
                          <a:cs typeface="+mn-cs"/>
                        </a:rPr>
                        <a:t>242</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persons. </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Over 73 thousand outpatients and emergency patients were treated at the Military Medical Unit of the Trauma Hospital.</a:t>
                      </a:r>
                      <a:endParaRPr lang="sq-AL"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121</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families were assisted when their homes were damaged by natural disasters. </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A multifunctional facility for the accommodation of the Armed Forces command and staff has been constructed.</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Equipment has been procured to strengthen security and ensure the protection of information within the facilities and premises of the armed forces.</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Significant projects have been financed to equip the armed forces with the necessary weaponry,  ammunition, and operational equipment.</a:t>
                      </a:r>
                      <a:endParaRPr lang="sq-AL"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4" name="Group 3">
            <a:extLst>
              <a:ext uri="{FF2B5EF4-FFF2-40B4-BE49-F238E27FC236}">
                <a16:creationId xmlns:a16="http://schemas.microsoft.com/office/drawing/2014/main" id="{BFC42566-5312-46FD-893D-37FBB3229521}"/>
              </a:ext>
            </a:extLst>
          </p:cNvPr>
          <p:cNvGrpSpPr/>
          <p:nvPr/>
        </p:nvGrpSpPr>
        <p:grpSpPr>
          <a:xfrm>
            <a:off x="860" y="215910"/>
            <a:ext cx="3132903" cy="304044"/>
            <a:chOff x="860" y="215910"/>
            <a:chExt cx="3132903" cy="304044"/>
          </a:xfrm>
        </p:grpSpPr>
        <p:grpSp>
          <p:nvGrpSpPr>
            <p:cNvPr id="5" name="Group 2">
              <a:extLst>
                <a:ext uri="{FF2B5EF4-FFF2-40B4-BE49-F238E27FC236}">
                  <a16:creationId xmlns:a16="http://schemas.microsoft.com/office/drawing/2014/main" id="{D0BFA7F9-9991-A1A3-EA7C-CA8AE1F7EA00}"/>
                </a:ext>
              </a:extLst>
            </p:cNvPr>
            <p:cNvGrpSpPr/>
            <p:nvPr/>
          </p:nvGrpSpPr>
          <p:grpSpPr>
            <a:xfrm rot="5400000">
              <a:off x="1515103" y="-1057393"/>
              <a:ext cx="63104" cy="3091589"/>
              <a:chOff x="0" y="0"/>
              <a:chExt cx="17101" cy="934750"/>
            </a:xfrm>
          </p:grpSpPr>
          <p:sp>
            <p:nvSpPr>
              <p:cNvPr id="11" name="Freeform 3">
                <a:extLst>
                  <a:ext uri="{FF2B5EF4-FFF2-40B4-BE49-F238E27FC236}">
                    <a16:creationId xmlns:a16="http://schemas.microsoft.com/office/drawing/2014/main" id="{49C79A5F-4FB4-8102-0211-C3CD154FABBF}"/>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2" name="TextBox 4">
                <a:extLst>
                  <a:ext uri="{FF2B5EF4-FFF2-40B4-BE49-F238E27FC236}">
                    <a16:creationId xmlns:a16="http://schemas.microsoft.com/office/drawing/2014/main" id="{576D36FD-033E-F47A-3144-51609CB3949E}"/>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7" name="Group 19">
              <a:extLst>
                <a:ext uri="{FF2B5EF4-FFF2-40B4-BE49-F238E27FC236}">
                  <a16:creationId xmlns:a16="http://schemas.microsoft.com/office/drawing/2014/main" id="{A439BB03-98A2-4A20-31E9-1A8EFD023E8A}"/>
                </a:ext>
              </a:extLst>
            </p:cNvPr>
            <p:cNvGrpSpPr/>
            <p:nvPr/>
          </p:nvGrpSpPr>
          <p:grpSpPr>
            <a:xfrm>
              <a:off x="97017" y="215910"/>
              <a:ext cx="3036746" cy="194284"/>
              <a:chOff x="120176" y="-97609"/>
              <a:chExt cx="2266969" cy="233489"/>
            </a:xfrm>
          </p:grpSpPr>
          <p:sp>
            <p:nvSpPr>
              <p:cNvPr id="8" name="TextBox 20">
                <a:extLst>
                  <a:ext uri="{FF2B5EF4-FFF2-40B4-BE49-F238E27FC236}">
                    <a16:creationId xmlns:a16="http://schemas.microsoft.com/office/drawing/2014/main" id="{B178189A-39F6-0FCF-9DDE-4788183315F9}"/>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9" name="TextBox 21">
                <a:extLst>
                  <a:ext uri="{FF2B5EF4-FFF2-40B4-BE49-F238E27FC236}">
                    <a16:creationId xmlns:a16="http://schemas.microsoft.com/office/drawing/2014/main" id="{90737FC9-4A0C-2939-EA7C-554A4D0316B7}"/>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23</a:t>
                </a:r>
                <a:endParaRPr lang="sq-AL" sz="1200" b="1" spc="4" noProof="0" dirty="0">
                  <a:solidFill>
                    <a:srgbClr val="E49393"/>
                  </a:solidFill>
                  <a:latin typeface="Barlow Bold"/>
                  <a:ea typeface="Barlow Bold"/>
                  <a:cs typeface="Barlow Bold"/>
                  <a:sym typeface="Barlow Bold"/>
                </a:endParaRPr>
              </a:p>
            </p:txBody>
          </p:sp>
        </p:grpSp>
      </p:grpSp>
      <p:grpSp>
        <p:nvGrpSpPr>
          <p:cNvPr id="13" name="Group 5">
            <a:extLst>
              <a:ext uri="{FF2B5EF4-FFF2-40B4-BE49-F238E27FC236}">
                <a16:creationId xmlns:a16="http://schemas.microsoft.com/office/drawing/2014/main" id="{0EA6D2FA-BA7A-8E03-6C52-413E18E0F935}"/>
              </a:ext>
            </a:extLst>
          </p:cNvPr>
          <p:cNvGrpSpPr/>
          <p:nvPr/>
        </p:nvGrpSpPr>
        <p:grpSpPr>
          <a:xfrm rot="-10138660">
            <a:off x="6729297" y="-236639"/>
            <a:ext cx="2141005" cy="1985278"/>
            <a:chOff x="0" y="0"/>
            <a:chExt cx="812800" cy="753681"/>
          </a:xfrm>
        </p:grpSpPr>
        <p:sp>
          <p:nvSpPr>
            <p:cNvPr id="14" name="Freeform 6">
              <a:extLst>
                <a:ext uri="{FF2B5EF4-FFF2-40B4-BE49-F238E27FC236}">
                  <a16:creationId xmlns:a16="http://schemas.microsoft.com/office/drawing/2014/main" id="{6F00CFF4-6373-7198-B7D7-954D44E03E31}"/>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5" name="TextBox 7">
              <a:extLst>
                <a:ext uri="{FF2B5EF4-FFF2-40B4-BE49-F238E27FC236}">
                  <a16:creationId xmlns:a16="http://schemas.microsoft.com/office/drawing/2014/main" id="{5ABEFC2B-98BF-6D80-AF55-4FED4CD87538}"/>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6" name="Group 15">
            <a:extLst>
              <a:ext uri="{FF2B5EF4-FFF2-40B4-BE49-F238E27FC236}">
                <a16:creationId xmlns:a16="http://schemas.microsoft.com/office/drawing/2014/main" id="{BFD53079-CF55-D38E-1CB2-9C66FE1D57C3}"/>
              </a:ext>
            </a:extLst>
          </p:cNvPr>
          <p:cNvGrpSpPr/>
          <p:nvPr/>
        </p:nvGrpSpPr>
        <p:grpSpPr>
          <a:xfrm rot="-10138660">
            <a:off x="6498344" y="-656774"/>
            <a:ext cx="2141005" cy="1985278"/>
            <a:chOff x="0" y="0"/>
            <a:chExt cx="812800" cy="753681"/>
          </a:xfrm>
        </p:grpSpPr>
        <p:sp>
          <p:nvSpPr>
            <p:cNvPr id="22" name="Freeform 16">
              <a:extLst>
                <a:ext uri="{FF2B5EF4-FFF2-40B4-BE49-F238E27FC236}">
                  <a16:creationId xmlns:a16="http://schemas.microsoft.com/office/drawing/2014/main" id="{7A887797-7908-664E-FF47-E7A6E3A775B4}"/>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3" name="TextBox 17">
              <a:extLst>
                <a:ext uri="{FF2B5EF4-FFF2-40B4-BE49-F238E27FC236}">
                  <a16:creationId xmlns:a16="http://schemas.microsoft.com/office/drawing/2014/main" id="{D9F34406-67B8-34CE-EFE4-4646BDFA413F}"/>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4" name="Group 8">
            <a:extLst>
              <a:ext uri="{FF2B5EF4-FFF2-40B4-BE49-F238E27FC236}">
                <a16:creationId xmlns:a16="http://schemas.microsoft.com/office/drawing/2014/main" id="{2175DA7A-DB34-25FB-7F84-70AD85F6B5D7}"/>
              </a:ext>
            </a:extLst>
          </p:cNvPr>
          <p:cNvGrpSpPr/>
          <p:nvPr/>
        </p:nvGrpSpPr>
        <p:grpSpPr>
          <a:xfrm rot="1136038">
            <a:off x="6664025" y="9084315"/>
            <a:ext cx="2921675" cy="2556466"/>
            <a:chOff x="0" y="0"/>
            <a:chExt cx="812800" cy="711200"/>
          </a:xfrm>
        </p:grpSpPr>
        <p:sp>
          <p:nvSpPr>
            <p:cNvPr id="25" name="Freeform 9">
              <a:extLst>
                <a:ext uri="{FF2B5EF4-FFF2-40B4-BE49-F238E27FC236}">
                  <a16:creationId xmlns:a16="http://schemas.microsoft.com/office/drawing/2014/main" id="{55DC3E94-E5B7-8C21-9C98-3C8EF66AD92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6" name="TextBox 10">
              <a:extLst>
                <a:ext uri="{FF2B5EF4-FFF2-40B4-BE49-F238E27FC236}">
                  <a16:creationId xmlns:a16="http://schemas.microsoft.com/office/drawing/2014/main" id="{0C9AB7DB-D13B-1996-FA64-7ACAF2C0BBDD}"/>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18" name="Picture 17" descr="A sign with microphones in front of a military vehicle&#10;&#10;AI-generated content may be incorrect.">
            <a:extLst>
              <a:ext uri="{FF2B5EF4-FFF2-40B4-BE49-F238E27FC236}">
                <a16:creationId xmlns:a16="http://schemas.microsoft.com/office/drawing/2014/main" id="{1008B0E0-B4BD-3564-658C-70F13B422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24" y="7880709"/>
            <a:ext cx="6166614" cy="2831007"/>
          </a:xfrm>
          <a:prstGeom prst="rect">
            <a:avLst/>
          </a:prstGeom>
        </p:spPr>
      </p:pic>
    </p:spTree>
    <p:extLst>
      <p:ext uri="{BB962C8B-B14F-4D97-AF65-F5344CB8AC3E}">
        <p14:creationId xmlns:p14="http://schemas.microsoft.com/office/powerpoint/2010/main" val="421404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B8B1D-055D-6695-5B88-DD49B47B0634}"/>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6702CDA2-6BE4-120C-08B6-22B351E681E4}"/>
              </a:ext>
            </a:extLst>
          </p:cNvPr>
          <p:cNvSpPr txBox="1"/>
          <p:nvPr/>
        </p:nvSpPr>
        <p:spPr>
          <a:xfrm>
            <a:off x="756000" y="689325"/>
            <a:ext cx="4543898" cy="947054"/>
          </a:xfrm>
          <a:prstGeom prst="rect">
            <a:avLst/>
          </a:prstGeom>
        </p:spPr>
        <p:txBody>
          <a:bodyPr wrap="square"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PUBLIC ORDER AND SAFETY </a:t>
            </a:r>
            <a:r>
              <a:rPr lang="sq-AL" sz="2799" b="1" noProof="0" dirty="0">
                <a:solidFill>
                  <a:srgbClr val="365B6D"/>
                </a:solidFill>
                <a:latin typeface="Barlow Bold"/>
                <a:ea typeface="Barlow Bold"/>
                <a:cs typeface="Barlow Bold"/>
                <a:sym typeface="Barlow Bold"/>
              </a:rPr>
              <a:t>UBLIKE</a:t>
            </a:r>
          </a:p>
        </p:txBody>
      </p:sp>
      <p:sp>
        <p:nvSpPr>
          <p:cNvPr id="17" name="Freeform: Shape 16">
            <a:extLst>
              <a:ext uri="{FF2B5EF4-FFF2-40B4-BE49-F238E27FC236}">
                <a16:creationId xmlns:a16="http://schemas.microsoft.com/office/drawing/2014/main" id="{AD1E5B01-F677-3F10-A70A-64698913E04D}"/>
              </a:ext>
            </a:extLst>
          </p:cNvPr>
          <p:cNvSpPr/>
          <p:nvPr/>
        </p:nvSpPr>
        <p:spPr>
          <a:xfrm>
            <a:off x="437158" y="1251093"/>
            <a:ext cx="3276115" cy="938682"/>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Planned expenditure</a:t>
            </a:r>
            <a:r>
              <a:rPr lang="sq-AL" sz="1400" b="1" dirty="0">
                <a:latin typeface="Barlow" panose="00000500000000000000" pitchFamily="2" charset="0"/>
              </a:rPr>
              <a:t>:</a:t>
            </a:r>
          </a:p>
          <a:p>
            <a:pPr lvl="0" algn="ctr">
              <a:lnSpc>
                <a:spcPct val="120000"/>
              </a:lnSpc>
            </a:pPr>
            <a:r>
              <a:rPr lang="en-US" sz="1400" b="1" dirty="0">
                <a:latin typeface="Barlow" panose="00000500000000000000" pitchFamily="2" charset="0"/>
              </a:rPr>
              <a:t>54</a:t>
            </a:r>
            <a:r>
              <a:rPr lang="sq-AL" sz="1400" b="1" dirty="0">
                <a:latin typeface="Barlow" panose="00000500000000000000" pitchFamily="2" charset="0"/>
              </a:rPr>
              <a:t>.7 </a:t>
            </a:r>
            <a:r>
              <a:rPr lang="en-GB" sz="1400" b="1" dirty="0">
                <a:latin typeface="Barlow" panose="00000500000000000000" pitchFamily="2" charset="0"/>
              </a:rPr>
              <a:t>billion </a:t>
            </a:r>
            <a:r>
              <a:rPr lang="sq-AL" sz="1400" b="1" dirty="0">
                <a:latin typeface="Barlow" panose="00000500000000000000" pitchFamily="2" charset="0"/>
              </a:rPr>
              <a:t>LEK</a:t>
            </a:r>
          </a:p>
        </p:txBody>
      </p:sp>
      <p:sp>
        <p:nvSpPr>
          <p:cNvPr id="19" name="Freeform: Shape 18">
            <a:extLst>
              <a:ext uri="{FF2B5EF4-FFF2-40B4-BE49-F238E27FC236}">
                <a16:creationId xmlns:a16="http://schemas.microsoft.com/office/drawing/2014/main" id="{8EDAA054-B2BA-80CD-A252-B3355F85E676}"/>
              </a:ext>
            </a:extLst>
          </p:cNvPr>
          <p:cNvSpPr/>
          <p:nvPr/>
        </p:nvSpPr>
        <p:spPr>
          <a:xfrm>
            <a:off x="3906612" y="1268195"/>
            <a:ext cx="3276115" cy="943651"/>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Actual expenditure</a:t>
            </a:r>
            <a:r>
              <a:rPr lang="sq-AL" sz="1400" b="1" dirty="0">
                <a:latin typeface="Barlow" panose="00000500000000000000" pitchFamily="2" charset="0"/>
              </a:rPr>
              <a:t>:</a:t>
            </a:r>
          </a:p>
          <a:p>
            <a:pPr algn="ctr">
              <a:lnSpc>
                <a:spcPct val="120000"/>
              </a:lnSpc>
            </a:pPr>
            <a:r>
              <a:rPr lang="en-US" sz="1400" b="1" dirty="0">
                <a:latin typeface="Barlow" panose="00000500000000000000" pitchFamily="2" charset="0"/>
              </a:rPr>
              <a:t>51</a:t>
            </a:r>
            <a:r>
              <a:rPr lang="sq-AL" sz="1400" b="1" dirty="0">
                <a:latin typeface="Barlow" panose="00000500000000000000" pitchFamily="2" charset="0"/>
              </a:rPr>
              <a:t>.</a:t>
            </a:r>
            <a:r>
              <a:rPr lang="en-US" sz="1400" b="1" dirty="0">
                <a:latin typeface="Barlow" panose="00000500000000000000" pitchFamily="2" charset="0"/>
              </a:rPr>
              <a:t>8</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endParaRPr lang="en-GB" sz="1400" b="1" dirty="0">
              <a:latin typeface="Barlow" panose="00000500000000000000" pitchFamily="2" charset="0"/>
            </a:endParaRPr>
          </a:p>
          <a:p>
            <a:pPr algn="ctr">
              <a:lnSpc>
                <a:spcPct val="120000"/>
              </a:lnSpc>
            </a:pPr>
            <a:r>
              <a:rPr lang="en-US" sz="1400" b="1" dirty="0">
                <a:latin typeface="Barlow" panose="00000500000000000000" pitchFamily="2" charset="0"/>
              </a:rPr>
              <a:t>or </a:t>
            </a:r>
            <a:r>
              <a:rPr lang="sq-AL" sz="1400" b="1" dirty="0">
                <a:latin typeface="Barlow" panose="00000500000000000000" pitchFamily="2" charset="0"/>
              </a:rPr>
              <a:t>1.9</a:t>
            </a:r>
            <a:r>
              <a:rPr lang="en-US" sz="1400" b="1" dirty="0">
                <a:latin typeface="Barlow" panose="00000500000000000000" pitchFamily="2" charset="0"/>
              </a:rPr>
              <a:t>5</a:t>
            </a:r>
            <a:r>
              <a:rPr lang="sq-AL" sz="1400" b="1" dirty="0">
                <a:latin typeface="Barlow" panose="00000500000000000000" pitchFamily="2" charset="0"/>
              </a:rPr>
              <a:t>% </a:t>
            </a:r>
            <a:r>
              <a:rPr lang="en-GB" sz="1400" b="1" dirty="0">
                <a:latin typeface="Barlow" panose="00000500000000000000" pitchFamily="2" charset="0"/>
              </a:rPr>
              <a:t>of GDP </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2824C306-2541-A65C-4A4F-313117CD5192}"/>
              </a:ext>
            </a:extLst>
          </p:cNvPr>
          <p:cNvSpPr/>
          <p:nvPr/>
        </p:nvSpPr>
        <p:spPr>
          <a:xfrm>
            <a:off x="4006850" y="2392234"/>
            <a:ext cx="3301886" cy="938683"/>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fi-FI" sz="1400" b="1" dirty="0">
                <a:latin typeface="Barlow" panose="00000500000000000000" pitchFamily="2" charset="0"/>
              </a:rPr>
              <a:t>Increase as compared to 2024:</a:t>
            </a:r>
            <a:endParaRPr lang="sq-AL" sz="1400" b="1" dirty="0">
              <a:latin typeface="Barlow" panose="00000500000000000000" pitchFamily="2" charset="0"/>
            </a:endParaRPr>
          </a:p>
          <a:p>
            <a:pPr lvl="0" algn="ctr">
              <a:lnSpc>
                <a:spcPct val="120000"/>
              </a:lnSpc>
            </a:pPr>
            <a:r>
              <a:rPr lang="en-GB" sz="1400" b="1" dirty="0">
                <a:latin typeface="Barlow" panose="00000500000000000000" pitchFamily="2" charset="0"/>
              </a:rPr>
              <a:t>7.1</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3BA2E167-1A11-9EAA-A7F5-0784E0467BA4}"/>
              </a:ext>
            </a:extLst>
          </p:cNvPr>
          <p:cNvSpPr/>
          <p:nvPr/>
        </p:nvSpPr>
        <p:spPr>
          <a:xfrm>
            <a:off x="423180" y="2353211"/>
            <a:ext cx="3355069" cy="938683"/>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Budget execution rate</a:t>
            </a:r>
            <a:r>
              <a:rPr lang="sq-AL" sz="1400" b="1" dirty="0">
                <a:latin typeface="Barlow" panose="00000500000000000000" pitchFamily="2" charset="0"/>
              </a:rPr>
              <a:t>:</a:t>
            </a:r>
          </a:p>
          <a:p>
            <a:pPr lvl="0" algn="ctr">
              <a:lnSpc>
                <a:spcPct val="120000"/>
              </a:lnSpc>
            </a:pPr>
            <a:r>
              <a:rPr lang="en-US" sz="1400" b="1" dirty="0">
                <a:latin typeface="Barlow" panose="00000500000000000000" pitchFamily="2" charset="0"/>
              </a:rPr>
              <a:t>94</a:t>
            </a:r>
            <a:r>
              <a:rPr lang="sq-AL" sz="1400" b="1" dirty="0">
                <a:latin typeface="Barlow" panose="00000500000000000000" pitchFamily="2" charset="0"/>
              </a:rPr>
              <a:t>.</a:t>
            </a:r>
            <a:r>
              <a:rPr lang="en-US" sz="1400" b="1" dirty="0">
                <a:latin typeface="Barlow" panose="00000500000000000000" pitchFamily="2" charset="0"/>
              </a:rPr>
              <a:t>7</a:t>
            </a:r>
            <a:r>
              <a:rPr lang="sq-AL" sz="1400" b="1" dirty="0">
                <a:latin typeface="Barlow" panose="00000500000000000000" pitchFamily="2" charset="0"/>
              </a:rPr>
              <a:t>%</a:t>
            </a:r>
          </a:p>
        </p:txBody>
      </p:sp>
      <p:graphicFrame>
        <p:nvGraphicFramePr>
          <p:cNvPr id="2" name="Table 1">
            <a:extLst>
              <a:ext uri="{FF2B5EF4-FFF2-40B4-BE49-F238E27FC236}">
                <a16:creationId xmlns:a16="http://schemas.microsoft.com/office/drawing/2014/main" id="{D1D00CEA-1054-616D-3981-55D02EC37D29}"/>
              </a:ext>
            </a:extLst>
          </p:cNvPr>
          <p:cNvGraphicFramePr>
            <a:graphicFrameLocks noGrp="1"/>
          </p:cNvGraphicFramePr>
          <p:nvPr>
            <p:extLst>
              <p:ext uri="{D42A27DB-BD31-4B8C-83A1-F6EECF244321}">
                <p14:modId xmlns:p14="http://schemas.microsoft.com/office/powerpoint/2010/main" val="4097832467"/>
              </p:ext>
            </p:extLst>
          </p:nvPr>
        </p:nvGraphicFramePr>
        <p:xfrm>
          <a:off x="423180" y="3664679"/>
          <a:ext cx="6759548" cy="6324600"/>
        </p:xfrm>
        <a:graphic>
          <a:graphicData uri="http://schemas.openxmlformats.org/drawingml/2006/table">
            <a:tbl>
              <a:tblPr firstRow="1" bandRow="1">
                <a:tableStyleId>{5C22544A-7EE6-4342-B048-85BDC9FD1C3A}</a:tableStyleId>
              </a:tblPr>
              <a:tblGrid>
                <a:gridCol w="3379774">
                  <a:extLst>
                    <a:ext uri="{9D8B030D-6E8A-4147-A177-3AD203B41FA5}">
                      <a16:colId xmlns:a16="http://schemas.microsoft.com/office/drawing/2014/main" val="3608872522"/>
                    </a:ext>
                  </a:extLst>
                </a:gridCol>
                <a:gridCol w="3379774">
                  <a:extLst>
                    <a:ext uri="{9D8B030D-6E8A-4147-A177-3AD203B41FA5}">
                      <a16:colId xmlns:a16="http://schemas.microsoft.com/office/drawing/2014/main" val="994170029"/>
                    </a:ext>
                  </a:extLst>
                </a:gridCol>
              </a:tblGrid>
              <a:tr h="5034355">
                <a:tc>
                  <a:txBody>
                    <a:bodyPr/>
                    <a:lstStyle/>
                    <a:p>
                      <a:pPr marL="129540" lvl="1" algn="just" rtl="0">
                        <a:spcBef>
                          <a:spcPct val="0"/>
                        </a:spcBef>
                        <a:spcAft>
                          <a:spcPts val="1200"/>
                        </a:spcAft>
                      </a:pPr>
                      <a:r>
                        <a:rPr lang="en-GB" sz="1400" b="1" spc="4" noProof="0" dirty="0">
                          <a:solidFill>
                            <a:srgbClr val="365B6D"/>
                          </a:solidFill>
                          <a:latin typeface="Barlow"/>
                        </a:rPr>
                        <a:t>Key achievements</a:t>
                      </a:r>
                      <a:r>
                        <a:rPr lang="sq-AL" sz="1400" b="1" spc="4" noProof="0" dirty="0">
                          <a:solidFill>
                            <a:srgbClr val="365B6D"/>
                          </a:solidFill>
                          <a:latin typeface="Barlow"/>
                        </a:rPr>
                        <a:t>:</a:t>
                      </a:r>
                    </a:p>
                    <a:p>
                      <a:pPr marL="259080" lvl="1" indent="-129540" algn="l" defTabSz="914400" rtl="0" eaLnBrk="1" latinLnBrk="0" hangingPunct="1">
                        <a:spcBef>
                          <a:spcPct val="0"/>
                        </a:spcBef>
                        <a:spcAft>
                          <a:spcPts val="1200"/>
                        </a:spcAft>
                        <a:buFont typeface="Arial"/>
                        <a:buChar char="•"/>
                      </a:pPr>
                      <a:r>
                        <a:rPr lang="en-GB" sz="1300" b="0" kern="1200" spc="4" noProof="0" dirty="0">
                          <a:solidFill>
                            <a:srgbClr val="365B6D"/>
                          </a:solidFill>
                          <a:latin typeface="Barlow"/>
                          <a:ea typeface="+mn-ea"/>
                          <a:cs typeface="+mn-cs"/>
                        </a:rPr>
                        <a:t>Services were provided to 4.370 male convicts, 102 female convicts and 20 juvenile convicts. 477 sick convicts were treated with health services.</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8,760 men, 698 women and 312 juvenile offenders were effectively supervised during probation service. 232 offenders benefited from services of their reintegration in the society.</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Free legal aid was provided to 5,300 individuals of whom 57.7% are women and girls</a:t>
                      </a:r>
                      <a:r>
                        <a:rPr lang="sq-AL" sz="1300" b="0" kern="1200" spc="4" noProof="0"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17,608 expert acts classified as; forensic, toxicological-legal, biological-legal and psychiatric-legal were carried out, in accordance with European standards</a:t>
                      </a:r>
                      <a:r>
                        <a:rPr lang="sq-AL" sz="1300" b="0" kern="1200" spc="4" noProof="0" dirty="0">
                          <a:solidFill>
                            <a:srgbClr val="365B6D"/>
                          </a:solidFill>
                          <a:latin typeface="Barlow"/>
                          <a:ea typeface="+mn-ea"/>
                          <a:cs typeface="+mn-cs"/>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The distribution scheme of the Special Compensation Fund was implemented for 96 owners.</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noProof="0" dirty="0">
                          <a:solidFill>
                            <a:srgbClr val="365B6D"/>
                          </a:solidFill>
                          <a:latin typeface="Barlow"/>
                          <a:ea typeface="+mn-ea"/>
                          <a:cs typeface="+mn-cs"/>
                        </a:rPr>
                        <a:t>3,527</a:t>
                      </a:r>
                      <a:r>
                        <a:rPr lang="en-GB" sz="1300" b="0" kern="1200" spc="4" noProof="0" dirty="0">
                          <a:solidFill>
                            <a:srgbClr val="365B6D"/>
                          </a:solidFill>
                          <a:latin typeface="Barlow"/>
                          <a:ea typeface="+mn-ea"/>
                          <a:cs typeface="+mn-cs"/>
                        </a:rPr>
                        <a:t> owners affected by the informal constructions were compensated and paid.</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38,195 police</a:t>
                      </a:r>
                      <a:r>
                        <a:rPr lang="sq-AL" sz="1300" b="0" kern="1200" spc="4" noProof="0" dirty="0">
                          <a:solidFill>
                            <a:srgbClr val="365B6D"/>
                          </a:solidFill>
                          <a:latin typeface="Barlow"/>
                          <a:ea typeface="+mn-ea"/>
                          <a:cs typeface="+mn-cs"/>
                        </a:rPr>
                        <a:t> opera</a:t>
                      </a:r>
                      <a:r>
                        <a:rPr lang="en-GB" sz="1300" b="0" kern="1200" spc="4" noProof="0" dirty="0" err="1">
                          <a:solidFill>
                            <a:srgbClr val="365B6D"/>
                          </a:solidFill>
                          <a:latin typeface="Barlow"/>
                          <a:ea typeface="+mn-ea"/>
                          <a:cs typeface="+mn-cs"/>
                        </a:rPr>
                        <a:t>tions</a:t>
                      </a:r>
                      <a:r>
                        <a:rPr lang="en-GB" sz="1300" b="0" kern="1200" spc="4" noProof="0" dirty="0">
                          <a:solidFill>
                            <a:srgbClr val="365B6D"/>
                          </a:solidFill>
                          <a:latin typeface="Barlow"/>
                          <a:ea typeface="+mn-ea"/>
                          <a:cs typeface="+mn-cs"/>
                        </a:rPr>
                        <a:t> and investigation were conducted.</a:t>
                      </a:r>
                      <a:endParaRPr lang="sq-AL"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59080" marR="0" lvl="1" indent="-129540" algn="just" defTabSz="914400" rtl="0" eaLnBrk="1" fontAlgn="auto" latinLnBrk="0" hangingPunct="1">
                        <a:lnSpc>
                          <a:spcPct val="100000"/>
                        </a:lnSpc>
                        <a:spcBef>
                          <a:spcPct val="0"/>
                        </a:spcBef>
                        <a:spcAft>
                          <a:spcPts val="1200"/>
                        </a:spcAft>
                        <a:buClrTx/>
                        <a:buSzTx/>
                        <a:buFont typeface="Arial"/>
                        <a:buChar char="•"/>
                        <a:tabLst/>
                        <a:defRPr/>
                      </a:pPr>
                      <a:endParaRPr lang="en-US"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The reconstruction of the facilities of the Institute of Forensic Medicine has been completed.</a:t>
                      </a:r>
                      <a:endParaRPr lang="sq-AL"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kern="1200" spc="4" noProof="0" dirty="0">
                          <a:solidFill>
                            <a:srgbClr val="365B6D"/>
                          </a:solidFill>
                          <a:latin typeface="Barlow"/>
                          <a:ea typeface="+mn-ea"/>
                          <a:cs typeface="+mn-cs"/>
                        </a:rPr>
                        <a:t>State Police buildings were constructed and reconstructed and technological systems (TIMS) &amp; infrastructure were improved to increase the security and efficiency of police services.</a:t>
                      </a:r>
                      <a:r>
                        <a:rPr lang="en-US" sz="1300" b="0" kern="1200" spc="4" noProof="0" dirty="0">
                          <a:solidFill>
                            <a:srgbClr val="365B6D"/>
                          </a:solidFill>
                          <a:latin typeface="Barlow"/>
                          <a:ea typeface="+mn-ea"/>
                          <a:cs typeface="+mn-cs"/>
                        </a:rPr>
                        <a:t> </a:t>
                      </a:r>
                      <a:endParaRPr lang="en-GB" sz="1300" b="0" kern="1200" spc="4" noProof="0" dirty="0">
                        <a:solidFill>
                          <a:srgbClr val="365B6D"/>
                        </a:solidFill>
                        <a:latin typeface="Barlow"/>
                        <a:ea typeface="+mn-ea"/>
                        <a:cs typeface="+mn-cs"/>
                      </a:endParaRP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Financing continued for investment projects within the penitentiary system, with the objective of enhancing living conditions for inmates and modernizing correctional infrastructure.</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US" sz="1300" b="0" kern="1200" spc="4" noProof="0" dirty="0">
                          <a:solidFill>
                            <a:srgbClr val="365B6D"/>
                          </a:solidFill>
                          <a:latin typeface="Barlow"/>
                          <a:ea typeface="+mn-ea"/>
                          <a:cs typeface="+mn-cs"/>
                        </a:rPr>
                        <a:t>The reconstruction of the </a:t>
                      </a:r>
                      <a:r>
                        <a:rPr lang="en-US" sz="1300" b="0" kern="1200" spc="4" noProof="0" dirty="0" err="1">
                          <a:solidFill>
                            <a:srgbClr val="365B6D"/>
                          </a:solidFill>
                          <a:latin typeface="Barlow"/>
                          <a:ea typeface="+mn-ea"/>
                          <a:cs typeface="+mn-cs"/>
                        </a:rPr>
                        <a:t>Kukës</a:t>
                      </a:r>
                      <a:r>
                        <a:rPr lang="en-US" sz="1300" b="0" kern="1200" spc="4" noProof="0" dirty="0">
                          <a:solidFill>
                            <a:srgbClr val="365B6D"/>
                          </a:solidFill>
                          <a:latin typeface="Barlow"/>
                          <a:ea typeface="+mn-ea"/>
                          <a:cs typeface="+mn-cs"/>
                        </a:rPr>
                        <a:t> Penitentiary Institution (IEVP </a:t>
                      </a:r>
                      <a:r>
                        <a:rPr lang="en-US" sz="1300" b="0" kern="1200" spc="4" noProof="0" dirty="0" err="1">
                          <a:solidFill>
                            <a:srgbClr val="365B6D"/>
                          </a:solidFill>
                          <a:latin typeface="Barlow"/>
                          <a:ea typeface="+mn-ea"/>
                          <a:cs typeface="+mn-cs"/>
                        </a:rPr>
                        <a:t>Kukës</a:t>
                      </a:r>
                      <a:r>
                        <a:rPr lang="en-US" sz="1300" b="0" kern="1200" spc="4" noProof="0" dirty="0">
                          <a:solidFill>
                            <a:srgbClr val="365B6D"/>
                          </a:solidFill>
                          <a:latin typeface="Barlow"/>
                          <a:ea typeface="+mn-ea"/>
                          <a:cs typeface="+mn-cs"/>
                        </a:rPr>
                        <a:t>) was financed.</a:t>
                      </a:r>
                      <a:endParaRPr lang="sq-AL"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24" name="Group 5">
            <a:extLst>
              <a:ext uri="{FF2B5EF4-FFF2-40B4-BE49-F238E27FC236}">
                <a16:creationId xmlns:a16="http://schemas.microsoft.com/office/drawing/2014/main" id="{B8968932-201A-13B1-127D-FC70C90EACD6}"/>
              </a:ext>
            </a:extLst>
          </p:cNvPr>
          <p:cNvGrpSpPr/>
          <p:nvPr/>
        </p:nvGrpSpPr>
        <p:grpSpPr>
          <a:xfrm rot="-10138660">
            <a:off x="6729297" y="-236639"/>
            <a:ext cx="2141005" cy="1985278"/>
            <a:chOff x="0" y="0"/>
            <a:chExt cx="812800" cy="753681"/>
          </a:xfrm>
        </p:grpSpPr>
        <p:sp>
          <p:nvSpPr>
            <p:cNvPr id="25" name="Freeform 6">
              <a:extLst>
                <a:ext uri="{FF2B5EF4-FFF2-40B4-BE49-F238E27FC236}">
                  <a16:creationId xmlns:a16="http://schemas.microsoft.com/office/drawing/2014/main" id="{555524F3-3683-8957-DCDA-89C46E5ED24B}"/>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6" name="TextBox 7">
              <a:extLst>
                <a:ext uri="{FF2B5EF4-FFF2-40B4-BE49-F238E27FC236}">
                  <a16:creationId xmlns:a16="http://schemas.microsoft.com/office/drawing/2014/main" id="{6A2FA9F9-5F01-9FF4-4E65-E416B8215A44}"/>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7" name="Group 15">
            <a:extLst>
              <a:ext uri="{FF2B5EF4-FFF2-40B4-BE49-F238E27FC236}">
                <a16:creationId xmlns:a16="http://schemas.microsoft.com/office/drawing/2014/main" id="{14522601-9711-1A83-5DA7-5242662493B9}"/>
              </a:ext>
            </a:extLst>
          </p:cNvPr>
          <p:cNvGrpSpPr/>
          <p:nvPr/>
        </p:nvGrpSpPr>
        <p:grpSpPr>
          <a:xfrm rot="-10138660">
            <a:off x="6498344" y="-656774"/>
            <a:ext cx="2141005" cy="1985278"/>
            <a:chOff x="0" y="0"/>
            <a:chExt cx="812800" cy="753681"/>
          </a:xfrm>
        </p:grpSpPr>
        <p:sp>
          <p:nvSpPr>
            <p:cNvPr id="28" name="Freeform 16">
              <a:extLst>
                <a:ext uri="{FF2B5EF4-FFF2-40B4-BE49-F238E27FC236}">
                  <a16:creationId xmlns:a16="http://schemas.microsoft.com/office/drawing/2014/main" id="{752CA000-7A4A-3F49-EA39-89970783AE80}"/>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9" name="TextBox 17">
              <a:extLst>
                <a:ext uri="{FF2B5EF4-FFF2-40B4-BE49-F238E27FC236}">
                  <a16:creationId xmlns:a16="http://schemas.microsoft.com/office/drawing/2014/main" id="{201862B2-EB5B-D23B-4869-4EC8B257050E}"/>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0" name="Group 8">
            <a:extLst>
              <a:ext uri="{FF2B5EF4-FFF2-40B4-BE49-F238E27FC236}">
                <a16:creationId xmlns:a16="http://schemas.microsoft.com/office/drawing/2014/main" id="{15B8A5D0-7D41-F422-DBCB-9C0894BEF6C0}"/>
              </a:ext>
            </a:extLst>
          </p:cNvPr>
          <p:cNvGrpSpPr/>
          <p:nvPr/>
        </p:nvGrpSpPr>
        <p:grpSpPr>
          <a:xfrm rot="1136038">
            <a:off x="6664025" y="9084315"/>
            <a:ext cx="2921675" cy="2556466"/>
            <a:chOff x="0" y="0"/>
            <a:chExt cx="812800" cy="711200"/>
          </a:xfrm>
        </p:grpSpPr>
        <p:sp>
          <p:nvSpPr>
            <p:cNvPr id="31" name="Freeform 9">
              <a:extLst>
                <a:ext uri="{FF2B5EF4-FFF2-40B4-BE49-F238E27FC236}">
                  <a16:creationId xmlns:a16="http://schemas.microsoft.com/office/drawing/2014/main" id="{E5E39CB3-56E5-A023-5904-8F00EBC5D5C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2" name="TextBox 10">
              <a:extLst>
                <a:ext uri="{FF2B5EF4-FFF2-40B4-BE49-F238E27FC236}">
                  <a16:creationId xmlns:a16="http://schemas.microsoft.com/office/drawing/2014/main" id="{854844AC-57F0-480B-8416-3148927D16B8}"/>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33" name="Group 18">
            <a:extLst>
              <a:ext uri="{FF2B5EF4-FFF2-40B4-BE49-F238E27FC236}">
                <a16:creationId xmlns:a16="http://schemas.microsoft.com/office/drawing/2014/main" id="{456C6899-C9DB-AC27-6353-54AC8A6A774E}"/>
              </a:ext>
            </a:extLst>
          </p:cNvPr>
          <p:cNvGrpSpPr/>
          <p:nvPr/>
        </p:nvGrpSpPr>
        <p:grpSpPr>
          <a:xfrm rot="1136038">
            <a:off x="-1621916" y="8874481"/>
            <a:ext cx="2921675" cy="2556466"/>
            <a:chOff x="0" y="0"/>
            <a:chExt cx="812800" cy="711200"/>
          </a:xfrm>
        </p:grpSpPr>
        <p:sp>
          <p:nvSpPr>
            <p:cNvPr id="34" name="Freeform 19">
              <a:extLst>
                <a:ext uri="{FF2B5EF4-FFF2-40B4-BE49-F238E27FC236}">
                  <a16:creationId xmlns:a16="http://schemas.microsoft.com/office/drawing/2014/main" id="{C6408F9D-3DA2-F031-34E9-1EEFB04F339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5" name="TextBox 20">
              <a:extLst>
                <a:ext uri="{FF2B5EF4-FFF2-40B4-BE49-F238E27FC236}">
                  <a16:creationId xmlns:a16="http://schemas.microsoft.com/office/drawing/2014/main" id="{ECAF192A-60F1-DF1A-9C7A-612AA3A5EA17}"/>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3" name="Picture 2">
            <a:extLst>
              <a:ext uri="{FF2B5EF4-FFF2-40B4-BE49-F238E27FC236}">
                <a16:creationId xmlns:a16="http://schemas.microsoft.com/office/drawing/2014/main" id="{45BFD004-BBB7-4DC8-A6D5-804B28BDC2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3050" y="7708451"/>
            <a:ext cx="3473450" cy="2280828"/>
          </a:xfrm>
          <a:prstGeom prst="rect">
            <a:avLst/>
          </a:prstGeom>
          <a:noFill/>
        </p:spPr>
      </p:pic>
      <p:grpSp>
        <p:nvGrpSpPr>
          <p:cNvPr id="4" name="Group 3">
            <a:extLst>
              <a:ext uri="{FF2B5EF4-FFF2-40B4-BE49-F238E27FC236}">
                <a16:creationId xmlns:a16="http://schemas.microsoft.com/office/drawing/2014/main" id="{285F647E-ADA9-1CAF-CB8A-EAF0FDB5218D}"/>
              </a:ext>
            </a:extLst>
          </p:cNvPr>
          <p:cNvGrpSpPr/>
          <p:nvPr/>
        </p:nvGrpSpPr>
        <p:grpSpPr>
          <a:xfrm>
            <a:off x="860" y="215910"/>
            <a:ext cx="3132903" cy="304044"/>
            <a:chOff x="860" y="215910"/>
            <a:chExt cx="3132903" cy="304044"/>
          </a:xfrm>
        </p:grpSpPr>
        <p:grpSp>
          <p:nvGrpSpPr>
            <p:cNvPr id="5" name="Group 2">
              <a:extLst>
                <a:ext uri="{FF2B5EF4-FFF2-40B4-BE49-F238E27FC236}">
                  <a16:creationId xmlns:a16="http://schemas.microsoft.com/office/drawing/2014/main" id="{480A8445-42A3-40AF-9399-6CD9DD07C20D}"/>
                </a:ext>
              </a:extLst>
            </p:cNvPr>
            <p:cNvGrpSpPr/>
            <p:nvPr/>
          </p:nvGrpSpPr>
          <p:grpSpPr>
            <a:xfrm rot="5400000">
              <a:off x="1515103" y="-1057393"/>
              <a:ext cx="63104" cy="3091589"/>
              <a:chOff x="0" y="0"/>
              <a:chExt cx="17101" cy="934750"/>
            </a:xfrm>
          </p:grpSpPr>
          <p:sp>
            <p:nvSpPr>
              <p:cNvPr id="9" name="Freeform 3">
                <a:extLst>
                  <a:ext uri="{FF2B5EF4-FFF2-40B4-BE49-F238E27FC236}">
                    <a16:creationId xmlns:a16="http://schemas.microsoft.com/office/drawing/2014/main" id="{FE06067C-BFA2-E97B-7923-7375C58388B7}"/>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8" name="TextBox 4">
                <a:extLst>
                  <a:ext uri="{FF2B5EF4-FFF2-40B4-BE49-F238E27FC236}">
                    <a16:creationId xmlns:a16="http://schemas.microsoft.com/office/drawing/2014/main" id="{4DAA7C37-0DAA-EF5E-6357-C329DEA5C70B}"/>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6" name="Group 19">
              <a:extLst>
                <a:ext uri="{FF2B5EF4-FFF2-40B4-BE49-F238E27FC236}">
                  <a16:creationId xmlns:a16="http://schemas.microsoft.com/office/drawing/2014/main" id="{1CD96974-0C00-6E4F-5647-5702433A3014}"/>
                </a:ext>
              </a:extLst>
            </p:cNvPr>
            <p:cNvGrpSpPr/>
            <p:nvPr/>
          </p:nvGrpSpPr>
          <p:grpSpPr>
            <a:xfrm>
              <a:off x="97017" y="215910"/>
              <a:ext cx="3036746" cy="194284"/>
              <a:chOff x="120176" y="-97609"/>
              <a:chExt cx="2266969" cy="233489"/>
            </a:xfrm>
          </p:grpSpPr>
          <p:sp>
            <p:nvSpPr>
              <p:cNvPr id="7" name="TextBox 20">
                <a:extLst>
                  <a:ext uri="{FF2B5EF4-FFF2-40B4-BE49-F238E27FC236}">
                    <a16:creationId xmlns:a16="http://schemas.microsoft.com/office/drawing/2014/main" id="{16105362-5F23-B14A-C1E2-0834F6D19477}"/>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8" name="TextBox 21">
                <a:extLst>
                  <a:ext uri="{FF2B5EF4-FFF2-40B4-BE49-F238E27FC236}">
                    <a16:creationId xmlns:a16="http://schemas.microsoft.com/office/drawing/2014/main" id="{643E8108-14DC-7B00-B213-AF9B106EF4DF}"/>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24</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1511304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8326-3679-7B1A-B5BF-45B9564F4C7F}"/>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CF513289-6D3C-46D5-EAAB-0EAFF45059A3}"/>
              </a:ext>
            </a:extLst>
          </p:cNvPr>
          <p:cNvSpPr txBox="1"/>
          <p:nvPr/>
        </p:nvSpPr>
        <p:spPr>
          <a:xfrm>
            <a:off x="755999" y="632583"/>
            <a:ext cx="6018875" cy="446917"/>
          </a:xfrm>
          <a:prstGeom prst="rect">
            <a:avLst/>
          </a:prstGeom>
        </p:spPr>
        <p:txBody>
          <a:bodyPr wrap="square" lIns="0" tIns="0" rIns="0" bIns="0" rtlCol="0" anchor="t">
            <a:spAutoFit/>
          </a:bodyPr>
          <a:lstStyle/>
          <a:p>
            <a:pPr marL="0" lvl="0" indent="0" algn="l" rtl="0">
              <a:lnSpc>
                <a:spcPts val="3919"/>
              </a:lnSpc>
              <a:spcBef>
                <a:spcPct val="0"/>
              </a:spcBef>
            </a:pPr>
            <a:r>
              <a:rPr lang="en-US" sz="2799" b="1" dirty="0">
                <a:solidFill>
                  <a:srgbClr val="365B6D"/>
                </a:solidFill>
                <a:latin typeface="Barlow Bold"/>
                <a:ea typeface="Barlow Bold"/>
                <a:cs typeface="Barlow Bold"/>
                <a:sym typeface="Barlow Bold"/>
              </a:rPr>
              <a:t>ENVIRONMEMTAL PROTECTION </a:t>
            </a:r>
            <a:endParaRPr lang="sq-AL" sz="2799" b="1" noProof="0" dirty="0">
              <a:solidFill>
                <a:srgbClr val="365B6D"/>
              </a:solidFill>
              <a:latin typeface="Barlow Bold"/>
              <a:ea typeface="Barlow Bold"/>
              <a:cs typeface="Barlow Bold"/>
              <a:sym typeface="Barlow Bold"/>
            </a:endParaRPr>
          </a:p>
        </p:txBody>
      </p:sp>
      <p:sp>
        <p:nvSpPr>
          <p:cNvPr id="17" name="Freeform: Shape 16">
            <a:extLst>
              <a:ext uri="{FF2B5EF4-FFF2-40B4-BE49-F238E27FC236}">
                <a16:creationId xmlns:a16="http://schemas.microsoft.com/office/drawing/2014/main" id="{795C8F84-F3D3-B790-C3F9-AF38A2673023}"/>
              </a:ext>
            </a:extLst>
          </p:cNvPr>
          <p:cNvSpPr/>
          <p:nvPr/>
        </p:nvSpPr>
        <p:spPr>
          <a:xfrm>
            <a:off x="523817" y="1456567"/>
            <a:ext cx="3254432" cy="1205366"/>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Planned expenditure</a:t>
            </a:r>
            <a:r>
              <a:rPr lang="sq-AL" sz="1400" b="1" dirty="0">
                <a:latin typeface="Barlow" panose="00000500000000000000" pitchFamily="2" charset="0"/>
              </a:rPr>
              <a:t>:</a:t>
            </a:r>
            <a:endParaRPr lang="en-US" sz="1400" b="1" dirty="0">
              <a:latin typeface="Barlow" panose="00000500000000000000" pitchFamily="2" charset="0"/>
            </a:endParaRPr>
          </a:p>
          <a:p>
            <a:pPr lvl="0" algn="ctr">
              <a:lnSpc>
                <a:spcPct val="120000"/>
              </a:lnSpc>
            </a:pPr>
            <a:r>
              <a:rPr lang="sq-AL" sz="1400" b="1" dirty="0">
                <a:latin typeface="Barlow" panose="00000500000000000000" pitchFamily="2" charset="0"/>
              </a:rPr>
              <a:t>7.</a:t>
            </a:r>
            <a:r>
              <a:rPr lang="en-US" sz="1400" b="1" dirty="0">
                <a:latin typeface="Barlow" panose="00000500000000000000" pitchFamily="2" charset="0"/>
              </a:rPr>
              <a:t>8 billion</a:t>
            </a:r>
            <a:r>
              <a:rPr lang="sq-AL" sz="1400" b="1" dirty="0">
                <a:latin typeface="Barlow" panose="00000500000000000000" pitchFamily="2" charset="0"/>
              </a:rPr>
              <a:t> LEK</a:t>
            </a:r>
          </a:p>
        </p:txBody>
      </p:sp>
      <p:sp>
        <p:nvSpPr>
          <p:cNvPr id="19" name="Freeform: Shape 18">
            <a:extLst>
              <a:ext uri="{FF2B5EF4-FFF2-40B4-BE49-F238E27FC236}">
                <a16:creationId xmlns:a16="http://schemas.microsoft.com/office/drawing/2014/main" id="{84091D21-2FFA-A501-361A-7DF49DFD3CE7}"/>
              </a:ext>
            </a:extLst>
          </p:cNvPr>
          <p:cNvSpPr/>
          <p:nvPr/>
        </p:nvSpPr>
        <p:spPr>
          <a:xfrm>
            <a:off x="4009202" y="1440280"/>
            <a:ext cx="3123092" cy="116515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Actual expenditure:</a:t>
            </a:r>
            <a:endParaRPr lang="sq-AL" sz="1400" b="1" dirty="0">
              <a:latin typeface="Barlow" panose="00000500000000000000" pitchFamily="2" charset="0"/>
            </a:endParaRPr>
          </a:p>
          <a:p>
            <a:pPr algn="ctr">
              <a:lnSpc>
                <a:spcPct val="120000"/>
              </a:lnSpc>
            </a:pPr>
            <a:r>
              <a:rPr lang="sq-AL" sz="1400" b="1" dirty="0">
                <a:latin typeface="Barlow" panose="00000500000000000000" pitchFamily="2" charset="0"/>
              </a:rPr>
              <a:t>8.</a:t>
            </a:r>
            <a:r>
              <a:rPr lang="en-US" sz="1400" b="1" dirty="0">
                <a:latin typeface="Barlow" panose="00000500000000000000" pitchFamily="2" charset="0"/>
              </a:rPr>
              <a:t>6</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endParaRPr lang="en-GB" sz="1400" b="1" dirty="0">
              <a:latin typeface="Barlow" panose="00000500000000000000" pitchFamily="2" charset="0"/>
            </a:endParaRPr>
          </a:p>
          <a:p>
            <a:pPr algn="ctr">
              <a:lnSpc>
                <a:spcPct val="120000"/>
              </a:lnSpc>
            </a:pPr>
            <a:r>
              <a:rPr lang="en-US" sz="1400" b="1" dirty="0">
                <a:latin typeface="Barlow" panose="00000500000000000000" pitchFamily="2" charset="0"/>
              </a:rPr>
              <a:t>or </a:t>
            </a:r>
            <a:r>
              <a:rPr lang="sq-AL" sz="1400" b="1" dirty="0">
                <a:latin typeface="Barlow" panose="00000500000000000000" pitchFamily="2" charset="0"/>
              </a:rPr>
              <a:t>0.3</a:t>
            </a:r>
            <a:r>
              <a:rPr lang="en-US" sz="1400" b="1" dirty="0">
                <a:latin typeface="Barlow" panose="00000500000000000000" pitchFamily="2" charset="0"/>
              </a:rPr>
              <a:t>3</a:t>
            </a:r>
            <a:r>
              <a:rPr lang="sq-AL" sz="1400" b="1" dirty="0">
                <a:latin typeface="Barlow" panose="00000500000000000000" pitchFamily="2" charset="0"/>
              </a:rPr>
              <a:t>% </a:t>
            </a:r>
            <a:r>
              <a:rPr lang="en-GB" sz="1400" b="1" dirty="0">
                <a:latin typeface="Barlow" panose="00000500000000000000" pitchFamily="2" charset="0"/>
              </a:rPr>
              <a:t>of GDP </a:t>
            </a:r>
            <a:endParaRPr lang="sq-AL" sz="1400" b="1" dirty="0">
              <a:latin typeface="Barlow" panose="00000500000000000000" pitchFamily="2" charset="0"/>
            </a:endParaRPr>
          </a:p>
          <a:p>
            <a:pPr lvl="0" algn="ctr">
              <a:lnSpc>
                <a:spcPct val="120000"/>
              </a:lnSpc>
            </a:pPr>
            <a:r>
              <a:rPr lang="en-US" sz="1400" b="1" dirty="0">
                <a:latin typeface="Barlow" panose="00000500000000000000" pitchFamily="2" charset="0"/>
              </a:rPr>
              <a:t> </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1A58D4C4-2C5B-ED41-5AFF-D9138252A9DF}"/>
              </a:ext>
            </a:extLst>
          </p:cNvPr>
          <p:cNvSpPr/>
          <p:nvPr/>
        </p:nvSpPr>
        <p:spPr>
          <a:xfrm>
            <a:off x="4084159" y="2869405"/>
            <a:ext cx="3123092" cy="1146736"/>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fi-FI" sz="1400" b="1" dirty="0">
                <a:latin typeface="Barlow" panose="00000500000000000000" pitchFamily="2" charset="0"/>
              </a:rPr>
              <a:t>Incresase as compared to 2024:</a:t>
            </a:r>
          </a:p>
          <a:p>
            <a:pPr lvl="0" algn="ctr">
              <a:lnSpc>
                <a:spcPct val="120000"/>
              </a:lnSpc>
            </a:pPr>
            <a:r>
              <a:rPr lang="en-GB" sz="1400" b="1" dirty="0">
                <a:latin typeface="Barlow" panose="00000500000000000000" pitchFamily="2" charset="0"/>
              </a:rPr>
              <a:t>9.3</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EDDEF460-A510-77A1-526F-4E4C8D47E439}"/>
              </a:ext>
            </a:extLst>
          </p:cNvPr>
          <p:cNvSpPr/>
          <p:nvPr/>
        </p:nvSpPr>
        <p:spPr>
          <a:xfrm>
            <a:off x="523818" y="2850989"/>
            <a:ext cx="3254432" cy="1165152"/>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Budget execution rate</a:t>
            </a:r>
            <a:r>
              <a:rPr lang="sq-AL" sz="1400" b="1" dirty="0">
                <a:latin typeface="Barlow" panose="00000500000000000000" pitchFamily="2" charset="0"/>
              </a:rPr>
              <a:t>:</a:t>
            </a:r>
            <a:endParaRPr lang="en-US" sz="1400" b="1" dirty="0">
              <a:latin typeface="Barlow" panose="00000500000000000000" pitchFamily="2" charset="0"/>
            </a:endParaRPr>
          </a:p>
          <a:p>
            <a:pPr lvl="0" algn="ctr">
              <a:lnSpc>
                <a:spcPct val="120000"/>
              </a:lnSpc>
            </a:pPr>
            <a:r>
              <a:rPr lang="sq-AL" sz="1400" b="1" dirty="0">
                <a:latin typeface="Barlow" panose="00000500000000000000" pitchFamily="2" charset="0"/>
              </a:rPr>
              <a:t>110.</a:t>
            </a:r>
            <a:r>
              <a:rPr lang="en-US" sz="1400" b="1" dirty="0">
                <a:latin typeface="Barlow" panose="00000500000000000000" pitchFamily="2" charset="0"/>
              </a:rPr>
              <a:t>8</a:t>
            </a:r>
            <a:r>
              <a:rPr lang="sq-AL" sz="1400" b="1" dirty="0">
                <a:latin typeface="Barlow" panose="00000500000000000000" pitchFamily="2" charset="0"/>
              </a:rPr>
              <a:t>%</a:t>
            </a:r>
          </a:p>
        </p:txBody>
      </p:sp>
      <p:graphicFrame>
        <p:nvGraphicFramePr>
          <p:cNvPr id="2" name="Table 1">
            <a:extLst>
              <a:ext uri="{FF2B5EF4-FFF2-40B4-BE49-F238E27FC236}">
                <a16:creationId xmlns:a16="http://schemas.microsoft.com/office/drawing/2014/main" id="{A71970E2-5E2A-1E70-76FD-8C536547BA17}"/>
              </a:ext>
            </a:extLst>
          </p:cNvPr>
          <p:cNvGraphicFramePr>
            <a:graphicFrameLocks noGrp="1"/>
          </p:cNvGraphicFramePr>
          <p:nvPr>
            <p:extLst>
              <p:ext uri="{D42A27DB-BD31-4B8C-83A1-F6EECF244321}">
                <p14:modId xmlns:p14="http://schemas.microsoft.com/office/powerpoint/2010/main" val="1883154538"/>
              </p:ext>
            </p:extLst>
          </p:nvPr>
        </p:nvGraphicFramePr>
        <p:xfrm>
          <a:off x="0" y="4356100"/>
          <a:ext cx="7207250" cy="6121390"/>
        </p:xfrm>
        <a:graphic>
          <a:graphicData uri="http://schemas.openxmlformats.org/drawingml/2006/table">
            <a:tbl>
              <a:tblPr firstRow="1" bandRow="1">
                <a:tableStyleId>{5C22544A-7EE6-4342-B048-85BDC9FD1C3A}</a:tableStyleId>
              </a:tblPr>
              <a:tblGrid>
                <a:gridCol w="3603625">
                  <a:extLst>
                    <a:ext uri="{9D8B030D-6E8A-4147-A177-3AD203B41FA5}">
                      <a16:colId xmlns:a16="http://schemas.microsoft.com/office/drawing/2014/main" val="3608872522"/>
                    </a:ext>
                  </a:extLst>
                </a:gridCol>
                <a:gridCol w="3603625">
                  <a:extLst>
                    <a:ext uri="{9D8B030D-6E8A-4147-A177-3AD203B41FA5}">
                      <a16:colId xmlns:a16="http://schemas.microsoft.com/office/drawing/2014/main" val="994170029"/>
                    </a:ext>
                  </a:extLst>
                </a:gridCol>
              </a:tblGrid>
              <a:tr h="6121390">
                <a:tc>
                  <a:txBody>
                    <a:bodyPr/>
                    <a:lstStyle/>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259080" lvl="1" indent="-129540" algn="just" defTabSz="914400" rtl="0" eaLnBrk="1" latinLnBrk="0" hangingPunct="1">
                        <a:spcBef>
                          <a:spcPct val="0"/>
                        </a:spcBef>
                        <a:spcAft>
                          <a:spcPts val="1200"/>
                        </a:spcAft>
                        <a:buFont typeface="Arial"/>
                        <a:buChar char="•"/>
                      </a:pPr>
                      <a:endParaRPr lang="en-US" sz="1400" b="0" kern="1200" spc="4" noProof="0" dirty="0">
                        <a:solidFill>
                          <a:srgbClr val="365B6D"/>
                        </a:solidFill>
                        <a:latin typeface="Barlow"/>
                        <a:ea typeface="+mn-ea"/>
                        <a:cs typeface="+mn-cs"/>
                      </a:endParaRPr>
                    </a:p>
                    <a:p>
                      <a:pPr marL="129540" lvl="1" indent="0" algn="just" defTabSz="914400" rtl="0" eaLnBrk="1" latinLnBrk="0" hangingPunct="1">
                        <a:spcBef>
                          <a:spcPct val="0"/>
                        </a:spcBef>
                        <a:spcAft>
                          <a:spcPts val="1200"/>
                        </a:spcAft>
                        <a:buFont typeface="Arial"/>
                        <a:buNone/>
                      </a:pPr>
                      <a:endParaRPr lang="en-US" sz="1400" b="0" kern="1200" spc="4" noProof="0" dirty="0">
                        <a:solidFill>
                          <a:srgbClr val="365B6D"/>
                        </a:solidFill>
                        <a:latin typeface="Barlow"/>
                        <a:ea typeface="+mn-ea"/>
                        <a:cs typeface="+mn-cs"/>
                      </a:endParaRPr>
                    </a:p>
                    <a:p>
                      <a:pPr marL="129540" lvl="1" indent="0" algn="just" defTabSz="914400" rtl="0" eaLnBrk="1" latinLnBrk="0" hangingPunct="1">
                        <a:spcBef>
                          <a:spcPct val="0"/>
                        </a:spcBef>
                        <a:spcAft>
                          <a:spcPts val="0"/>
                        </a:spcAft>
                        <a:buFont typeface="Arial"/>
                        <a:buNone/>
                      </a:pPr>
                      <a:endParaRPr lang="en-US" sz="1200" b="0" kern="1200" spc="4" noProof="0" dirty="0">
                        <a:solidFill>
                          <a:srgbClr val="365B6D"/>
                        </a:solidFill>
                        <a:latin typeface="Barlow"/>
                        <a:ea typeface="+mn-ea"/>
                        <a:cs typeface="+mn-cs"/>
                      </a:endParaRPr>
                    </a:p>
                    <a:p>
                      <a:pPr marL="259080" lvl="1" indent="-129540" algn="l" defTabSz="914400" rtl="0" eaLnBrk="1" latinLnBrk="0" hangingPunct="1">
                        <a:spcBef>
                          <a:spcPct val="0"/>
                        </a:spcBef>
                        <a:spcAft>
                          <a:spcPts val="1200"/>
                        </a:spcAft>
                        <a:buFont typeface="Arial"/>
                        <a:buChar char="•"/>
                      </a:pPr>
                      <a:r>
                        <a:rPr lang="en-US" sz="1300" b="0" kern="1200" spc="4" noProof="0" dirty="0">
                          <a:solidFill>
                            <a:srgbClr val="365B6D"/>
                          </a:solidFill>
                          <a:latin typeface="Barlow"/>
                          <a:ea typeface="+mn-ea"/>
                          <a:cs typeface="+mn-cs"/>
                        </a:rPr>
                        <a:t>Strategic projects have been developed and implemented, including the establishment of a multifunctional center in the Vjosa Valley</a:t>
                      </a:r>
                      <a:r>
                        <a:rPr lang="en-GB" sz="1300" b="0" kern="1200" spc="4" noProof="0" dirty="0">
                          <a:solidFill>
                            <a:srgbClr val="365B6D"/>
                          </a:solidFill>
                          <a:latin typeface="Barlow"/>
                          <a:ea typeface="+mn-ea"/>
                          <a:cs typeface="+mn-cs"/>
                        </a:rPr>
                        <a:t>.</a:t>
                      </a:r>
                      <a:endParaRPr lang="en-US" sz="1300" b="0" kern="1200" spc="4" noProof="0" dirty="0">
                        <a:solidFill>
                          <a:srgbClr val="365B6D"/>
                        </a:solidFill>
                        <a:latin typeface="Barlow"/>
                        <a:ea typeface="+mn-ea"/>
                        <a:cs typeface="+mn-cs"/>
                      </a:endParaRPr>
                    </a:p>
                    <a:p>
                      <a:pPr marL="259080" lvl="1" indent="-129540" algn="l" defTabSz="914400" rtl="0" eaLnBrk="1" latinLnBrk="0" hangingPunct="1">
                        <a:spcBef>
                          <a:spcPct val="0"/>
                        </a:spcBef>
                        <a:spcAft>
                          <a:spcPts val="1200"/>
                        </a:spcAft>
                        <a:buFont typeface="Arial"/>
                        <a:buChar char="•"/>
                      </a:pPr>
                      <a:r>
                        <a:rPr lang="en-GB" sz="1300" b="0" kern="1200" spc="4" noProof="0" dirty="0">
                          <a:solidFill>
                            <a:srgbClr val="365B6D"/>
                          </a:solidFill>
                          <a:latin typeface="Barlow"/>
                          <a:ea typeface="+mn-ea"/>
                          <a:cs typeface="+mn-cs"/>
                        </a:rPr>
                        <a:t>SANEX Chapter 27-SIDA programme was implemented to</a:t>
                      </a:r>
                      <a:r>
                        <a:rPr lang="en-US" sz="1300" b="0" kern="1200" spc="4" noProof="0" dirty="0">
                          <a:solidFill>
                            <a:srgbClr val="365B6D"/>
                          </a:solidFill>
                          <a:latin typeface="Barlow"/>
                          <a:ea typeface="+mn-ea"/>
                          <a:cs typeface="+mn-cs"/>
                        </a:rPr>
                        <a:t> improve and align environmental standards in the areas of water management and environmental protection.</a:t>
                      </a:r>
                      <a:endParaRPr lang="sq-AL"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29540" lvl="1" algn="l" rtl="0">
                        <a:spcBef>
                          <a:spcPct val="0"/>
                        </a:spcBef>
                        <a:spcAft>
                          <a:spcPts val="1200"/>
                        </a:spcAft>
                      </a:pPr>
                      <a:r>
                        <a:rPr lang="en-US" sz="1400" b="1" spc="4" noProof="0" dirty="0">
                          <a:solidFill>
                            <a:srgbClr val="365B6D"/>
                          </a:solidFill>
                          <a:latin typeface="Barlow"/>
                        </a:rPr>
                        <a:t>  Key achievements</a:t>
                      </a:r>
                      <a:r>
                        <a:rPr lang="sq-AL" sz="1400" b="1" spc="4" noProof="0" dirty="0">
                          <a:solidFill>
                            <a:srgbClr val="365B6D"/>
                          </a:solidFill>
                          <a:latin typeface="Barlow"/>
                        </a:rPr>
                        <a:t>:</a:t>
                      </a:r>
                      <a:endParaRPr lang="en-US" sz="1400" b="1" spc="4" noProof="0" dirty="0">
                        <a:solidFill>
                          <a:srgbClr val="365B6D"/>
                        </a:solidFill>
                        <a:latin typeface="Barlow"/>
                      </a:endParaRPr>
                    </a:p>
                    <a:p>
                      <a:pPr marL="259080" lvl="1" indent="-129540" algn="l" defTabSz="914400" rtl="0" eaLnBrk="1" latinLnBrk="0" hangingPunct="1">
                        <a:spcBef>
                          <a:spcPct val="0"/>
                        </a:spcBef>
                        <a:spcAft>
                          <a:spcPts val="1200"/>
                        </a:spcAft>
                        <a:buFont typeface="Arial"/>
                        <a:buChar char="•"/>
                      </a:pPr>
                      <a:r>
                        <a:rPr lang="sq-AL" sz="1300" b="0" kern="1200" spc="4" noProof="0" dirty="0">
                          <a:solidFill>
                            <a:srgbClr val="365B6D"/>
                          </a:solidFill>
                          <a:latin typeface="Barlow"/>
                          <a:ea typeface="+mn-ea"/>
                          <a:cs typeface="+mn-cs"/>
                        </a:rPr>
                        <a:t>64</a:t>
                      </a:r>
                      <a:r>
                        <a:rPr lang="en-US" sz="1300" b="0" kern="1200" spc="4" noProof="0" dirty="0">
                          <a:solidFill>
                            <a:srgbClr val="365B6D"/>
                          </a:solidFill>
                          <a:latin typeface="Barlow"/>
                          <a:ea typeface="+mn-ea"/>
                          <a:cs typeface="+mn-cs"/>
                        </a:rPr>
                        <a:t>4</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inspections were carried out to prevent the deterioration and overuse of water resources;  water, air and soil pollution to improve quality of the environment, air, nature protection and biodiversity.</a:t>
                      </a:r>
                      <a:endParaRPr lang="en-US" sz="1300" b="0" kern="1200" spc="4" noProof="0" dirty="0">
                        <a:solidFill>
                          <a:srgbClr val="365B6D"/>
                        </a:solidFill>
                        <a:latin typeface="Barlow"/>
                        <a:ea typeface="+mn-ea"/>
                        <a:cs typeface="+mn-cs"/>
                      </a:endParaRPr>
                    </a:p>
                    <a:p>
                      <a:pPr marL="259080" lvl="1" indent="-129540" algn="l" defTabSz="914400" rtl="0" eaLnBrk="1" latinLnBrk="0" hangingPunct="1">
                        <a:spcBef>
                          <a:spcPct val="0"/>
                        </a:spcBef>
                        <a:spcAft>
                          <a:spcPts val="1200"/>
                        </a:spcAft>
                        <a:buFont typeface="Arial"/>
                        <a:buChar char="•"/>
                      </a:pPr>
                      <a:r>
                        <a:rPr lang="sq-AL" sz="1300" b="0" kern="1200" spc="4" noProof="0" dirty="0">
                          <a:solidFill>
                            <a:srgbClr val="365B6D"/>
                          </a:solidFill>
                          <a:latin typeface="Barlow"/>
                          <a:ea typeface="+mn-ea"/>
                          <a:cs typeface="+mn-cs"/>
                        </a:rPr>
                        <a:t>8</a:t>
                      </a:r>
                      <a:r>
                        <a:rPr lang="en-US" sz="1300" b="0" kern="1200" spc="4" noProof="0" dirty="0">
                          <a:solidFill>
                            <a:srgbClr val="365B6D"/>
                          </a:solidFill>
                          <a:latin typeface="Barlow"/>
                          <a:ea typeface="+mn-ea"/>
                          <a:cs typeface="+mn-cs"/>
                        </a:rPr>
                        <a:t>340</a:t>
                      </a:r>
                      <a:r>
                        <a:rPr lang="sq-AL" sz="1300" b="0" kern="1200" spc="4" noProof="0" dirty="0">
                          <a:solidFill>
                            <a:srgbClr val="365B6D"/>
                          </a:solidFill>
                          <a:latin typeface="Barlow"/>
                          <a:ea typeface="+mn-ea"/>
                          <a:cs typeface="+mn-cs"/>
                        </a:rPr>
                        <a:t> </a:t>
                      </a:r>
                      <a:r>
                        <a:rPr lang="en-GB" sz="1300" b="0" kern="1200" spc="4" noProof="0" dirty="0">
                          <a:solidFill>
                            <a:srgbClr val="365B6D"/>
                          </a:solidFill>
                          <a:latin typeface="Barlow"/>
                          <a:ea typeface="+mn-ea"/>
                          <a:cs typeface="+mn-cs"/>
                        </a:rPr>
                        <a:t>monitoring reports on the environment were prepared.</a:t>
                      </a:r>
                      <a:endParaRPr lang="en-US" sz="1300" b="0" kern="1200" spc="4" noProof="0" dirty="0">
                        <a:solidFill>
                          <a:srgbClr val="365B6D"/>
                        </a:solidFill>
                        <a:latin typeface="Barlow"/>
                        <a:ea typeface="+mn-ea"/>
                        <a:cs typeface="+mn-cs"/>
                      </a:endParaRPr>
                    </a:p>
                    <a:p>
                      <a:pPr marL="259080" lvl="1" indent="-129540" algn="l" defTabSz="914400" rtl="0" eaLnBrk="1" latinLnBrk="0" hangingPunct="1">
                        <a:spcBef>
                          <a:spcPct val="0"/>
                        </a:spcBef>
                        <a:spcAft>
                          <a:spcPts val="1200"/>
                        </a:spcAft>
                        <a:buFont typeface="Arial"/>
                        <a:buChar char="•"/>
                      </a:pPr>
                      <a:r>
                        <a:rPr lang="en-US" sz="1300" b="0" kern="1200" spc="4" noProof="0" dirty="0">
                          <a:solidFill>
                            <a:srgbClr val="365B6D"/>
                          </a:solidFill>
                          <a:latin typeface="Barlow"/>
                          <a:ea typeface="+mn-ea"/>
                          <a:cs typeface="+mn-cs"/>
                        </a:rPr>
                        <a:t>Plans were drawn for sustainable management of the ecosystems, promotion of a green economy, coordination at the local and central level.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14" name="Group 5">
            <a:extLst>
              <a:ext uri="{FF2B5EF4-FFF2-40B4-BE49-F238E27FC236}">
                <a16:creationId xmlns:a16="http://schemas.microsoft.com/office/drawing/2014/main" id="{A4EFBD68-769C-0BF0-872B-CB5A9D1C15E1}"/>
              </a:ext>
            </a:extLst>
          </p:cNvPr>
          <p:cNvGrpSpPr/>
          <p:nvPr/>
        </p:nvGrpSpPr>
        <p:grpSpPr>
          <a:xfrm rot="-10138660">
            <a:off x="6729297" y="-236639"/>
            <a:ext cx="2141005" cy="1985278"/>
            <a:chOff x="0" y="0"/>
            <a:chExt cx="812800" cy="753681"/>
          </a:xfrm>
        </p:grpSpPr>
        <p:sp>
          <p:nvSpPr>
            <p:cNvPr id="15" name="Freeform 6">
              <a:extLst>
                <a:ext uri="{FF2B5EF4-FFF2-40B4-BE49-F238E27FC236}">
                  <a16:creationId xmlns:a16="http://schemas.microsoft.com/office/drawing/2014/main" id="{C6900143-FB90-DA04-A08A-7CD74EB6D0D0}"/>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6" name="TextBox 7">
              <a:extLst>
                <a:ext uri="{FF2B5EF4-FFF2-40B4-BE49-F238E27FC236}">
                  <a16:creationId xmlns:a16="http://schemas.microsoft.com/office/drawing/2014/main" id="{78DC19F6-A607-D65D-AD97-7627C3BEC8A1}"/>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2" name="Group 15">
            <a:extLst>
              <a:ext uri="{FF2B5EF4-FFF2-40B4-BE49-F238E27FC236}">
                <a16:creationId xmlns:a16="http://schemas.microsoft.com/office/drawing/2014/main" id="{77BC629D-2AD7-8518-E671-081FF386BC37}"/>
              </a:ext>
            </a:extLst>
          </p:cNvPr>
          <p:cNvGrpSpPr/>
          <p:nvPr/>
        </p:nvGrpSpPr>
        <p:grpSpPr>
          <a:xfrm rot="-10138660">
            <a:off x="6498344" y="-656774"/>
            <a:ext cx="2141005" cy="1985278"/>
            <a:chOff x="0" y="0"/>
            <a:chExt cx="812800" cy="753681"/>
          </a:xfrm>
        </p:grpSpPr>
        <p:sp>
          <p:nvSpPr>
            <p:cNvPr id="23" name="Freeform 16">
              <a:extLst>
                <a:ext uri="{FF2B5EF4-FFF2-40B4-BE49-F238E27FC236}">
                  <a16:creationId xmlns:a16="http://schemas.microsoft.com/office/drawing/2014/main" id="{BE243314-D852-F801-F67B-BEEE2D1CFC45}"/>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4" name="TextBox 17">
              <a:extLst>
                <a:ext uri="{FF2B5EF4-FFF2-40B4-BE49-F238E27FC236}">
                  <a16:creationId xmlns:a16="http://schemas.microsoft.com/office/drawing/2014/main" id="{0B6D5438-189B-6658-403F-AE1827211DB5}"/>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5" name="Group 8">
            <a:extLst>
              <a:ext uri="{FF2B5EF4-FFF2-40B4-BE49-F238E27FC236}">
                <a16:creationId xmlns:a16="http://schemas.microsoft.com/office/drawing/2014/main" id="{99C45BF0-1369-644E-B0CD-080AEA8F189C}"/>
              </a:ext>
            </a:extLst>
          </p:cNvPr>
          <p:cNvGrpSpPr/>
          <p:nvPr/>
        </p:nvGrpSpPr>
        <p:grpSpPr>
          <a:xfrm rot="1136038">
            <a:off x="6664025" y="9084315"/>
            <a:ext cx="2921675" cy="2556466"/>
            <a:chOff x="0" y="0"/>
            <a:chExt cx="812800" cy="711200"/>
          </a:xfrm>
        </p:grpSpPr>
        <p:sp>
          <p:nvSpPr>
            <p:cNvPr id="26" name="Freeform 9">
              <a:extLst>
                <a:ext uri="{FF2B5EF4-FFF2-40B4-BE49-F238E27FC236}">
                  <a16:creationId xmlns:a16="http://schemas.microsoft.com/office/drawing/2014/main" id="{FF5F4E85-E85E-F9BF-968D-4368F390F9A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7" name="TextBox 10">
              <a:extLst>
                <a:ext uri="{FF2B5EF4-FFF2-40B4-BE49-F238E27FC236}">
                  <a16:creationId xmlns:a16="http://schemas.microsoft.com/office/drawing/2014/main" id="{2147284E-F76E-F041-AEFC-D6F6BBD18AB4}"/>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4" name="Picture 3" descr="A body of water with a dock and mountains in the background">
            <a:extLst>
              <a:ext uri="{FF2B5EF4-FFF2-40B4-BE49-F238E27FC236}">
                <a16:creationId xmlns:a16="http://schemas.microsoft.com/office/drawing/2014/main" id="{18730BCF-6F2B-0DBF-383A-71CC58DF9D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5" y="4876405"/>
            <a:ext cx="3613740" cy="2603895"/>
          </a:xfrm>
          <a:prstGeom prst="rect">
            <a:avLst/>
          </a:prstGeom>
          <a:noFill/>
          <a:ln>
            <a:noFill/>
          </a:ln>
        </p:spPr>
      </p:pic>
      <p:grpSp>
        <p:nvGrpSpPr>
          <p:cNvPr id="6" name="Group 5">
            <a:extLst>
              <a:ext uri="{FF2B5EF4-FFF2-40B4-BE49-F238E27FC236}">
                <a16:creationId xmlns:a16="http://schemas.microsoft.com/office/drawing/2014/main" id="{0830D3CE-2B44-A11E-CAE0-873D9D5D26D9}"/>
              </a:ext>
            </a:extLst>
          </p:cNvPr>
          <p:cNvGrpSpPr/>
          <p:nvPr/>
        </p:nvGrpSpPr>
        <p:grpSpPr>
          <a:xfrm>
            <a:off x="860" y="215910"/>
            <a:ext cx="3132903" cy="304044"/>
            <a:chOff x="860" y="215910"/>
            <a:chExt cx="3132903" cy="304044"/>
          </a:xfrm>
        </p:grpSpPr>
        <p:grpSp>
          <p:nvGrpSpPr>
            <p:cNvPr id="18" name="Group 2">
              <a:extLst>
                <a:ext uri="{FF2B5EF4-FFF2-40B4-BE49-F238E27FC236}">
                  <a16:creationId xmlns:a16="http://schemas.microsoft.com/office/drawing/2014/main" id="{4360106E-FBE3-2EC1-12D7-E1E228470CCF}"/>
                </a:ext>
              </a:extLst>
            </p:cNvPr>
            <p:cNvGrpSpPr/>
            <p:nvPr/>
          </p:nvGrpSpPr>
          <p:grpSpPr>
            <a:xfrm rot="5400000">
              <a:off x="1515103" y="-1057393"/>
              <a:ext cx="63104" cy="3091589"/>
              <a:chOff x="0" y="0"/>
              <a:chExt cx="17101" cy="934750"/>
            </a:xfrm>
          </p:grpSpPr>
          <p:sp>
            <p:nvSpPr>
              <p:cNvPr id="31" name="Freeform 3">
                <a:extLst>
                  <a:ext uri="{FF2B5EF4-FFF2-40B4-BE49-F238E27FC236}">
                    <a16:creationId xmlns:a16="http://schemas.microsoft.com/office/drawing/2014/main" id="{10E0D32C-89BB-0172-86DB-19E45465A7C1}"/>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32" name="TextBox 4">
                <a:extLst>
                  <a:ext uri="{FF2B5EF4-FFF2-40B4-BE49-F238E27FC236}">
                    <a16:creationId xmlns:a16="http://schemas.microsoft.com/office/drawing/2014/main" id="{E965D795-68AF-68DA-7898-563743BA3A6B}"/>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28" name="Group 19">
              <a:extLst>
                <a:ext uri="{FF2B5EF4-FFF2-40B4-BE49-F238E27FC236}">
                  <a16:creationId xmlns:a16="http://schemas.microsoft.com/office/drawing/2014/main" id="{74F4A285-C3A8-45E4-9E06-52BC531BC28B}"/>
                </a:ext>
              </a:extLst>
            </p:cNvPr>
            <p:cNvGrpSpPr/>
            <p:nvPr/>
          </p:nvGrpSpPr>
          <p:grpSpPr>
            <a:xfrm>
              <a:off x="97017" y="215910"/>
              <a:ext cx="3036746" cy="194284"/>
              <a:chOff x="120176" y="-97609"/>
              <a:chExt cx="2266969" cy="233489"/>
            </a:xfrm>
          </p:grpSpPr>
          <p:sp>
            <p:nvSpPr>
              <p:cNvPr id="29" name="TextBox 20">
                <a:extLst>
                  <a:ext uri="{FF2B5EF4-FFF2-40B4-BE49-F238E27FC236}">
                    <a16:creationId xmlns:a16="http://schemas.microsoft.com/office/drawing/2014/main" id="{3F92A811-886A-BEE5-CCB5-9E0E8D920227}"/>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30" name="TextBox 21">
                <a:extLst>
                  <a:ext uri="{FF2B5EF4-FFF2-40B4-BE49-F238E27FC236}">
                    <a16:creationId xmlns:a16="http://schemas.microsoft.com/office/drawing/2014/main" id="{C7A45FFE-56BE-7726-5775-A38321F497C9}"/>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25</a:t>
                </a:r>
                <a:endParaRPr lang="sq-AL" sz="1200" b="1" spc="4" noProof="0" dirty="0">
                  <a:solidFill>
                    <a:srgbClr val="E49393"/>
                  </a:solidFill>
                  <a:latin typeface="Barlow Bold"/>
                  <a:ea typeface="Barlow Bold"/>
                  <a:cs typeface="Barlow Bold"/>
                  <a:sym typeface="Barlow Bold"/>
                </a:endParaRPr>
              </a:p>
            </p:txBody>
          </p:sp>
        </p:grpSp>
      </p:grpSp>
      <p:pic>
        <p:nvPicPr>
          <p:cNvPr id="3074" name="Picture 2" descr="Qëndrueshmëria dhe mjedisi">
            <a:extLst>
              <a:ext uri="{FF2B5EF4-FFF2-40B4-BE49-F238E27FC236}">
                <a16:creationId xmlns:a16="http://schemas.microsoft.com/office/drawing/2014/main" id="{AD4A46FD-52D3-022C-A972-254260239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203" y="7937500"/>
            <a:ext cx="3547298" cy="212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13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749AF-6AD9-6071-B256-E46D4270ADBE}"/>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4B96C11D-C6F9-5413-1943-A179B42785FF}"/>
              </a:ext>
            </a:extLst>
          </p:cNvPr>
          <p:cNvSpPr txBox="1"/>
          <p:nvPr/>
        </p:nvSpPr>
        <p:spPr>
          <a:xfrm>
            <a:off x="755999" y="689325"/>
            <a:ext cx="6300508" cy="446917"/>
          </a:xfrm>
          <a:prstGeom prst="rect">
            <a:avLst/>
          </a:prstGeom>
        </p:spPr>
        <p:txBody>
          <a:bodyPr wrap="square"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RECREATION, CULTURE AND RELIGION</a:t>
            </a:r>
            <a:endParaRPr lang="sq-AL" sz="2799" b="1" noProof="0" dirty="0">
              <a:solidFill>
                <a:srgbClr val="365B6D"/>
              </a:solidFill>
              <a:latin typeface="Barlow Bold"/>
              <a:ea typeface="Barlow Bold"/>
              <a:cs typeface="Barlow Bold"/>
              <a:sym typeface="Barlow Bold"/>
            </a:endParaRPr>
          </a:p>
        </p:txBody>
      </p:sp>
      <p:sp>
        <p:nvSpPr>
          <p:cNvPr id="17" name="Freeform: Shape 16">
            <a:extLst>
              <a:ext uri="{FF2B5EF4-FFF2-40B4-BE49-F238E27FC236}">
                <a16:creationId xmlns:a16="http://schemas.microsoft.com/office/drawing/2014/main" id="{A4CF249E-07FF-FE30-1646-1EFA5D13E3D6}"/>
              </a:ext>
            </a:extLst>
          </p:cNvPr>
          <p:cNvSpPr/>
          <p:nvPr/>
        </p:nvSpPr>
        <p:spPr>
          <a:xfrm>
            <a:off x="501649" y="1324863"/>
            <a:ext cx="3112574" cy="1103184"/>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GB" sz="1400" b="1" dirty="0">
                <a:latin typeface="Barlow" panose="00000500000000000000" pitchFamily="2" charset="0"/>
              </a:rPr>
              <a:t>Planned expenditure </a:t>
            </a:r>
            <a:r>
              <a:rPr lang="sq-AL" sz="1400" b="1" dirty="0">
                <a:latin typeface="Barlow" panose="00000500000000000000" pitchFamily="2" charset="0"/>
              </a:rPr>
              <a:t>:</a:t>
            </a:r>
            <a:endParaRPr lang="en-US" sz="1400" b="1" dirty="0">
              <a:latin typeface="Barlow" panose="00000500000000000000" pitchFamily="2" charset="0"/>
            </a:endParaRPr>
          </a:p>
          <a:p>
            <a:pPr lvl="0" algn="ctr">
              <a:lnSpc>
                <a:spcPct val="120000"/>
              </a:lnSpc>
            </a:pPr>
            <a:r>
              <a:rPr lang="sq-AL" sz="1400" b="1" dirty="0">
                <a:latin typeface="Barlow" panose="00000500000000000000" pitchFamily="2" charset="0"/>
              </a:rPr>
              <a:t>11.</a:t>
            </a:r>
            <a:r>
              <a:rPr lang="en-US" sz="1400" b="1" dirty="0">
                <a:latin typeface="Barlow" panose="00000500000000000000" pitchFamily="2" charset="0"/>
              </a:rPr>
              <a:t>8</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p>
        </p:txBody>
      </p:sp>
      <p:sp>
        <p:nvSpPr>
          <p:cNvPr id="19" name="Freeform: Shape 18">
            <a:extLst>
              <a:ext uri="{FF2B5EF4-FFF2-40B4-BE49-F238E27FC236}">
                <a16:creationId xmlns:a16="http://schemas.microsoft.com/office/drawing/2014/main" id="{49A4CF7A-7137-7A0E-A759-C78A74B57260}"/>
              </a:ext>
            </a:extLst>
          </p:cNvPr>
          <p:cNvSpPr/>
          <p:nvPr/>
        </p:nvSpPr>
        <p:spPr>
          <a:xfrm>
            <a:off x="4006433" y="1324863"/>
            <a:ext cx="3124200" cy="988758"/>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Actual expenditure</a:t>
            </a:r>
            <a:r>
              <a:rPr lang="en-GB" sz="1400" b="1" dirty="0">
                <a:latin typeface="Barlow" panose="00000500000000000000" pitchFamily="2" charset="0"/>
              </a:rPr>
              <a:t>:</a:t>
            </a:r>
          </a:p>
          <a:p>
            <a:pPr algn="ctr">
              <a:lnSpc>
                <a:spcPct val="120000"/>
              </a:lnSpc>
            </a:pPr>
            <a:r>
              <a:rPr lang="sq-AL" sz="1400" b="1" dirty="0">
                <a:latin typeface="Barlow" panose="00000500000000000000" pitchFamily="2" charset="0"/>
              </a:rPr>
              <a:t>1</a:t>
            </a:r>
            <a:r>
              <a:rPr lang="en-US" sz="1400" b="1" dirty="0">
                <a:latin typeface="Barlow" panose="00000500000000000000" pitchFamily="2" charset="0"/>
              </a:rPr>
              <a:t>3.2</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endParaRPr lang="en-GB" sz="1400" b="1" dirty="0">
              <a:latin typeface="Barlow" panose="00000500000000000000" pitchFamily="2" charset="0"/>
            </a:endParaRPr>
          </a:p>
          <a:p>
            <a:pPr algn="ctr">
              <a:lnSpc>
                <a:spcPct val="120000"/>
              </a:lnSpc>
            </a:pPr>
            <a:r>
              <a:rPr lang="en-US" sz="1400" b="1" dirty="0">
                <a:latin typeface="Barlow" panose="00000500000000000000" pitchFamily="2" charset="0"/>
              </a:rPr>
              <a:t> or </a:t>
            </a:r>
            <a:r>
              <a:rPr lang="sq-AL" sz="1400" b="1" dirty="0">
                <a:latin typeface="Barlow" panose="00000500000000000000" pitchFamily="2" charset="0"/>
              </a:rPr>
              <a:t>0.5% </a:t>
            </a:r>
            <a:r>
              <a:rPr lang="en-GB" sz="1400" b="1" dirty="0">
                <a:latin typeface="Barlow" panose="00000500000000000000" pitchFamily="2" charset="0"/>
              </a:rPr>
              <a:t>of GDP</a:t>
            </a:r>
            <a:r>
              <a:rPr lang="en-US" sz="1400" b="1" dirty="0">
                <a:latin typeface="Barlow" panose="00000500000000000000" pitchFamily="2" charset="0"/>
              </a:rPr>
              <a:t> </a:t>
            </a:r>
            <a:endParaRPr lang="sq-AL" sz="1400" b="1" dirty="0">
              <a:latin typeface="Barlow" panose="00000500000000000000" pitchFamily="2" charset="0"/>
            </a:endParaRPr>
          </a:p>
        </p:txBody>
      </p:sp>
      <p:sp>
        <p:nvSpPr>
          <p:cNvPr id="20" name="Freeform: Shape 19">
            <a:extLst>
              <a:ext uri="{FF2B5EF4-FFF2-40B4-BE49-F238E27FC236}">
                <a16:creationId xmlns:a16="http://schemas.microsoft.com/office/drawing/2014/main" id="{C26C7298-F8CE-47BB-9CC3-FBE2D02A4AF0}"/>
              </a:ext>
            </a:extLst>
          </p:cNvPr>
          <p:cNvSpPr/>
          <p:nvPr/>
        </p:nvSpPr>
        <p:spPr>
          <a:xfrm>
            <a:off x="4018058" y="2530229"/>
            <a:ext cx="3112575" cy="964589"/>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fi-FI" sz="1400" b="1" dirty="0">
                <a:latin typeface="Barlow" panose="00000500000000000000" pitchFamily="2" charset="0"/>
              </a:rPr>
              <a:t>Increase as compared to 2024:</a:t>
            </a:r>
          </a:p>
          <a:p>
            <a:pPr lvl="0" algn="ctr">
              <a:lnSpc>
                <a:spcPct val="120000"/>
              </a:lnSpc>
            </a:pPr>
            <a:r>
              <a:rPr lang="en-GB" sz="1400" b="1" dirty="0">
                <a:latin typeface="Barlow" panose="00000500000000000000" pitchFamily="2" charset="0"/>
              </a:rPr>
              <a:t>7.1</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69D81F8C-6462-E8B0-A5DD-20365B1C7C5A}"/>
              </a:ext>
            </a:extLst>
          </p:cNvPr>
          <p:cNvSpPr/>
          <p:nvPr/>
        </p:nvSpPr>
        <p:spPr>
          <a:xfrm>
            <a:off x="501649" y="2575564"/>
            <a:ext cx="3112575" cy="919254"/>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400" b="1" dirty="0">
                <a:latin typeface="Barlow" panose="00000500000000000000" pitchFamily="2" charset="0"/>
              </a:rPr>
              <a:t>Budget execution rate:</a:t>
            </a:r>
          </a:p>
          <a:p>
            <a:pPr lvl="0" algn="ctr">
              <a:lnSpc>
                <a:spcPct val="120000"/>
              </a:lnSpc>
            </a:pPr>
            <a:r>
              <a:rPr lang="sq-AL" sz="1400" b="1" dirty="0">
                <a:latin typeface="Barlow" panose="00000500000000000000" pitchFamily="2" charset="0"/>
              </a:rPr>
              <a:t>1</a:t>
            </a:r>
            <a:r>
              <a:rPr lang="en-US" sz="1400" b="1" dirty="0">
                <a:latin typeface="Barlow" panose="00000500000000000000" pitchFamily="2" charset="0"/>
              </a:rPr>
              <a:t>11</a:t>
            </a:r>
            <a:r>
              <a:rPr lang="sq-AL" sz="1400" b="1" dirty="0">
                <a:latin typeface="Barlow" panose="00000500000000000000" pitchFamily="2" charset="0"/>
              </a:rPr>
              <a:t>.</a:t>
            </a:r>
            <a:r>
              <a:rPr lang="en-US" sz="1400" b="1" dirty="0">
                <a:latin typeface="Barlow" panose="00000500000000000000" pitchFamily="2" charset="0"/>
              </a:rPr>
              <a:t>6</a:t>
            </a:r>
            <a:r>
              <a:rPr lang="sq-AL" sz="1400" b="1" dirty="0">
                <a:latin typeface="Barlow" panose="00000500000000000000" pitchFamily="2" charset="0"/>
              </a:rPr>
              <a:t>%</a:t>
            </a:r>
          </a:p>
        </p:txBody>
      </p:sp>
      <p:graphicFrame>
        <p:nvGraphicFramePr>
          <p:cNvPr id="3" name="Table 2">
            <a:extLst>
              <a:ext uri="{FF2B5EF4-FFF2-40B4-BE49-F238E27FC236}">
                <a16:creationId xmlns:a16="http://schemas.microsoft.com/office/drawing/2014/main" id="{3D4F2DE1-4BC7-8C3B-EC66-8843B98CED95}"/>
              </a:ext>
            </a:extLst>
          </p:cNvPr>
          <p:cNvGraphicFramePr>
            <a:graphicFrameLocks noGrp="1"/>
          </p:cNvGraphicFramePr>
          <p:nvPr>
            <p:extLst>
              <p:ext uri="{D42A27DB-BD31-4B8C-83A1-F6EECF244321}">
                <p14:modId xmlns:p14="http://schemas.microsoft.com/office/powerpoint/2010/main" val="2373657727"/>
              </p:ext>
            </p:extLst>
          </p:nvPr>
        </p:nvGraphicFramePr>
        <p:xfrm>
          <a:off x="284820" y="3746500"/>
          <a:ext cx="7074830" cy="6285687"/>
        </p:xfrm>
        <a:graphic>
          <a:graphicData uri="http://schemas.openxmlformats.org/drawingml/2006/table">
            <a:tbl>
              <a:tblPr firstRow="1" bandRow="1">
                <a:tableStyleId>{5C22544A-7EE6-4342-B048-85BDC9FD1C3A}</a:tableStyleId>
              </a:tblPr>
              <a:tblGrid>
                <a:gridCol w="3537415">
                  <a:extLst>
                    <a:ext uri="{9D8B030D-6E8A-4147-A177-3AD203B41FA5}">
                      <a16:colId xmlns:a16="http://schemas.microsoft.com/office/drawing/2014/main" val="3608872522"/>
                    </a:ext>
                  </a:extLst>
                </a:gridCol>
                <a:gridCol w="3537415">
                  <a:extLst>
                    <a:ext uri="{9D8B030D-6E8A-4147-A177-3AD203B41FA5}">
                      <a16:colId xmlns:a16="http://schemas.microsoft.com/office/drawing/2014/main" val="994170029"/>
                    </a:ext>
                  </a:extLst>
                </a:gridCol>
              </a:tblGrid>
              <a:tr h="6285687">
                <a:tc>
                  <a:txBody>
                    <a:bodyPr/>
                    <a:lstStyle/>
                    <a:p>
                      <a:pPr marL="129540" lvl="1" algn="just" rtl="0">
                        <a:spcBef>
                          <a:spcPct val="0"/>
                        </a:spcBef>
                        <a:spcAft>
                          <a:spcPts val="1200"/>
                        </a:spcAft>
                      </a:pPr>
                      <a:r>
                        <a:rPr lang="en-GB" sz="1400" b="1" spc="4" noProof="0" dirty="0">
                          <a:solidFill>
                            <a:srgbClr val="365B6D"/>
                          </a:solidFill>
                          <a:latin typeface="Barlow"/>
                        </a:rPr>
                        <a:t>Key achievements</a:t>
                      </a:r>
                      <a:r>
                        <a:rPr lang="sq-AL" sz="1400" b="1" spc="4" noProof="0" dirty="0">
                          <a:solidFill>
                            <a:srgbClr val="365B6D"/>
                          </a:solidFill>
                          <a:latin typeface="Barlow"/>
                        </a:rPr>
                        <a:t>:</a:t>
                      </a:r>
                    </a:p>
                    <a:p>
                      <a:pPr marL="259080" lvl="1" indent="-129540" algn="l" rtl="0">
                        <a:spcBef>
                          <a:spcPct val="0"/>
                        </a:spcBef>
                        <a:spcAft>
                          <a:spcPts val="1200"/>
                        </a:spcAft>
                        <a:buFont typeface="Arial"/>
                        <a:buChar char="•"/>
                      </a:pPr>
                      <a:r>
                        <a:rPr lang="en-GB" sz="1300" b="0" spc="4" noProof="0" dirty="0">
                          <a:solidFill>
                            <a:srgbClr val="365B6D"/>
                          </a:solidFill>
                          <a:latin typeface="Barlow"/>
                        </a:rPr>
                        <a:t>895 performances, premieres and artistic activities were supported in the choreographic, national folklore, classical, contemporary and circus genres.</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spc="4" noProof="0" dirty="0">
                          <a:solidFill>
                            <a:srgbClr val="365B6D"/>
                          </a:solidFill>
                          <a:latin typeface="Barlow"/>
                        </a:rPr>
                        <a:t>Projects in the field of arts and culture were completed, including the revitalization of the facilities within the  </a:t>
                      </a:r>
                      <a:r>
                        <a:rPr lang="en-GB" sz="1300" b="0" i="1" spc="4" noProof="0" dirty="0">
                          <a:solidFill>
                            <a:srgbClr val="365B6D"/>
                          </a:solidFill>
                          <a:latin typeface="Barlow"/>
                        </a:rPr>
                        <a:t>“Shefqet Doda”  p</a:t>
                      </a:r>
                      <a:r>
                        <a:rPr lang="en-GB" sz="1300" b="0" spc="4" noProof="0" dirty="0">
                          <a:solidFill>
                            <a:srgbClr val="365B6D"/>
                          </a:solidFill>
                          <a:latin typeface="Barlow"/>
                        </a:rPr>
                        <a:t>alace of culture, the reconstruction of the </a:t>
                      </a:r>
                      <a:r>
                        <a:rPr lang="en-GB" sz="1300" b="0" i="1" spc="4" noProof="0" dirty="0">
                          <a:solidFill>
                            <a:srgbClr val="365B6D"/>
                          </a:solidFill>
                          <a:latin typeface="Barlow"/>
                        </a:rPr>
                        <a:t>“Pjetër Budi” </a:t>
                      </a:r>
                      <a:r>
                        <a:rPr lang="en-GB" sz="1300" b="0" spc="4" noProof="0" dirty="0">
                          <a:solidFill>
                            <a:srgbClr val="365B6D"/>
                          </a:solidFill>
                          <a:latin typeface="Barlow"/>
                        </a:rPr>
                        <a:t>Art Gallery and library in Mat, </a:t>
                      </a:r>
                      <a:r>
                        <a:rPr lang="en-US" sz="1300" b="0" spc="4" noProof="0" dirty="0">
                          <a:solidFill>
                            <a:srgbClr val="365B6D"/>
                          </a:solidFill>
                          <a:latin typeface="Barlow"/>
                        </a:rPr>
                        <a:t>as well as improvement works and </a:t>
                      </a:r>
                      <a:r>
                        <a:rPr lang="en-GB" sz="1300" b="0" spc="4" noProof="0" dirty="0">
                          <a:solidFill>
                            <a:srgbClr val="365B6D"/>
                          </a:solidFill>
                          <a:latin typeface="Barlow"/>
                        </a:rPr>
                        <a:t>interventions in the </a:t>
                      </a:r>
                      <a:r>
                        <a:rPr lang="en-GB" sz="1300" b="0" i="1" spc="4" noProof="0" dirty="0">
                          <a:solidFill>
                            <a:srgbClr val="365B6D"/>
                          </a:solidFill>
                          <a:latin typeface="Barlow"/>
                        </a:rPr>
                        <a:t>“Artan </a:t>
                      </a:r>
                      <a:r>
                        <a:rPr lang="en-GB" sz="1300" b="0" i="1" spc="4" noProof="0" dirty="0" err="1">
                          <a:solidFill>
                            <a:srgbClr val="365B6D"/>
                          </a:solidFill>
                          <a:latin typeface="Barlow"/>
                        </a:rPr>
                        <a:t>Cuku</a:t>
                      </a:r>
                      <a:r>
                        <a:rPr lang="en-GB" sz="1300" b="0" i="1" spc="4" noProof="0" dirty="0">
                          <a:solidFill>
                            <a:srgbClr val="365B6D"/>
                          </a:solidFill>
                          <a:latin typeface="Barlow"/>
                        </a:rPr>
                        <a:t>” p</a:t>
                      </a:r>
                      <a:r>
                        <a:rPr lang="en-GB" sz="1300" b="0" spc="4" noProof="0" dirty="0">
                          <a:solidFill>
                            <a:srgbClr val="365B6D"/>
                          </a:solidFill>
                          <a:latin typeface="Barlow"/>
                        </a:rPr>
                        <a:t>alace of culture and </a:t>
                      </a:r>
                      <a:r>
                        <a:rPr lang="en-GB" sz="1300" b="0" i="1" spc="4" noProof="0" dirty="0">
                          <a:solidFill>
                            <a:srgbClr val="365B6D"/>
                          </a:solidFill>
                          <a:latin typeface="Barlow"/>
                        </a:rPr>
                        <a:t>“</a:t>
                      </a:r>
                      <a:r>
                        <a:rPr lang="en-GB" sz="1300" b="0" i="1" spc="4" noProof="0" dirty="0" err="1">
                          <a:solidFill>
                            <a:srgbClr val="365B6D"/>
                          </a:solidFill>
                          <a:latin typeface="Barlow"/>
                        </a:rPr>
                        <a:t>Migjeni</a:t>
                      </a:r>
                      <a:r>
                        <a:rPr lang="en-GB" sz="1300" b="0" i="1" spc="4" noProof="0" dirty="0">
                          <a:solidFill>
                            <a:srgbClr val="365B6D"/>
                          </a:solidFill>
                          <a:latin typeface="Barlow"/>
                        </a:rPr>
                        <a:t>” </a:t>
                      </a:r>
                      <a:r>
                        <a:rPr lang="en-GB" sz="1300" b="0" spc="4" noProof="0" dirty="0" err="1">
                          <a:solidFill>
                            <a:srgbClr val="365B6D"/>
                          </a:solidFill>
                          <a:latin typeface="Barlow"/>
                        </a:rPr>
                        <a:t>theater</a:t>
                      </a:r>
                      <a:r>
                        <a:rPr lang="en-US" sz="1300" b="0" spc="4" noProof="0" dirty="0">
                          <a:solidFill>
                            <a:srgbClr val="365B6D"/>
                          </a:solidFill>
                          <a:latin typeface="Barlow"/>
                        </a:rPr>
                        <a:t>.</a:t>
                      </a:r>
                    </a:p>
                    <a:p>
                      <a:pPr marL="259080" marR="0" lvl="1" indent="-129540" algn="l" defTabSz="914400" rtl="0" eaLnBrk="1" fontAlgn="auto" latinLnBrk="0" hangingPunct="1">
                        <a:lnSpc>
                          <a:spcPct val="100000"/>
                        </a:lnSpc>
                        <a:spcBef>
                          <a:spcPct val="0"/>
                        </a:spcBef>
                        <a:spcAft>
                          <a:spcPts val="1200"/>
                        </a:spcAft>
                        <a:buClrTx/>
                        <a:buSzTx/>
                        <a:buFont typeface="Arial"/>
                        <a:buChar char="•"/>
                        <a:tabLst/>
                        <a:defRPr/>
                      </a:pPr>
                      <a:r>
                        <a:rPr lang="en-GB" sz="1300" b="0" spc="4" noProof="0" dirty="0">
                          <a:solidFill>
                            <a:srgbClr val="365B6D"/>
                          </a:solidFill>
                          <a:latin typeface="Barlow"/>
                        </a:rPr>
                        <a:t>Projects were implemented in the fields of cultural heritage preservation and youth development, including the restoration of the Berat Castle,  “</a:t>
                      </a:r>
                      <a:r>
                        <a:rPr lang="en-GB" sz="1300" b="0" spc="4" noProof="0" dirty="0" err="1">
                          <a:solidFill>
                            <a:srgbClr val="365B6D"/>
                          </a:solidFill>
                          <a:latin typeface="Barlow"/>
                        </a:rPr>
                        <a:t>Marubi</a:t>
                      </a:r>
                      <a:r>
                        <a:rPr lang="en-GB" sz="1300" b="0" spc="4" noProof="0" dirty="0">
                          <a:solidFill>
                            <a:srgbClr val="365B6D"/>
                          </a:solidFill>
                          <a:latin typeface="Barlow"/>
                        </a:rPr>
                        <a:t>” Museum and the Archaeological Museum of </a:t>
                      </a:r>
                      <a:r>
                        <a:rPr lang="en-GB" sz="1300" b="0" spc="4" noProof="0" dirty="0" err="1">
                          <a:solidFill>
                            <a:srgbClr val="365B6D"/>
                          </a:solidFill>
                          <a:latin typeface="Barlow"/>
                        </a:rPr>
                        <a:t>Korça</a:t>
                      </a:r>
                      <a:r>
                        <a:rPr lang="en-GB" sz="1300" b="0" spc="4" noProof="0" dirty="0">
                          <a:solidFill>
                            <a:srgbClr val="365B6D"/>
                          </a:solidFill>
                          <a:latin typeface="Barlow"/>
                        </a:rPr>
                        <a:t>, </a:t>
                      </a:r>
                      <a:r>
                        <a:rPr lang="en-US" sz="1300" b="0" spc="4" noProof="0" dirty="0">
                          <a:solidFill>
                            <a:srgbClr val="365B6D"/>
                          </a:solidFill>
                          <a:latin typeface="Barlow"/>
                        </a:rPr>
                        <a:t>as well as the development of youth infrastructure through digital centers, innovation hubs, and the reconstruction of youth centers</a:t>
                      </a:r>
                      <a:r>
                        <a:rPr lang="en-GB" sz="1300" b="0" spc="4" noProof="0" dirty="0">
                          <a:solidFill>
                            <a:srgbClr val="365B6D"/>
                          </a:solidFill>
                          <a:latin typeface="Barlow"/>
                        </a:rPr>
                        <a:t>. </a:t>
                      </a:r>
                      <a:endParaRPr lang="sq-AL" sz="1300" b="0" spc="4" noProof="0" dirty="0">
                        <a:solidFill>
                          <a:srgbClr val="365B6D"/>
                        </a:solidFill>
                        <a:latin typeface="Barlow"/>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59080" lvl="1" indent="-129540" algn="just" rtl="0">
                        <a:spcBef>
                          <a:spcPct val="0"/>
                        </a:spcBef>
                        <a:spcAft>
                          <a:spcPts val="1200"/>
                        </a:spcAft>
                        <a:buFont typeface="Arial"/>
                        <a:buChar char="•"/>
                      </a:pPr>
                      <a:endParaRPr lang="en-US" sz="1300" b="0" spc="4" noProof="0" dirty="0">
                        <a:solidFill>
                          <a:srgbClr val="365B6D"/>
                        </a:solidFill>
                        <a:latin typeface="Barlow"/>
                      </a:endParaRPr>
                    </a:p>
                    <a:p>
                      <a:pPr marL="259080" lvl="1" indent="-129540" algn="just" rtl="0">
                        <a:spcBef>
                          <a:spcPct val="0"/>
                        </a:spcBef>
                        <a:spcAft>
                          <a:spcPts val="1200"/>
                        </a:spcAft>
                        <a:buFont typeface="Arial"/>
                        <a:buChar char="•"/>
                      </a:pPr>
                      <a:endParaRPr lang="en-US" sz="1300" b="0" spc="4" noProof="0" dirty="0">
                        <a:solidFill>
                          <a:srgbClr val="365B6D"/>
                        </a:solidFill>
                        <a:latin typeface="Barlow"/>
                      </a:endParaRPr>
                    </a:p>
                    <a:p>
                      <a:pPr marL="259080" lvl="1" indent="-129540" algn="just" rtl="0">
                        <a:spcBef>
                          <a:spcPct val="0"/>
                        </a:spcBef>
                        <a:spcAft>
                          <a:spcPts val="1200"/>
                        </a:spcAft>
                        <a:buFont typeface="Arial"/>
                        <a:buChar char="•"/>
                      </a:pPr>
                      <a:endParaRPr lang="en-US" sz="1300" b="0" spc="4" noProof="0" dirty="0">
                        <a:solidFill>
                          <a:srgbClr val="365B6D"/>
                        </a:solidFill>
                        <a:latin typeface="Barlow"/>
                      </a:endParaRPr>
                    </a:p>
                    <a:p>
                      <a:pPr marL="259080" lvl="1" indent="-129540" algn="just" rtl="0">
                        <a:spcBef>
                          <a:spcPct val="0"/>
                        </a:spcBef>
                        <a:spcAft>
                          <a:spcPts val="1200"/>
                        </a:spcAft>
                        <a:buFont typeface="Arial"/>
                        <a:buChar char="•"/>
                      </a:pPr>
                      <a:endParaRPr lang="en-US" sz="1300" b="0" spc="4" noProof="0" dirty="0">
                        <a:solidFill>
                          <a:srgbClr val="365B6D"/>
                        </a:solidFill>
                        <a:latin typeface="Barlow"/>
                      </a:endParaRPr>
                    </a:p>
                    <a:p>
                      <a:pPr marL="259080" lvl="1" indent="-129540" algn="just" rtl="0">
                        <a:spcBef>
                          <a:spcPct val="0"/>
                        </a:spcBef>
                        <a:spcAft>
                          <a:spcPts val="1200"/>
                        </a:spcAft>
                        <a:buFont typeface="Arial"/>
                        <a:buChar char="•"/>
                      </a:pPr>
                      <a:endParaRPr lang="en-US" sz="1300" b="0" spc="4" noProof="0" dirty="0">
                        <a:solidFill>
                          <a:srgbClr val="365B6D"/>
                        </a:solidFill>
                        <a:latin typeface="Barlow"/>
                      </a:endParaRPr>
                    </a:p>
                    <a:p>
                      <a:pPr marL="259080" lvl="1" indent="-129540" algn="just" rtl="0">
                        <a:spcBef>
                          <a:spcPct val="0"/>
                        </a:spcBef>
                        <a:spcAft>
                          <a:spcPts val="1200"/>
                        </a:spcAft>
                        <a:buFont typeface="Arial"/>
                        <a:buChar char="•"/>
                      </a:pPr>
                      <a:endParaRPr lang="en-US" sz="1300" b="0" spc="4" noProof="0" dirty="0">
                        <a:solidFill>
                          <a:srgbClr val="365B6D"/>
                        </a:solidFill>
                        <a:latin typeface="Barlow"/>
                      </a:endParaRPr>
                    </a:p>
                    <a:p>
                      <a:pPr marL="259080" lvl="1" indent="-129540" algn="just" rtl="0">
                        <a:spcBef>
                          <a:spcPct val="0"/>
                        </a:spcBef>
                        <a:spcAft>
                          <a:spcPts val="1200"/>
                        </a:spcAft>
                        <a:buFont typeface="Arial"/>
                        <a:buChar char="•"/>
                      </a:pPr>
                      <a:endParaRPr lang="en-US" sz="1300" b="0" spc="4" noProof="0" dirty="0">
                        <a:solidFill>
                          <a:srgbClr val="365B6D"/>
                        </a:solidFill>
                        <a:latin typeface="Barlow"/>
                      </a:endParaRPr>
                    </a:p>
                    <a:p>
                      <a:pPr marL="396875" lvl="1" indent="-184150" algn="l" rtl="0">
                        <a:spcBef>
                          <a:spcPct val="0"/>
                        </a:spcBef>
                        <a:spcAft>
                          <a:spcPts val="1200"/>
                        </a:spcAft>
                        <a:buFont typeface="Arial"/>
                        <a:buChar char="•"/>
                      </a:pPr>
                      <a:r>
                        <a:rPr lang="en-US" sz="1300" b="0" spc="4" noProof="0" dirty="0">
                          <a:solidFill>
                            <a:srgbClr val="365B6D"/>
                          </a:solidFill>
                          <a:latin typeface="Barlow"/>
                        </a:rPr>
                        <a:t>269</a:t>
                      </a:r>
                      <a:r>
                        <a:rPr lang="sq-AL" sz="1300" b="0" spc="4" noProof="0" dirty="0">
                          <a:solidFill>
                            <a:srgbClr val="365B6D"/>
                          </a:solidFill>
                          <a:latin typeface="Barlow"/>
                        </a:rPr>
                        <a:t> proje</a:t>
                      </a:r>
                      <a:r>
                        <a:rPr lang="en-GB" sz="1300" b="0" spc="4" noProof="0" dirty="0" err="1">
                          <a:solidFill>
                            <a:srgbClr val="365B6D"/>
                          </a:solidFill>
                          <a:latin typeface="Barlow"/>
                        </a:rPr>
                        <a:t>cts</a:t>
                      </a:r>
                      <a:r>
                        <a:rPr lang="en-GB" sz="1300" b="0" spc="4" noProof="0" dirty="0">
                          <a:solidFill>
                            <a:srgbClr val="365B6D"/>
                          </a:solidFill>
                          <a:latin typeface="Barlow"/>
                        </a:rPr>
                        <a:t> and programmes supported by the independent scheme. </a:t>
                      </a:r>
                    </a:p>
                    <a:p>
                      <a:pPr marL="396875" lvl="1" indent="-184150" algn="l" defTabSz="914400" rtl="0" eaLnBrk="1" latinLnBrk="0" hangingPunct="1">
                        <a:spcBef>
                          <a:spcPct val="0"/>
                        </a:spcBef>
                        <a:spcAft>
                          <a:spcPts val="1200"/>
                        </a:spcAft>
                        <a:buFont typeface="Arial"/>
                        <a:buChar char="•"/>
                      </a:pPr>
                      <a:r>
                        <a:rPr lang="en-GB" sz="1300" b="0" kern="1200" spc="4" noProof="0" dirty="0">
                          <a:solidFill>
                            <a:srgbClr val="365B6D"/>
                          </a:solidFill>
                          <a:latin typeface="Barlow"/>
                          <a:ea typeface="+mn-ea"/>
                          <a:cs typeface="+mn-cs"/>
                        </a:rPr>
                        <a:t>150 national and international sports activities in all disciplines, based on the sports calendar.</a:t>
                      </a:r>
                    </a:p>
                    <a:p>
                      <a:pPr marL="396875" marR="0" lvl="1" indent="-184150" algn="l" defTabSz="914400" rtl="0" eaLnBrk="1" fontAlgn="auto" latinLnBrk="0" hangingPunct="1">
                        <a:lnSpc>
                          <a:spcPct val="100000"/>
                        </a:lnSpc>
                        <a:spcBef>
                          <a:spcPct val="0"/>
                        </a:spcBef>
                        <a:spcAft>
                          <a:spcPts val="1200"/>
                        </a:spcAft>
                        <a:buClrTx/>
                        <a:buSzTx/>
                        <a:buFont typeface="Arial"/>
                        <a:buChar char="•"/>
                        <a:tabLst/>
                        <a:defRPr/>
                      </a:pPr>
                      <a:r>
                        <a:rPr lang="sq-AL" sz="1300" b="0" kern="1200" spc="4" dirty="0">
                          <a:solidFill>
                            <a:srgbClr val="365B6D"/>
                          </a:solidFill>
                          <a:latin typeface="Barlow"/>
                          <a:ea typeface="+mn-ea"/>
                          <a:cs typeface="+mn-cs"/>
                        </a:rPr>
                        <a:t>480 </a:t>
                      </a:r>
                      <a:r>
                        <a:rPr lang="en-GB" sz="1300" b="0" kern="1200" spc="4" dirty="0">
                          <a:solidFill>
                            <a:srgbClr val="365B6D"/>
                          </a:solidFill>
                          <a:latin typeface="Barlow"/>
                          <a:ea typeface="+mn-ea"/>
                          <a:cs typeface="+mn-cs"/>
                        </a:rPr>
                        <a:t>students participated in the National Internship Program</a:t>
                      </a:r>
                      <a:r>
                        <a:rPr lang="en-US" sz="1300" b="0" kern="1200" spc="4" dirty="0">
                          <a:solidFill>
                            <a:srgbClr val="365B6D"/>
                          </a:solidFill>
                          <a:latin typeface="Barlow"/>
                          <a:ea typeface="+mn-ea"/>
                          <a:cs typeface="+mn-cs"/>
                        </a:rPr>
                        <a:t>. </a:t>
                      </a:r>
                    </a:p>
                    <a:p>
                      <a:pPr marL="396875" marR="0" lvl="1" indent="-184150" algn="l" defTabSz="914400" rtl="0" eaLnBrk="1" fontAlgn="auto" latinLnBrk="0" hangingPunct="1">
                        <a:lnSpc>
                          <a:spcPct val="100000"/>
                        </a:lnSpc>
                        <a:spcBef>
                          <a:spcPct val="0"/>
                        </a:spcBef>
                        <a:spcAft>
                          <a:spcPts val="1200"/>
                        </a:spcAft>
                        <a:buClrTx/>
                        <a:buSzTx/>
                        <a:buFont typeface="Arial"/>
                        <a:buChar char="•"/>
                        <a:tabLst/>
                        <a:defRPr/>
                      </a:pPr>
                      <a:r>
                        <a:rPr lang="en-GB" sz="1300" b="0" spc="4" noProof="0" dirty="0">
                          <a:solidFill>
                            <a:srgbClr val="365B6D"/>
                          </a:solidFill>
                          <a:latin typeface="Barlow"/>
                        </a:rPr>
                        <a:t>190 children theatre performances were made</a:t>
                      </a:r>
                      <a:r>
                        <a:rPr lang="sq-AL" sz="1300" b="0" spc="4" noProof="0" dirty="0">
                          <a:solidFill>
                            <a:srgbClr val="365B6D"/>
                          </a:solidFill>
                          <a:latin typeface="Barlow"/>
                        </a:rPr>
                        <a:t>.</a:t>
                      </a:r>
                      <a:endParaRPr lang="en-US" sz="1300" b="0" spc="4" noProof="0" dirty="0">
                        <a:solidFill>
                          <a:srgbClr val="365B6D"/>
                        </a:solidFill>
                        <a:latin typeface="Barlow"/>
                      </a:endParaRPr>
                    </a:p>
                    <a:p>
                      <a:pPr marL="259080" lvl="1" indent="-129540" algn="just" defTabSz="914400" rtl="0" eaLnBrk="1" latinLnBrk="0" hangingPunct="1">
                        <a:spcBef>
                          <a:spcPct val="0"/>
                        </a:spcBef>
                        <a:spcAft>
                          <a:spcPts val="1200"/>
                        </a:spcAft>
                        <a:buFont typeface="Arial"/>
                        <a:buChar char="•"/>
                      </a:pPr>
                      <a:endParaRPr lang="en-US" sz="1300" b="0" kern="1200" spc="4" dirty="0">
                        <a:solidFill>
                          <a:srgbClr val="365B6D"/>
                        </a:solidFill>
                        <a:latin typeface="Barlow"/>
                        <a:ea typeface="+mn-ea"/>
                        <a:cs typeface="+mn-cs"/>
                      </a:endParaRPr>
                    </a:p>
                    <a:p>
                      <a:pPr marL="129540" lvl="1" indent="0" algn="just" rtl="0">
                        <a:spcBef>
                          <a:spcPct val="0"/>
                        </a:spcBef>
                        <a:spcAft>
                          <a:spcPts val="1200"/>
                        </a:spcAft>
                        <a:buFont typeface="Arial"/>
                        <a:buNone/>
                      </a:pPr>
                      <a:endParaRPr lang="en-US" sz="1300" b="0" spc="4" noProof="0" dirty="0">
                        <a:solidFill>
                          <a:srgbClr val="365B6D"/>
                        </a:solidFill>
                        <a:latin typeface="Barlow"/>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bl>
          </a:graphicData>
        </a:graphic>
      </p:graphicFrame>
      <p:grpSp>
        <p:nvGrpSpPr>
          <p:cNvPr id="4" name="Group 3">
            <a:extLst>
              <a:ext uri="{FF2B5EF4-FFF2-40B4-BE49-F238E27FC236}">
                <a16:creationId xmlns:a16="http://schemas.microsoft.com/office/drawing/2014/main" id="{7ADF179D-7896-1618-80FC-0D86AE44C06E}"/>
              </a:ext>
            </a:extLst>
          </p:cNvPr>
          <p:cNvGrpSpPr/>
          <p:nvPr/>
        </p:nvGrpSpPr>
        <p:grpSpPr>
          <a:xfrm>
            <a:off x="860" y="215910"/>
            <a:ext cx="3132903" cy="304044"/>
            <a:chOff x="860" y="215910"/>
            <a:chExt cx="3132903" cy="304044"/>
          </a:xfrm>
        </p:grpSpPr>
        <p:grpSp>
          <p:nvGrpSpPr>
            <p:cNvPr id="5" name="Group 2">
              <a:extLst>
                <a:ext uri="{FF2B5EF4-FFF2-40B4-BE49-F238E27FC236}">
                  <a16:creationId xmlns:a16="http://schemas.microsoft.com/office/drawing/2014/main" id="{BA1C27F9-C201-0A89-92EE-5E5A039F0A4E}"/>
                </a:ext>
              </a:extLst>
            </p:cNvPr>
            <p:cNvGrpSpPr/>
            <p:nvPr/>
          </p:nvGrpSpPr>
          <p:grpSpPr>
            <a:xfrm rot="5400000">
              <a:off x="1515103" y="-1057393"/>
              <a:ext cx="63104" cy="3091589"/>
              <a:chOff x="0" y="0"/>
              <a:chExt cx="17101" cy="934750"/>
            </a:xfrm>
          </p:grpSpPr>
          <p:sp>
            <p:nvSpPr>
              <p:cNvPr id="9" name="Freeform 3">
                <a:extLst>
                  <a:ext uri="{FF2B5EF4-FFF2-40B4-BE49-F238E27FC236}">
                    <a16:creationId xmlns:a16="http://schemas.microsoft.com/office/drawing/2014/main" id="{596EC024-C41F-983B-CEAA-773A9B9DA5BB}"/>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1" name="TextBox 4">
                <a:extLst>
                  <a:ext uri="{FF2B5EF4-FFF2-40B4-BE49-F238E27FC236}">
                    <a16:creationId xmlns:a16="http://schemas.microsoft.com/office/drawing/2014/main" id="{57D8831C-3F02-E7F9-90B4-3642BBCA2C6B}"/>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6" name="Group 19">
              <a:extLst>
                <a:ext uri="{FF2B5EF4-FFF2-40B4-BE49-F238E27FC236}">
                  <a16:creationId xmlns:a16="http://schemas.microsoft.com/office/drawing/2014/main" id="{0BED71B6-4387-200D-46F1-0406FB95039E}"/>
                </a:ext>
              </a:extLst>
            </p:cNvPr>
            <p:cNvGrpSpPr/>
            <p:nvPr/>
          </p:nvGrpSpPr>
          <p:grpSpPr>
            <a:xfrm>
              <a:off x="97017" y="215910"/>
              <a:ext cx="3036746" cy="194284"/>
              <a:chOff x="120176" y="-97609"/>
              <a:chExt cx="2266969" cy="233489"/>
            </a:xfrm>
          </p:grpSpPr>
          <p:sp>
            <p:nvSpPr>
              <p:cNvPr id="7" name="TextBox 20">
                <a:extLst>
                  <a:ext uri="{FF2B5EF4-FFF2-40B4-BE49-F238E27FC236}">
                    <a16:creationId xmlns:a16="http://schemas.microsoft.com/office/drawing/2014/main" id="{33EDD7A6-B1D3-0913-F4DC-F2E84017B9F1}"/>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8" name="TextBox 21">
                <a:extLst>
                  <a:ext uri="{FF2B5EF4-FFF2-40B4-BE49-F238E27FC236}">
                    <a16:creationId xmlns:a16="http://schemas.microsoft.com/office/drawing/2014/main" id="{C149BB78-C9AB-9065-4E45-36F29D50F44A}"/>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sq-AL" sz="1200" b="1" spc="4" noProof="0" dirty="0">
                    <a:solidFill>
                      <a:srgbClr val="E49393"/>
                    </a:solidFill>
                    <a:latin typeface="Barlow Bold"/>
                    <a:ea typeface="Barlow Bold"/>
                    <a:cs typeface="Barlow Bold"/>
                    <a:sym typeface="Barlow Bold"/>
                  </a:rPr>
                  <a:t>2</a:t>
                </a:r>
                <a:r>
                  <a:rPr lang="en-US" sz="1200" b="1" spc="4" noProof="0" dirty="0">
                    <a:solidFill>
                      <a:srgbClr val="E49393"/>
                    </a:solidFill>
                    <a:latin typeface="Barlow Bold"/>
                    <a:ea typeface="Barlow Bold"/>
                    <a:cs typeface="Barlow Bold"/>
                    <a:sym typeface="Barlow Bold"/>
                  </a:rPr>
                  <a:t>6</a:t>
                </a:r>
                <a:endParaRPr lang="sq-AL" sz="1200" b="1" spc="4" noProof="0" dirty="0">
                  <a:solidFill>
                    <a:srgbClr val="E49393"/>
                  </a:solidFill>
                  <a:latin typeface="Barlow Bold"/>
                  <a:ea typeface="Barlow Bold"/>
                  <a:cs typeface="Barlow Bold"/>
                  <a:sym typeface="Barlow Bold"/>
                </a:endParaRPr>
              </a:p>
            </p:txBody>
          </p:sp>
        </p:grpSp>
      </p:grpSp>
      <p:grpSp>
        <p:nvGrpSpPr>
          <p:cNvPr id="12" name="Group 5">
            <a:extLst>
              <a:ext uri="{FF2B5EF4-FFF2-40B4-BE49-F238E27FC236}">
                <a16:creationId xmlns:a16="http://schemas.microsoft.com/office/drawing/2014/main" id="{D2A5E6E6-0F1B-F95C-96AE-021B96D96DB1}"/>
              </a:ext>
            </a:extLst>
          </p:cNvPr>
          <p:cNvGrpSpPr/>
          <p:nvPr/>
        </p:nvGrpSpPr>
        <p:grpSpPr>
          <a:xfrm rot="-10138660">
            <a:off x="6729297" y="-236639"/>
            <a:ext cx="2141005" cy="1985278"/>
            <a:chOff x="0" y="0"/>
            <a:chExt cx="812800" cy="753681"/>
          </a:xfrm>
        </p:grpSpPr>
        <p:sp>
          <p:nvSpPr>
            <p:cNvPr id="13" name="Freeform 6">
              <a:extLst>
                <a:ext uri="{FF2B5EF4-FFF2-40B4-BE49-F238E27FC236}">
                  <a16:creationId xmlns:a16="http://schemas.microsoft.com/office/drawing/2014/main" id="{72BA2551-90C2-7119-26C8-6D2A37409F3D}"/>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4" name="TextBox 7">
              <a:extLst>
                <a:ext uri="{FF2B5EF4-FFF2-40B4-BE49-F238E27FC236}">
                  <a16:creationId xmlns:a16="http://schemas.microsoft.com/office/drawing/2014/main" id="{6301C84B-A9C4-3D52-F1B4-DF4671DA341B}"/>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6" name="Group 15">
            <a:extLst>
              <a:ext uri="{FF2B5EF4-FFF2-40B4-BE49-F238E27FC236}">
                <a16:creationId xmlns:a16="http://schemas.microsoft.com/office/drawing/2014/main" id="{CE4005A7-F884-4CB6-4A4F-5D5D63F843CE}"/>
              </a:ext>
            </a:extLst>
          </p:cNvPr>
          <p:cNvGrpSpPr/>
          <p:nvPr/>
        </p:nvGrpSpPr>
        <p:grpSpPr>
          <a:xfrm rot="-10138660">
            <a:off x="6498344" y="-656774"/>
            <a:ext cx="2141005" cy="1985278"/>
            <a:chOff x="0" y="0"/>
            <a:chExt cx="812800" cy="753681"/>
          </a:xfrm>
        </p:grpSpPr>
        <p:sp>
          <p:nvSpPr>
            <p:cNvPr id="22" name="Freeform 16">
              <a:extLst>
                <a:ext uri="{FF2B5EF4-FFF2-40B4-BE49-F238E27FC236}">
                  <a16:creationId xmlns:a16="http://schemas.microsoft.com/office/drawing/2014/main" id="{A681A075-B7B9-55DD-CA58-41D09A6DCF7B}"/>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23" name="TextBox 17">
              <a:extLst>
                <a:ext uri="{FF2B5EF4-FFF2-40B4-BE49-F238E27FC236}">
                  <a16:creationId xmlns:a16="http://schemas.microsoft.com/office/drawing/2014/main" id="{0C0832CE-F40C-283D-D969-560237BC518D}"/>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24" name="Group 18">
            <a:extLst>
              <a:ext uri="{FF2B5EF4-FFF2-40B4-BE49-F238E27FC236}">
                <a16:creationId xmlns:a16="http://schemas.microsoft.com/office/drawing/2014/main" id="{F4E360CD-326F-9CB8-2907-A27473F26877}"/>
              </a:ext>
            </a:extLst>
          </p:cNvPr>
          <p:cNvGrpSpPr/>
          <p:nvPr/>
        </p:nvGrpSpPr>
        <p:grpSpPr>
          <a:xfrm rot="1136038">
            <a:off x="-1136169" y="8958244"/>
            <a:ext cx="2280578" cy="2013771"/>
            <a:chOff x="0" y="0"/>
            <a:chExt cx="812800" cy="711200"/>
          </a:xfrm>
        </p:grpSpPr>
        <p:sp>
          <p:nvSpPr>
            <p:cNvPr id="25" name="Freeform 19">
              <a:extLst>
                <a:ext uri="{FF2B5EF4-FFF2-40B4-BE49-F238E27FC236}">
                  <a16:creationId xmlns:a16="http://schemas.microsoft.com/office/drawing/2014/main" id="{0D1A280E-7D2B-E2CB-3550-38480BCAAB4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6" name="TextBox 20">
              <a:extLst>
                <a:ext uri="{FF2B5EF4-FFF2-40B4-BE49-F238E27FC236}">
                  <a16:creationId xmlns:a16="http://schemas.microsoft.com/office/drawing/2014/main" id="{58B33BE9-DC12-9EBF-186D-2A190EF3F8AD}"/>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15" name="Picture 14">
            <a:extLst>
              <a:ext uri="{FF2B5EF4-FFF2-40B4-BE49-F238E27FC236}">
                <a16:creationId xmlns:a16="http://schemas.microsoft.com/office/drawing/2014/main" id="{DF62D031-5C14-A6AE-39D5-241FFF9BF7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3050" y="4125122"/>
            <a:ext cx="3473450" cy="1983578"/>
          </a:xfrm>
          <a:prstGeom prst="rect">
            <a:avLst/>
          </a:prstGeom>
          <a:noFill/>
        </p:spPr>
      </p:pic>
      <p:pic>
        <p:nvPicPr>
          <p:cNvPr id="28" name="Picture 27" descr="A group of people in traditional clothing dancing&#10;&#10;AI-generated content may be incorrect.">
            <a:extLst>
              <a:ext uri="{FF2B5EF4-FFF2-40B4-BE49-F238E27FC236}">
                <a16:creationId xmlns:a16="http://schemas.microsoft.com/office/drawing/2014/main" id="{1D37B6A1-5BA8-9915-E51A-002CBDCFF502}"/>
              </a:ext>
            </a:extLst>
          </p:cNvPr>
          <p:cNvPicPr>
            <a:picLocks noChangeAspect="1"/>
          </p:cNvPicPr>
          <p:nvPr/>
        </p:nvPicPr>
        <p:blipFill>
          <a:blip r:embed="rId4"/>
          <a:stretch>
            <a:fillRect/>
          </a:stretch>
        </p:blipFill>
        <p:spPr>
          <a:xfrm>
            <a:off x="601331" y="8699500"/>
            <a:ext cx="3176919" cy="1993901"/>
          </a:xfrm>
          <a:prstGeom prst="rect">
            <a:avLst/>
          </a:prstGeom>
        </p:spPr>
      </p:pic>
    </p:spTree>
    <p:extLst>
      <p:ext uri="{BB962C8B-B14F-4D97-AF65-F5344CB8AC3E}">
        <p14:creationId xmlns:p14="http://schemas.microsoft.com/office/powerpoint/2010/main" val="1632293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290EF-3B03-0F8E-7ABF-B29628959BF4}"/>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4CB0AE12-6704-CC42-A97A-0F290EDA5509}"/>
              </a:ext>
            </a:extLst>
          </p:cNvPr>
          <p:cNvGrpSpPr/>
          <p:nvPr/>
        </p:nvGrpSpPr>
        <p:grpSpPr>
          <a:xfrm rot="-10138660">
            <a:off x="6729297" y="-236639"/>
            <a:ext cx="2141005" cy="1985278"/>
            <a:chOff x="0" y="0"/>
            <a:chExt cx="812800" cy="753681"/>
          </a:xfrm>
        </p:grpSpPr>
        <p:sp>
          <p:nvSpPr>
            <p:cNvPr id="6" name="Freeform 6">
              <a:extLst>
                <a:ext uri="{FF2B5EF4-FFF2-40B4-BE49-F238E27FC236}">
                  <a16:creationId xmlns:a16="http://schemas.microsoft.com/office/drawing/2014/main" id="{EE385C18-1FF8-B990-F912-9D6194E2BD9B}"/>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7" name="TextBox 7">
              <a:extLst>
                <a:ext uri="{FF2B5EF4-FFF2-40B4-BE49-F238E27FC236}">
                  <a16:creationId xmlns:a16="http://schemas.microsoft.com/office/drawing/2014/main" id="{1F85E8AF-B0EE-3386-6493-6F6C63D03FBC}"/>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8" name="Group 8">
            <a:extLst>
              <a:ext uri="{FF2B5EF4-FFF2-40B4-BE49-F238E27FC236}">
                <a16:creationId xmlns:a16="http://schemas.microsoft.com/office/drawing/2014/main" id="{C930779D-C700-9C36-1801-0CCFE33623E4}"/>
              </a:ext>
            </a:extLst>
          </p:cNvPr>
          <p:cNvGrpSpPr/>
          <p:nvPr/>
        </p:nvGrpSpPr>
        <p:grpSpPr>
          <a:xfrm rot="1136038">
            <a:off x="6664025" y="9084315"/>
            <a:ext cx="2921675" cy="2556466"/>
            <a:chOff x="0" y="0"/>
            <a:chExt cx="812800" cy="711200"/>
          </a:xfrm>
        </p:grpSpPr>
        <p:sp>
          <p:nvSpPr>
            <p:cNvPr id="9" name="Freeform 9">
              <a:extLst>
                <a:ext uri="{FF2B5EF4-FFF2-40B4-BE49-F238E27FC236}">
                  <a16:creationId xmlns:a16="http://schemas.microsoft.com/office/drawing/2014/main" id="{084540B8-30B8-B2C8-4131-AC4A1D3C835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10" name="TextBox 10">
              <a:extLst>
                <a:ext uri="{FF2B5EF4-FFF2-40B4-BE49-F238E27FC236}">
                  <a16:creationId xmlns:a16="http://schemas.microsoft.com/office/drawing/2014/main" id="{509B7690-E533-435B-B43D-3DC6342B7FF2}"/>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15" name="Group 15">
            <a:extLst>
              <a:ext uri="{FF2B5EF4-FFF2-40B4-BE49-F238E27FC236}">
                <a16:creationId xmlns:a16="http://schemas.microsoft.com/office/drawing/2014/main" id="{9DDEF36A-184C-0102-1AA5-82F736608386}"/>
              </a:ext>
            </a:extLst>
          </p:cNvPr>
          <p:cNvGrpSpPr/>
          <p:nvPr/>
        </p:nvGrpSpPr>
        <p:grpSpPr>
          <a:xfrm rot="-10138660">
            <a:off x="6498344" y="-656774"/>
            <a:ext cx="2141005" cy="1985278"/>
            <a:chOff x="0" y="0"/>
            <a:chExt cx="812800" cy="753681"/>
          </a:xfrm>
        </p:grpSpPr>
        <p:sp>
          <p:nvSpPr>
            <p:cNvPr id="16" name="Freeform 16">
              <a:extLst>
                <a:ext uri="{FF2B5EF4-FFF2-40B4-BE49-F238E27FC236}">
                  <a16:creationId xmlns:a16="http://schemas.microsoft.com/office/drawing/2014/main" id="{15FD8D5A-E5AB-969A-2812-8D99AF5B9FB3}"/>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7" name="TextBox 17">
              <a:extLst>
                <a:ext uri="{FF2B5EF4-FFF2-40B4-BE49-F238E27FC236}">
                  <a16:creationId xmlns:a16="http://schemas.microsoft.com/office/drawing/2014/main" id="{DA191C91-3ED8-DE8E-5A59-6B17DA01E6B6}"/>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8" name="Group 18">
            <a:extLst>
              <a:ext uri="{FF2B5EF4-FFF2-40B4-BE49-F238E27FC236}">
                <a16:creationId xmlns:a16="http://schemas.microsoft.com/office/drawing/2014/main" id="{695C2C1D-1127-1B27-5E0E-556C926E67E9}"/>
              </a:ext>
            </a:extLst>
          </p:cNvPr>
          <p:cNvGrpSpPr/>
          <p:nvPr/>
        </p:nvGrpSpPr>
        <p:grpSpPr>
          <a:xfrm rot="1136038">
            <a:off x="-1621916" y="8874481"/>
            <a:ext cx="2921675" cy="2556466"/>
            <a:chOff x="0" y="0"/>
            <a:chExt cx="812800" cy="711200"/>
          </a:xfrm>
        </p:grpSpPr>
        <p:sp>
          <p:nvSpPr>
            <p:cNvPr id="19" name="Freeform 19">
              <a:extLst>
                <a:ext uri="{FF2B5EF4-FFF2-40B4-BE49-F238E27FC236}">
                  <a16:creationId xmlns:a16="http://schemas.microsoft.com/office/drawing/2014/main" id="{5FF1CC96-29DB-7FC9-DD9E-04782EB3D07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0" name="TextBox 20">
              <a:extLst>
                <a:ext uri="{FF2B5EF4-FFF2-40B4-BE49-F238E27FC236}">
                  <a16:creationId xmlns:a16="http://schemas.microsoft.com/office/drawing/2014/main" id="{1ABCE8DB-3721-1EB6-2D09-1583C088C12B}"/>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25" name="TextBox 25">
            <a:extLst>
              <a:ext uri="{FF2B5EF4-FFF2-40B4-BE49-F238E27FC236}">
                <a16:creationId xmlns:a16="http://schemas.microsoft.com/office/drawing/2014/main" id="{39BF2120-9CB3-45A0-A177-886E9D04FECE}"/>
              </a:ext>
            </a:extLst>
          </p:cNvPr>
          <p:cNvSpPr txBox="1"/>
          <p:nvPr/>
        </p:nvSpPr>
        <p:spPr>
          <a:xfrm>
            <a:off x="833007" y="685317"/>
            <a:ext cx="6036826" cy="446917"/>
          </a:xfrm>
          <a:prstGeom prst="rect">
            <a:avLst/>
          </a:prstGeom>
        </p:spPr>
        <p:txBody>
          <a:bodyPr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LOCAL BUDGET </a:t>
            </a:r>
            <a:endParaRPr lang="sq-AL" sz="2799" b="1" noProof="0" dirty="0">
              <a:solidFill>
                <a:srgbClr val="365B6D"/>
              </a:solidFill>
              <a:latin typeface="Barlow Bold"/>
              <a:ea typeface="Barlow Bold"/>
              <a:cs typeface="Barlow Bold"/>
              <a:sym typeface="Barlow Bold"/>
            </a:endParaRPr>
          </a:p>
        </p:txBody>
      </p:sp>
      <p:sp>
        <p:nvSpPr>
          <p:cNvPr id="2" name="TextBox 26">
            <a:extLst>
              <a:ext uri="{FF2B5EF4-FFF2-40B4-BE49-F238E27FC236}">
                <a16:creationId xmlns:a16="http://schemas.microsoft.com/office/drawing/2014/main" id="{D381968E-19D4-CAA2-2138-66A098428208}"/>
              </a:ext>
            </a:extLst>
          </p:cNvPr>
          <p:cNvSpPr txBox="1"/>
          <p:nvPr/>
        </p:nvSpPr>
        <p:spPr>
          <a:xfrm>
            <a:off x="567421" y="3759523"/>
            <a:ext cx="6482037" cy="2600712"/>
          </a:xfrm>
          <a:prstGeom prst="rect">
            <a:avLst/>
          </a:prstGeom>
        </p:spPr>
        <p:txBody>
          <a:bodyPr wrap="square" lIns="0" tIns="0" rIns="0" bIns="0" rtlCol="0" anchor="t">
            <a:spAutoFit/>
          </a:bodyPr>
          <a:lstStyle/>
          <a:p>
            <a:pPr rtl="0"/>
            <a:r>
              <a:rPr lang="en-GB" sz="1300" noProof="0" dirty="0">
                <a:solidFill>
                  <a:srgbClr val="365B6D"/>
                </a:solidFill>
                <a:latin typeface="Barlow" panose="00000500000000000000" pitchFamily="2" charset="0"/>
              </a:rPr>
              <a:t>In 2025, municipalities across Albania made great progress in managing their own finances. The stable increase in local revenues shows that local governments are becoming more financially stable and capable of providing public services. Revenues from property taxes, local taxes, and fees for municipal services were higher than expected and the previous year. This is a strong sign that local governments are improving how they collect money and are becoming more self-reliant — a key step toward delivering better services to citizens. </a:t>
            </a:r>
          </a:p>
          <a:p>
            <a:pPr rtl="0"/>
            <a:endParaRPr lang="en-GB" sz="1300" noProof="0" dirty="0">
              <a:solidFill>
                <a:srgbClr val="365B6D"/>
              </a:solidFill>
              <a:latin typeface="Barlow" panose="00000500000000000000" pitchFamily="2" charset="0"/>
            </a:endParaRPr>
          </a:p>
          <a:p>
            <a:pPr rtl="0"/>
            <a:r>
              <a:rPr lang="en-GB" sz="1300" noProof="0" dirty="0">
                <a:solidFill>
                  <a:srgbClr val="365B6D"/>
                </a:solidFill>
                <a:latin typeface="Barlow" panose="00000500000000000000" pitchFamily="2" charset="0"/>
              </a:rPr>
              <a:t>Property tax is a very important source of revenues in local budgets, on which the municipalities may develop local policies and have complete discretion over its use. </a:t>
            </a:r>
          </a:p>
          <a:p>
            <a:pPr rtl="0"/>
            <a:r>
              <a:rPr lang="en-GB" sz="1300" noProof="0" dirty="0">
                <a:solidFill>
                  <a:srgbClr val="365B6D"/>
                </a:solidFill>
                <a:latin typeface="Barlow" panose="00000500000000000000" pitchFamily="2" charset="0"/>
              </a:rPr>
              <a:t>In 2025, another step was made on the reform in property tax focused on developing a better methodology for establishing a property tax based on the value of the property as well as the creation of the fiscal </a:t>
            </a:r>
            <a:r>
              <a:rPr lang="en-GB" sz="1300" noProof="0" dirty="0" err="1">
                <a:solidFill>
                  <a:srgbClr val="365B6D"/>
                </a:solidFill>
                <a:latin typeface="Barlow" panose="00000500000000000000" pitchFamily="2" charset="0"/>
              </a:rPr>
              <a:t>cadaster</a:t>
            </a:r>
            <a:r>
              <a:rPr lang="en-GB" sz="1300" noProof="0" dirty="0">
                <a:solidFill>
                  <a:srgbClr val="365B6D"/>
                </a:solidFill>
                <a:latin typeface="Barlow" panose="00000500000000000000" pitchFamily="2" charset="0"/>
              </a:rPr>
              <a:t> for the administration of the property tax.</a:t>
            </a:r>
            <a:r>
              <a:rPr lang="sq-AL" sz="1300" noProof="0" dirty="0">
                <a:solidFill>
                  <a:srgbClr val="365B6D"/>
                </a:solidFill>
                <a:latin typeface="Barlow" panose="00000500000000000000" pitchFamily="2" charset="0"/>
              </a:rPr>
              <a:t> </a:t>
            </a:r>
            <a:endParaRPr lang="sq-AL" sz="800" noProof="0" dirty="0">
              <a:solidFill>
                <a:srgbClr val="365B6D"/>
              </a:solidFill>
              <a:latin typeface="Barlow" panose="00000500000000000000" pitchFamily="2" charset="0"/>
            </a:endParaRPr>
          </a:p>
        </p:txBody>
      </p:sp>
      <p:grpSp>
        <p:nvGrpSpPr>
          <p:cNvPr id="30" name="Group 29">
            <a:extLst>
              <a:ext uri="{FF2B5EF4-FFF2-40B4-BE49-F238E27FC236}">
                <a16:creationId xmlns:a16="http://schemas.microsoft.com/office/drawing/2014/main" id="{C30F69E7-5E78-1820-C447-3CB648D0559F}"/>
              </a:ext>
            </a:extLst>
          </p:cNvPr>
          <p:cNvGrpSpPr/>
          <p:nvPr/>
        </p:nvGrpSpPr>
        <p:grpSpPr>
          <a:xfrm>
            <a:off x="567421" y="1243337"/>
            <a:ext cx="6482037" cy="2285437"/>
            <a:chOff x="741380" y="1522608"/>
            <a:chExt cx="5972195" cy="2143504"/>
          </a:xfrm>
        </p:grpSpPr>
        <p:sp>
          <p:nvSpPr>
            <p:cNvPr id="4" name="Freeform: Shape 3">
              <a:extLst>
                <a:ext uri="{FF2B5EF4-FFF2-40B4-BE49-F238E27FC236}">
                  <a16:creationId xmlns:a16="http://schemas.microsoft.com/office/drawing/2014/main" id="{89ABE4F9-6BC8-4C9D-5F32-3D9A668BB49A}"/>
                </a:ext>
              </a:extLst>
            </p:cNvPr>
            <p:cNvSpPr/>
            <p:nvPr/>
          </p:nvSpPr>
          <p:spPr>
            <a:xfrm>
              <a:off x="741380" y="1570948"/>
              <a:ext cx="2958283" cy="957938"/>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447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Total revenue:</a:t>
              </a:r>
              <a:r>
                <a:rPr lang="sq-AL" sz="1400" b="1" dirty="0">
                  <a:latin typeface="Barlow" panose="00000500000000000000" pitchFamily="2" charset="0"/>
                </a:rPr>
                <a:t> </a:t>
              </a:r>
            </a:p>
            <a:p>
              <a:pPr algn="ctr">
                <a:lnSpc>
                  <a:spcPct val="120000"/>
                </a:lnSpc>
                <a:spcBef>
                  <a:spcPts val="300"/>
                </a:spcBef>
              </a:pPr>
              <a:r>
                <a:rPr lang="sq-AL" sz="1400" b="1" dirty="0">
                  <a:latin typeface="Barlow" panose="00000500000000000000" pitchFamily="2" charset="0"/>
                </a:rPr>
                <a:t>44.</a:t>
              </a:r>
              <a:r>
                <a:rPr lang="en-US" sz="1400" b="1" dirty="0">
                  <a:latin typeface="Barlow" panose="00000500000000000000" pitchFamily="2" charset="0"/>
                </a:rPr>
                <a:t>8</a:t>
              </a:r>
              <a:r>
                <a:rPr lang="sq-AL" sz="1400" b="1" dirty="0">
                  <a:latin typeface="Barlow" panose="00000500000000000000" pitchFamily="2" charset="0"/>
                </a:rPr>
                <a:t> </a:t>
              </a:r>
              <a:r>
                <a:rPr lang="en-GB" sz="1400" b="1" dirty="0">
                  <a:latin typeface="Barlow" panose="00000500000000000000" pitchFamily="2" charset="0"/>
                </a:rPr>
                <a:t>billion </a:t>
              </a:r>
              <a:r>
                <a:rPr lang="sq-AL" sz="1400" b="1" dirty="0">
                  <a:latin typeface="Barlow" panose="00000500000000000000" pitchFamily="2" charset="0"/>
                </a:rPr>
                <a:t>LEK</a:t>
              </a:r>
              <a:r>
                <a:rPr lang="en-US" sz="1400" b="1" dirty="0">
                  <a:latin typeface="Barlow" panose="00000500000000000000" pitchFamily="2" charset="0"/>
                </a:rPr>
                <a:t>                                                     or  </a:t>
              </a:r>
              <a:r>
                <a:rPr lang="sq-AL" sz="1400" b="1" dirty="0">
                  <a:latin typeface="Barlow" panose="00000500000000000000" pitchFamily="2" charset="0"/>
                </a:rPr>
                <a:t>2% </a:t>
              </a:r>
              <a:r>
                <a:rPr lang="en-GB" sz="1400" b="1" dirty="0">
                  <a:latin typeface="Barlow" panose="00000500000000000000" pitchFamily="2" charset="0"/>
                </a:rPr>
                <a:t>of GDP </a:t>
              </a:r>
              <a:endParaRPr lang="sq-AL" sz="1400" b="1" dirty="0">
                <a:latin typeface="Barlow" panose="00000500000000000000" pitchFamily="2" charset="0"/>
              </a:endParaRPr>
            </a:p>
          </p:txBody>
        </p:sp>
        <p:sp>
          <p:nvSpPr>
            <p:cNvPr id="12" name="Freeform: Shape 11">
              <a:extLst>
                <a:ext uri="{FF2B5EF4-FFF2-40B4-BE49-F238E27FC236}">
                  <a16:creationId xmlns:a16="http://schemas.microsoft.com/office/drawing/2014/main" id="{C865E388-0FDD-3D6A-9AA4-F8A042523DCC}"/>
                </a:ext>
              </a:extLst>
            </p:cNvPr>
            <p:cNvSpPr/>
            <p:nvPr/>
          </p:nvSpPr>
          <p:spPr>
            <a:xfrm>
              <a:off x="3912450" y="1522608"/>
              <a:ext cx="2801125" cy="957937"/>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Transfer from state budget:</a:t>
              </a:r>
              <a:endParaRPr lang="sq-AL" sz="1400" b="1" dirty="0">
                <a:latin typeface="Barlow" panose="00000500000000000000" pitchFamily="2" charset="0"/>
              </a:endParaRPr>
            </a:p>
            <a:p>
              <a:pPr algn="ctr">
                <a:lnSpc>
                  <a:spcPct val="120000"/>
                </a:lnSpc>
                <a:spcBef>
                  <a:spcPts val="300"/>
                </a:spcBef>
              </a:pPr>
              <a:r>
                <a:rPr lang="en-US" sz="1400" b="1" dirty="0">
                  <a:latin typeface="Barlow" panose="00000500000000000000" pitchFamily="2" charset="0"/>
                </a:rPr>
                <a:t>44.6 billion </a:t>
              </a:r>
              <a:r>
                <a:rPr lang="sq-AL" sz="1400" b="1" dirty="0">
                  <a:latin typeface="Barlow" panose="00000500000000000000" pitchFamily="2" charset="0"/>
                </a:rPr>
                <a:t>LEK</a:t>
              </a:r>
            </a:p>
          </p:txBody>
        </p:sp>
        <p:sp>
          <p:nvSpPr>
            <p:cNvPr id="21" name="Freeform: Shape 20">
              <a:extLst>
                <a:ext uri="{FF2B5EF4-FFF2-40B4-BE49-F238E27FC236}">
                  <a16:creationId xmlns:a16="http://schemas.microsoft.com/office/drawing/2014/main" id="{0281ED4B-30D9-8E2B-9C97-5946AE60A766}"/>
                </a:ext>
              </a:extLst>
            </p:cNvPr>
            <p:cNvSpPr/>
            <p:nvPr/>
          </p:nvSpPr>
          <p:spPr>
            <a:xfrm>
              <a:off x="1590675" y="2659190"/>
              <a:ext cx="4352804" cy="1006922"/>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A6C3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lang="en-US" sz="1400" b="1" dirty="0">
                  <a:latin typeface="Barlow" panose="00000500000000000000" pitchFamily="2" charset="0"/>
                </a:rPr>
                <a:t>Total expenditure:</a:t>
              </a:r>
              <a:r>
                <a:rPr lang="sq-AL" sz="1400" b="1" dirty="0">
                  <a:latin typeface="Barlow" panose="00000500000000000000" pitchFamily="2" charset="0"/>
                </a:rPr>
                <a:t> </a:t>
              </a:r>
              <a:endParaRPr lang="en-US" sz="1400" b="1" dirty="0">
                <a:latin typeface="Barlow" panose="00000500000000000000" pitchFamily="2" charset="0"/>
              </a:endParaRPr>
            </a:p>
            <a:p>
              <a:pPr algn="ctr">
                <a:lnSpc>
                  <a:spcPct val="120000"/>
                </a:lnSpc>
                <a:spcAft>
                  <a:spcPts val="300"/>
                </a:spcAft>
              </a:pPr>
              <a:r>
                <a:rPr lang="en-US" sz="1400" b="1" dirty="0">
                  <a:latin typeface="Barlow" panose="00000500000000000000" pitchFamily="2" charset="0"/>
                </a:rPr>
                <a:t>87.8</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r>
                <a:rPr lang="en-US" sz="1400" b="1" dirty="0">
                  <a:latin typeface="Barlow" panose="00000500000000000000" pitchFamily="2" charset="0"/>
                </a:rPr>
                <a:t> </a:t>
              </a:r>
            </a:p>
            <a:p>
              <a:pPr algn="ctr">
                <a:lnSpc>
                  <a:spcPct val="120000"/>
                </a:lnSpc>
                <a:spcAft>
                  <a:spcPts val="300"/>
                </a:spcAft>
              </a:pPr>
              <a:r>
                <a:rPr lang="en-US" sz="1400" b="1" dirty="0">
                  <a:latin typeface="Barlow" panose="00000500000000000000" pitchFamily="2" charset="0"/>
                </a:rPr>
                <a:t>or </a:t>
              </a:r>
              <a:r>
                <a:rPr lang="sq-AL" sz="1400" b="1" dirty="0">
                  <a:latin typeface="Barlow" panose="00000500000000000000" pitchFamily="2" charset="0"/>
                </a:rPr>
                <a:t>3% </a:t>
              </a:r>
              <a:r>
                <a:rPr lang="en-GB" sz="1400" b="1" dirty="0">
                  <a:latin typeface="Barlow" panose="00000500000000000000" pitchFamily="2" charset="0"/>
                </a:rPr>
                <a:t>of GDP </a:t>
              </a:r>
              <a:endParaRPr lang="sq-AL" sz="1400" b="1" dirty="0">
                <a:latin typeface="Barlow" panose="00000500000000000000" pitchFamily="2" charset="0"/>
              </a:endParaRPr>
            </a:p>
          </p:txBody>
        </p:sp>
      </p:grpSp>
      <p:graphicFrame>
        <p:nvGraphicFramePr>
          <p:cNvPr id="23" name="Chart 22">
            <a:extLst>
              <a:ext uri="{FF2B5EF4-FFF2-40B4-BE49-F238E27FC236}">
                <a16:creationId xmlns:a16="http://schemas.microsoft.com/office/drawing/2014/main" id="{8C9C8771-C4A2-21C4-B845-07EFAE2B6DAA}"/>
              </a:ext>
            </a:extLst>
          </p:cNvPr>
          <p:cNvGraphicFramePr/>
          <p:nvPr>
            <p:extLst>
              <p:ext uri="{D42A27DB-BD31-4B8C-83A1-F6EECF244321}">
                <p14:modId xmlns:p14="http://schemas.microsoft.com/office/powerpoint/2010/main" val="1479538157"/>
              </p:ext>
            </p:extLst>
          </p:nvPr>
        </p:nvGraphicFramePr>
        <p:xfrm>
          <a:off x="851862" y="6949382"/>
          <a:ext cx="5524209" cy="1305868"/>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a:extLst>
              <a:ext uri="{FF2B5EF4-FFF2-40B4-BE49-F238E27FC236}">
                <a16:creationId xmlns:a16="http://schemas.microsoft.com/office/drawing/2014/main" id="{5BC871EF-4A0D-3AB0-7CA3-491084D0F582}"/>
              </a:ext>
            </a:extLst>
          </p:cNvPr>
          <p:cNvSpPr/>
          <p:nvPr/>
        </p:nvSpPr>
        <p:spPr>
          <a:xfrm>
            <a:off x="851861" y="6670050"/>
            <a:ext cx="5524209" cy="2903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200" b="1" dirty="0">
                <a:solidFill>
                  <a:srgbClr val="365B6D"/>
                </a:solidFill>
                <a:latin typeface="Barlow" panose="00000500000000000000" pitchFamily="2" charset="0"/>
              </a:rPr>
              <a:t>Revenues Local Government </a:t>
            </a:r>
            <a:r>
              <a:rPr lang="sq-AL" sz="1200" b="1" noProof="0" dirty="0">
                <a:solidFill>
                  <a:srgbClr val="365B6D"/>
                </a:solidFill>
                <a:latin typeface="Barlow" panose="00000500000000000000" pitchFamily="2" charset="0"/>
              </a:rPr>
              <a:t> </a:t>
            </a:r>
            <a:r>
              <a:rPr lang="sq-AL" sz="1200" noProof="0" dirty="0">
                <a:solidFill>
                  <a:srgbClr val="365B6D"/>
                </a:solidFill>
                <a:latin typeface="Barlow" panose="00000500000000000000" pitchFamily="2" charset="0"/>
              </a:rPr>
              <a:t>(</a:t>
            </a:r>
            <a:r>
              <a:rPr lang="en-GB" sz="1200" dirty="0">
                <a:solidFill>
                  <a:srgbClr val="365B6D"/>
                </a:solidFill>
                <a:latin typeface="Barlow" panose="00000500000000000000" pitchFamily="2" charset="0"/>
              </a:rPr>
              <a:t>billion</a:t>
            </a:r>
            <a:r>
              <a:rPr lang="sq-AL" sz="1200" noProof="0" dirty="0">
                <a:solidFill>
                  <a:srgbClr val="365B6D"/>
                </a:solidFill>
                <a:latin typeface="Barlow" panose="00000500000000000000" pitchFamily="2" charset="0"/>
              </a:rPr>
              <a:t> LEK)</a:t>
            </a:r>
          </a:p>
        </p:txBody>
      </p:sp>
      <p:sp>
        <p:nvSpPr>
          <p:cNvPr id="28" name="TextBox 27">
            <a:extLst>
              <a:ext uri="{FF2B5EF4-FFF2-40B4-BE49-F238E27FC236}">
                <a16:creationId xmlns:a16="http://schemas.microsoft.com/office/drawing/2014/main" id="{1E972DB3-C593-C756-46EB-943AECA02429}"/>
              </a:ext>
            </a:extLst>
          </p:cNvPr>
          <p:cNvSpPr txBox="1"/>
          <p:nvPr/>
        </p:nvSpPr>
        <p:spPr>
          <a:xfrm>
            <a:off x="567421" y="8576102"/>
            <a:ext cx="6482037" cy="1615827"/>
          </a:xfrm>
          <a:prstGeom prst="rect">
            <a:avLst/>
          </a:prstGeom>
          <a:noFill/>
        </p:spPr>
        <p:txBody>
          <a:bodyPr wrap="square">
            <a:spAutoFit/>
          </a:bodyPr>
          <a:lstStyle/>
          <a:p>
            <a:pPr rtl="0"/>
            <a:r>
              <a:rPr lang="en-GB" sz="1300" noProof="0" dirty="0">
                <a:solidFill>
                  <a:srgbClr val="365B6D"/>
                </a:solidFill>
                <a:latin typeface="Barlow" panose="00000500000000000000" pitchFamily="2" charset="0"/>
              </a:rPr>
              <a:t>Local government expenditures for 2025 reached 87.8 billion LEK compared to 74.4 billion LEK spent in the previous year. This shows an increase of 18% compared to 2024, meaning more is spent on services delivered to citizens. </a:t>
            </a:r>
          </a:p>
          <a:p>
            <a:pPr rtl="0"/>
            <a:endParaRPr lang="en-GB" sz="1300" dirty="0">
              <a:solidFill>
                <a:srgbClr val="365B6D"/>
              </a:solidFill>
              <a:latin typeface="Barlow" panose="00000500000000000000" pitchFamily="2" charset="0"/>
            </a:endParaRPr>
          </a:p>
          <a:p>
            <a:pPr rtl="0"/>
            <a:r>
              <a:rPr lang="en-GB" sz="1300" noProof="0" dirty="0">
                <a:solidFill>
                  <a:srgbClr val="365B6D"/>
                </a:solidFill>
                <a:latin typeface="Barlow" panose="00000500000000000000" pitchFamily="2" charset="0"/>
              </a:rPr>
              <a:t>The level of arrears </a:t>
            </a:r>
            <a:r>
              <a:rPr lang="en-GB" sz="1300" dirty="0">
                <a:solidFill>
                  <a:srgbClr val="365B6D"/>
                </a:solidFill>
                <a:latin typeface="Barlow" panose="00000500000000000000" pitchFamily="2" charset="0"/>
              </a:rPr>
              <a:t>was </a:t>
            </a:r>
            <a:r>
              <a:rPr lang="en-GB" sz="1300" noProof="0" dirty="0">
                <a:solidFill>
                  <a:srgbClr val="365B6D"/>
                </a:solidFill>
                <a:latin typeface="Barlow" panose="00000500000000000000" pitchFamily="2" charset="0"/>
              </a:rPr>
              <a:t>reduced 326 million LEK or decreased by 10% in 2025 as compared to 2024, which is a remarkable achievement with regard to the management</a:t>
            </a:r>
            <a:r>
              <a:rPr lang="en-GB" sz="1300" dirty="0">
                <a:solidFill>
                  <a:srgbClr val="365B6D"/>
                </a:solidFill>
                <a:latin typeface="Barlow" panose="00000500000000000000" pitchFamily="2" charset="0"/>
              </a:rPr>
              <a:t> and improvement of the financial situation of the local government units</a:t>
            </a:r>
            <a:r>
              <a:rPr lang="en-GB" sz="1300" noProof="0" dirty="0">
                <a:solidFill>
                  <a:srgbClr val="365B6D"/>
                </a:solidFill>
                <a:latin typeface="Barlow" panose="00000500000000000000" pitchFamily="2" charset="0"/>
              </a:rPr>
              <a:t>.</a:t>
            </a:r>
          </a:p>
          <a:p>
            <a:pPr rtl="0"/>
            <a:endParaRPr lang="en-US" sz="800" dirty="0">
              <a:solidFill>
                <a:srgbClr val="365B6D"/>
              </a:solidFill>
              <a:latin typeface="Barlow" panose="00000500000000000000" pitchFamily="2" charset="0"/>
            </a:endParaRPr>
          </a:p>
        </p:txBody>
      </p:sp>
      <p:grpSp>
        <p:nvGrpSpPr>
          <p:cNvPr id="3" name="Group 2">
            <a:extLst>
              <a:ext uri="{FF2B5EF4-FFF2-40B4-BE49-F238E27FC236}">
                <a16:creationId xmlns:a16="http://schemas.microsoft.com/office/drawing/2014/main" id="{5A91A438-344B-B1A1-31E7-3DA3686D358E}"/>
              </a:ext>
            </a:extLst>
          </p:cNvPr>
          <p:cNvGrpSpPr/>
          <p:nvPr/>
        </p:nvGrpSpPr>
        <p:grpSpPr>
          <a:xfrm>
            <a:off x="860" y="215910"/>
            <a:ext cx="3132903" cy="304044"/>
            <a:chOff x="860" y="215910"/>
            <a:chExt cx="3132903" cy="304044"/>
          </a:xfrm>
        </p:grpSpPr>
        <p:grpSp>
          <p:nvGrpSpPr>
            <p:cNvPr id="11" name="Group 2">
              <a:extLst>
                <a:ext uri="{FF2B5EF4-FFF2-40B4-BE49-F238E27FC236}">
                  <a16:creationId xmlns:a16="http://schemas.microsoft.com/office/drawing/2014/main" id="{0E8B27E1-4800-0BDA-B834-8AF96E09F6A8}"/>
                </a:ext>
              </a:extLst>
            </p:cNvPr>
            <p:cNvGrpSpPr/>
            <p:nvPr/>
          </p:nvGrpSpPr>
          <p:grpSpPr>
            <a:xfrm rot="5400000">
              <a:off x="1515103" y="-1057393"/>
              <a:ext cx="63104" cy="3091589"/>
              <a:chOff x="0" y="0"/>
              <a:chExt cx="17101" cy="934750"/>
            </a:xfrm>
          </p:grpSpPr>
          <p:sp>
            <p:nvSpPr>
              <p:cNvPr id="24" name="Freeform 3">
                <a:extLst>
                  <a:ext uri="{FF2B5EF4-FFF2-40B4-BE49-F238E27FC236}">
                    <a16:creationId xmlns:a16="http://schemas.microsoft.com/office/drawing/2014/main" id="{3ED09758-F2E6-9CFD-0A77-AAF3B73B074E}"/>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27" name="TextBox 4">
                <a:extLst>
                  <a:ext uri="{FF2B5EF4-FFF2-40B4-BE49-F238E27FC236}">
                    <a16:creationId xmlns:a16="http://schemas.microsoft.com/office/drawing/2014/main" id="{AB505783-D96C-C822-5C4A-DB63250790BB}"/>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13" name="Group 19">
              <a:extLst>
                <a:ext uri="{FF2B5EF4-FFF2-40B4-BE49-F238E27FC236}">
                  <a16:creationId xmlns:a16="http://schemas.microsoft.com/office/drawing/2014/main" id="{87B7C016-806C-40F0-D7D3-39B2F5AF3601}"/>
                </a:ext>
              </a:extLst>
            </p:cNvPr>
            <p:cNvGrpSpPr/>
            <p:nvPr/>
          </p:nvGrpSpPr>
          <p:grpSpPr>
            <a:xfrm>
              <a:off x="97017" y="215910"/>
              <a:ext cx="3036746" cy="194284"/>
              <a:chOff x="120176" y="-97609"/>
              <a:chExt cx="2266969" cy="233489"/>
            </a:xfrm>
          </p:grpSpPr>
          <p:sp>
            <p:nvSpPr>
              <p:cNvPr id="14" name="TextBox 20">
                <a:extLst>
                  <a:ext uri="{FF2B5EF4-FFF2-40B4-BE49-F238E27FC236}">
                    <a16:creationId xmlns:a16="http://schemas.microsoft.com/office/drawing/2014/main" id="{541DD585-035B-62EC-F129-499F56E69DCF}"/>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22" name="TextBox 21">
                <a:extLst>
                  <a:ext uri="{FF2B5EF4-FFF2-40B4-BE49-F238E27FC236}">
                    <a16:creationId xmlns:a16="http://schemas.microsoft.com/office/drawing/2014/main" id="{AAA10610-9363-A7E5-8527-28DFD2154581}"/>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sq-AL" sz="1200" b="1" spc="4" noProof="0" dirty="0">
                    <a:solidFill>
                      <a:srgbClr val="E49393"/>
                    </a:solidFill>
                    <a:latin typeface="Barlow Bold"/>
                    <a:ea typeface="Barlow Bold"/>
                    <a:cs typeface="Barlow Bold"/>
                    <a:sym typeface="Barlow Bold"/>
                  </a:rPr>
                  <a:t>2</a:t>
                </a:r>
                <a:r>
                  <a:rPr lang="en-US" sz="1200" b="1" spc="4" noProof="0" dirty="0">
                    <a:solidFill>
                      <a:srgbClr val="E49393"/>
                    </a:solidFill>
                    <a:latin typeface="Barlow Bold"/>
                    <a:ea typeface="Barlow Bold"/>
                    <a:cs typeface="Barlow Bold"/>
                    <a:sym typeface="Barlow Bold"/>
                  </a:rPr>
                  <a:t>7</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2902518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EE90E-4FE5-D507-62BD-60E0B26A6591}"/>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688EA21-82E5-24CC-58F0-0658E83BDE6B}"/>
              </a:ext>
            </a:extLst>
          </p:cNvPr>
          <p:cNvGrpSpPr/>
          <p:nvPr/>
        </p:nvGrpSpPr>
        <p:grpSpPr>
          <a:xfrm rot="-10138660">
            <a:off x="6729297" y="-236639"/>
            <a:ext cx="2141005" cy="1985278"/>
            <a:chOff x="0" y="0"/>
            <a:chExt cx="812800" cy="753681"/>
          </a:xfrm>
        </p:grpSpPr>
        <p:sp>
          <p:nvSpPr>
            <p:cNvPr id="6" name="Freeform 6">
              <a:extLst>
                <a:ext uri="{FF2B5EF4-FFF2-40B4-BE49-F238E27FC236}">
                  <a16:creationId xmlns:a16="http://schemas.microsoft.com/office/drawing/2014/main" id="{E2B22E50-6D69-F0E2-B7F7-5F651353391A}"/>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7" name="TextBox 7">
              <a:extLst>
                <a:ext uri="{FF2B5EF4-FFF2-40B4-BE49-F238E27FC236}">
                  <a16:creationId xmlns:a16="http://schemas.microsoft.com/office/drawing/2014/main" id="{E61A76EA-7D45-E54C-B7E5-49366368AC4A}"/>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8" name="Group 8">
            <a:extLst>
              <a:ext uri="{FF2B5EF4-FFF2-40B4-BE49-F238E27FC236}">
                <a16:creationId xmlns:a16="http://schemas.microsoft.com/office/drawing/2014/main" id="{5209E252-7F14-EB1D-7746-BA9BE7120CB2}"/>
              </a:ext>
            </a:extLst>
          </p:cNvPr>
          <p:cNvGrpSpPr/>
          <p:nvPr/>
        </p:nvGrpSpPr>
        <p:grpSpPr>
          <a:xfrm rot="1136038">
            <a:off x="6664025" y="9084315"/>
            <a:ext cx="2921675" cy="2556466"/>
            <a:chOff x="0" y="0"/>
            <a:chExt cx="812800" cy="711200"/>
          </a:xfrm>
        </p:grpSpPr>
        <p:sp>
          <p:nvSpPr>
            <p:cNvPr id="9" name="Freeform 9">
              <a:extLst>
                <a:ext uri="{FF2B5EF4-FFF2-40B4-BE49-F238E27FC236}">
                  <a16:creationId xmlns:a16="http://schemas.microsoft.com/office/drawing/2014/main" id="{24CB9FE1-1B77-B546-25E8-B0847F1E3EC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10" name="TextBox 10">
              <a:extLst>
                <a:ext uri="{FF2B5EF4-FFF2-40B4-BE49-F238E27FC236}">
                  <a16:creationId xmlns:a16="http://schemas.microsoft.com/office/drawing/2014/main" id="{3A1CCCF5-BA9D-A250-DD81-8ABB0739E2AE}"/>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15" name="Group 15">
            <a:extLst>
              <a:ext uri="{FF2B5EF4-FFF2-40B4-BE49-F238E27FC236}">
                <a16:creationId xmlns:a16="http://schemas.microsoft.com/office/drawing/2014/main" id="{A1F740B7-9EE2-ACEB-0E61-171CDE85F5F7}"/>
              </a:ext>
            </a:extLst>
          </p:cNvPr>
          <p:cNvGrpSpPr/>
          <p:nvPr/>
        </p:nvGrpSpPr>
        <p:grpSpPr>
          <a:xfrm rot="-10138660">
            <a:off x="6498344" y="-656774"/>
            <a:ext cx="2141005" cy="1985278"/>
            <a:chOff x="0" y="0"/>
            <a:chExt cx="812800" cy="753681"/>
          </a:xfrm>
        </p:grpSpPr>
        <p:sp>
          <p:nvSpPr>
            <p:cNvPr id="16" name="Freeform 16">
              <a:extLst>
                <a:ext uri="{FF2B5EF4-FFF2-40B4-BE49-F238E27FC236}">
                  <a16:creationId xmlns:a16="http://schemas.microsoft.com/office/drawing/2014/main" id="{C8834D6E-57DB-4D04-F248-EF55E3859D04}"/>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7" name="TextBox 17">
              <a:extLst>
                <a:ext uri="{FF2B5EF4-FFF2-40B4-BE49-F238E27FC236}">
                  <a16:creationId xmlns:a16="http://schemas.microsoft.com/office/drawing/2014/main" id="{221E3D8D-1A56-0DE7-891B-68932E2071D8}"/>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8" name="Group 18">
            <a:extLst>
              <a:ext uri="{FF2B5EF4-FFF2-40B4-BE49-F238E27FC236}">
                <a16:creationId xmlns:a16="http://schemas.microsoft.com/office/drawing/2014/main" id="{BC24E373-7173-B9F4-46A5-7FF2D8AC4F62}"/>
              </a:ext>
            </a:extLst>
          </p:cNvPr>
          <p:cNvGrpSpPr/>
          <p:nvPr/>
        </p:nvGrpSpPr>
        <p:grpSpPr>
          <a:xfrm rot="1136038">
            <a:off x="-1621916" y="8874481"/>
            <a:ext cx="2921675" cy="2556466"/>
            <a:chOff x="0" y="0"/>
            <a:chExt cx="812800" cy="711200"/>
          </a:xfrm>
        </p:grpSpPr>
        <p:sp>
          <p:nvSpPr>
            <p:cNvPr id="19" name="Freeform 19">
              <a:extLst>
                <a:ext uri="{FF2B5EF4-FFF2-40B4-BE49-F238E27FC236}">
                  <a16:creationId xmlns:a16="http://schemas.microsoft.com/office/drawing/2014/main" id="{9DD6B66F-8DB6-2D6A-BB02-DF697B6CFA9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0" name="TextBox 20">
              <a:extLst>
                <a:ext uri="{FF2B5EF4-FFF2-40B4-BE49-F238E27FC236}">
                  <a16:creationId xmlns:a16="http://schemas.microsoft.com/office/drawing/2014/main" id="{478F29F9-118F-A04F-B010-C580A5E768FB}"/>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2" name="TextBox 26">
            <a:extLst>
              <a:ext uri="{FF2B5EF4-FFF2-40B4-BE49-F238E27FC236}">
                <a16:creationId xmlns:a16="http://schemas.microsoft.com/office/drawing/2014/main" id="{4230B020-F567-9120-360F-7CDE1C90EA01}"/>
              </a:ext>
            </a:extLst>
          </p:cNvPr>
          <p:cNvSpPr txBox="1"/>
          <p:nvPr/>
        </p:nvSpPr>
        <p:spPr>
          <a:xfrm>
            <a:off x="551411" y="4835071"/>
            <a:ext cx="4477419" cy="5539978"/>
          </a:xfrm>
          <a:prstGeom prst="rect">
            <a:avLst/>
          </a:prstGeom>
        </p:spPr>
        <p:txBody>
          <a:bodyPr wrap="square" lIns="0" tIns="0" rIns="0" bIns="0" rtlCol="0" anchor="t">
            <a:spAutoFit/>
          </a:bodyPr>
          <a:lstStyle/>
          <a:p>
            <a:pPr rtl="0"/>
            <a:r>
              <a:rPr lang="en-GB" sz="1400" noProof="0" dirty="0">
                <a:solidFill>
                  <a:srgbClr val="365B6D"/>
                </a:solidFill>
                <a:latin typeface="Barlow" panose="00000500000000000000" pitchFamily="2" charset="0"/>
              </a:rPr>
              <a:t>Local finances are an important pillar of the decentralization agenda, creating opportunities for local governments to have more financial resources, so that they can carry out their functions and competencies efficiently and sustainably.</a:t>
            </a:r>
          </a:p>
          <a:p>
            <a:pPr rtl="0"/>
            <a:endParaRPr lang="en-GB" sz="1400" noProof="0" dirty="0">
              <a:solidFill>
                <a:srgbClr val="365B6D"/>
              </a:solidFill>
              <a:latin typeface="Barlow" panose="00000500000000000000" pitchFamily="2" charset="0"/>
            </a:endParaRPr>
          </a:p>
          <a:p>
            <a:pPr rtl="0"/>
            <a:r>
              <a:rPr lang="en-GB" sz="1400" noProof="0" dirty="0">
                <a:solidFill>
                  <a:srgbClr val="365B6D"/>
                </a:solidFill>
                <a:latin typeface="Barlow" panose="00000500000000000000" pitchFamily="2" charset="0"/>
              </a:rPr>
              <a:t>To help municipalities manage public money more effectively — and to move closer to European Union standards — several important reforms are underway</a:t>
            </a:r>
            <a:r>
              <a:rPr lang="en-US" sz="1400" noProof="0" dirty="0">
                <a:solidFill>
                  <a:srgbClr val="365B6D"/>
                </a:solidFill>
                <a:latin typeface="Barlow" panose="00000500000000000000" pitchFamily="2" charset="0"/>
              </a:rPr>
              <a:t>:</a:t>
            </a:r>
          </a:p>
          <a:p>
            <a:pPr rtl="0"/>
            <a:endParaRPr lang="sq-AL" sz="1400" noProof="0" dirty="0">
              <a:solidFill>
                <a:srgbClr val="365B6D"/>
              </a:solidFill>
              <a:latin typeface="Barlow" panose="00000500000000000000" pitchFamily="2" charset="0"/>
            </a:endParaRPr>
          </a:p>
          <a:p>
            <a:pPr marL="231775" indent="-231775" rtl="0">
              <a:spcAft>
                <a:spcPts val="600"/>
              </a:spcAft>
              <a:buFont typeface="Wingdings" panose="05000000000000000000" pitchFamily="2" charset="2"/>
              <a:buChar char="ü"/>
            </a:pPr>
            <a:r>
              <a:rPr lang="en-GB" sz="1400" b="1" dirty="0">
                <a:solidFill>
                  <a:srgbClr val="365B6D"/>
                </a:solidFill>
                <a:latin typeface="Barlow" panose="00000500000000000000" pitchFamily="2" charset="0"/>
              </a:rPr>
              <a:t>Enhanced </a:t>
            </a:r>
            <a:r>
              <a:rPr lang="en-GB" sz="1400" b="1" noProof="0" dirty="0">
                <a:solidFill>
                  <a:srgbClr val="365B6D"/>
                </a:solidFill>
                <a:latin typeface="Barlow" panose="00000500000000000000" pitchFamily="2" charset="0"/>
              </a:rPr>
              <a:t>Budget Procedures. </a:t>
            </a:r>
            <a:r>
              <a:rPr lang="en-GB" sz="1400" noProof="0" dirty="0">
                <a:solidFill>
                  <a:srgbClr val="365B6D"/>
                </a:solidFill>
                <a:latin typeface="Barlow" panose="00000500000000000000" pitchFamily="2" charset="0"/>
              </a:rPr>
              <a:t>Local governments are improving how they plan, spend, and report their budgets. These changes are helping to make local finances more transparent and aligned with EU practices</a:t>
            </a:r>
            <a:r>
              <a:rPr lang="sq-AL" sz="1400" noProof="0" dirty="0">
                <a:solidFill>
                  <a:srgbClr val="365B6D"/>
                </a:solidFill>
                <a:latin typeface="Barlow" panose="00000500000000000000" pitchFamily="2" charset="0"/>
              </a:rPr>
              <a:t>.</a:t>
            </a:r>
          </a:p>
          <a:p>
            <a:pPr marL="231775" indent="-231775">
              <a:spcAft>
                <a:spcPts val="600"/>
              </a:spcAft>
              <a:buFont typeface="Wingdings" panose="05000000000000000000" pitchFamily="2" charset="2"/>
              <a:buChar char="ü"/>
            </a:pPr>
            <a:r>
              <a:rPr lang="en-GB" sz="1400" b="1" noProof="0" dirty="0">
                <a:solidFill>
                  <a:srgbClr val="365B6D"/>
                </a:solidFill>
                <a:latin typeface="Barlow" panose="00000500000000000000" pitchFamily="2" charset="0"/>
              </a:rPr>
              <a:t>Focus on Results. </a:t>
            </a:r>
            <a:r>
              <a:rPr lang="en-GB" sz="1400" noProof="0" dirty="0">
                <a:solidFill>
                  <a:srgbClr val="365B6D"/>
                </a:solidFill>
                <a:latin typeface="Barlow" panose="00000500000000000000" pitchFamily="2" charset="0"/>
              </a:rPr>
              <a:t>New performance management information is introduced in the budget to show how the budget affects public services. This helps local governments, civil society, and citizens better understand how money is being used and what results it delivers.</a:t>
            </a:r>
          </a:p>
          <a:p>
            <a:pPr marL="231775" indent="-231775" rtl="0">
              <a:buFont typeface="Wingdings" panose="05000000000000000000" pitchFamily="2" charset="2"/>
              <a:buChar char="ü"/>
            </a:pPr>
            <a:r>
              <a:rPr lang="en-GB" sz="1400" b="1" dirty="0">
                <a:solidFill>
                  <a:srgbClr val="365B6D"/>
                </a:solidFill>
                <a:latin typeface="Barlow" panose="00000500000000000000" pitchFamily="2" charset="0"/>
              </a:rPr>
              <a:t>PFM at local level</a:t>
            </a:r>
            <a:r>
              <a:rPr lang="sq-AL" sz="1400" b="1" noProof="0" dirty="0">
                <a:solidFill>
                  <a:srgbClr val="365B6D"/>
                </a:solidFill>
                <a:latin typeface="Barlow" panose="00000500000000000000" pitchFamily="2" charset="0"/>
              </a:rPr>
              <a:t>. </a:t>
            </a:r>
            <a:r>
              <a:rPr lang="en-GB" sz="1400" noProof="0" dirty="0">
                <a:solidFill>
                  <a:srgbClr val="365B6D"/>
                </a:solidFill>
                <a:latin typeface="Barlow" panose="00000500000000000000" pitchFamily="2" charset="0"/>
              </a:rPr>
              <a:t>Strengthening the rules and procedures for managing public finances at the local level by ensuring more fiscal discipline in managing financial difficulties.</a:t>
            </a:r>
            <a:endParaRPr lang="sq-AL" sz="1400" noProof="0" dirty="0">
              <a:solidFill>
                <a:srgbClr val="365B6D"/>
              </a:solidFill>
              <a:latin typeface="Barlow" panose="00000500000000000000" pitchFamily="2" charset="0"/>
            </a:endParaRPr>
          </a:p>
        </p:txBody>
      </p:sp>
      <p:graphicFrame>
        <p:nvGraphicFramePr>
          <p:cNvPr id="3" name="Chart 2">
            <a:extLst>
              <a:ext uri="{FF2B5EF4-FFF2-40B4-BE49-F238E27FC236}">
                <a16:creationId xmlns:a16="http://schemas.microsoft.com/office/drawing/2014/main" id="{FF77CE2B-68B9-7012-3478-CC82289506E7}"/>
              </a:ext>
            </a:extLst>
          </p:cNvPr>
          <p:cNvGraphicFramePr/>
          <p:nvPr>
            <p:extLst>
              <p:ext uri="{D42A27DB-BD31-4B8C-83A1-F6EECF244321}">
                <p14:modId xmlns:p14="http://schemas.microsoft.com/office/powerpoint/2010/main" val="3910200306"/>
              </p:ext>
            </p:extLst>
          </p:nvPr>
        </p:nvGraphicFramePr>
        <p:xfrm>
          <a:off x="686305" y="1566861"/>
          <a:ext cx="6183890" cy="3171692"/>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a:extLst>
              <a:ext uri="{FF2B5EF4-FFF2-40B4-BE49-F238E27FC236}">
                <a16:creationId xmlns:a16="http://schemas.microsoft.com/office/drawing/2014/main" id="{077179C3-08F0-2775-F71B-8D3A37B377CD}"/>
              </a:ext>
            </a:extLst>
          </p:cNvPr>
          <p:cNvSpPr/>
          <p:nvPr/>
        </p:nvSpPr>
        <p:spPr>
          <a:xfrm>
            <a:off x="686305" y="1226150"/>
            <a:ext cx="6183890"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400" b="1" noProof="0" dirty="0">
                <a:solidFill>
                  <a:srgbClr val="365B6D"/>
                </a:solidFill>
                <a:latin typeface="Barlow" panose="00000500000000000000" pitchFamily="2" charset="0"/>
              </a:rPr>
              <a:t>Expenditures Local Government </a:t>
            </a:r>
            <a:r>
              <a:rPr lang="sq-AL" sz="1400" b="1" noProof="0" dirty="0">
                <a:solidFill>
                  <a:srgbClr val="365B6D"/>
                </a:solidFill>
                <a:latin typeface="Barlow" panose="00000500000000000000" pitchFamily="2" charset="0"/>
              </a:rPr>
              <a:t> </a:t>
            </a:r>
            <a:r>
              <a:rPr lang="sq-AL" sz="1400" noProof="0" dirty="0">
                <a:solidFill>
                  <a:srgbClr val="365B6D"/>
                </a:solidFill>
                <a:latin typeface="Barlow" panose="00000500000000000000" pitchFamily="2" charset="0"/>
              </a:rPr>
              <a:t>(</a:t>
            </a:r>
            <a:r>
              <a:rPr lang="en-GB" sz="1400" noProof="0" dirty="0">
                <a:solidFill>
                  <a:srgbClr val="365B6D"/>
                </a:solidFill>
                <a:latin typeface="Barlow" panose="00000500000000000000" pitchFamily="2" charset="0"/>
              </a:rPr>
              <a:t>billion </a:t>
            </a:r>
            <a:r>
              <a:rPr lang="sq-AL" sz="1400" noProof="0" dirty="0">
                <a:solidFill>
                  <a:srgbClr val="365B6D"/>
                </a:solidFill>
                <a:latin typeface="Barlow" panose="00000500000000000000" pitchFamily="2" charset="0"/>
              </a:rPr>
              <a:t>LEK)</a:t>
            </a:r>
          </a:p>
        </p:txBody>
      </p:sp>
      <p:pic>
        <p:nvPicPr>
          <p:cNvPr id="1026" name="Picture 2" descr="undefined">
            <a:extLst>
              <a:ext uri="{FF2B5EF4-FFF2-40B4-BE49-F238E27FC236}">
                <a16:creationId xmlns:a16="http://schemas.microsoft.com/office/drawing/2014/main" id="{C170BFF3-4517-7FD1-CA9B-EF172E96CA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697" y="4812004"/>
            <a:ext cx="2318434" cy="545169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589572E4-3C5B-B5AB-0096-5FDFF4A4BD03}"/>
              </a:ext>
            </a:extLst>
          </p:cNvPr>
          <p:cNvGrpSpPr/>
          <p:nvPr/>
        </p:nvGrpSpPr>
        <p:grpSpPr>
          <a:xfrm>
            <a:off x="860" y="215910"/>
            <a:ext cx="3132903" cy="304044"/>
            <a:chOff x="860" y="215910"/>
            <a:chExt cx="3132903" cy="304044"/>
          </a:xfrm>
        </p:grpSpPr>
        <p:grpSp>
          <p:nvGrpSpPr>
            <p:cNvPr id="29" name="Group 2">
              <a:extLst>
                <a:ext uri="{FF2B5EF4-FFF2-40B4-BE49-F238E27FC236}">
                  <a16:creationId xmlns:a16="http://schemas.microsoft.com/office/drawing/2014/main" id="{A05FCEFD-E2A4-45BA-4781-E29C9BD6198C}"/>
                </a:ext>
              </a:extLst>
            </p:cNvPr>
            <p:cNvGrpSpPr/>
            <p:nvPr/>
          </p:nvGrpSpPr>
          <p:grpSpPr>
            <a:xfrm rot="5400000">
              <a:off x="1515103" y="-1057393"/>
              <a:ext cx="63104" cy="3091589"/>
              <a:chOff x="0" y="0"/>
              <a:chExt cx="17101" cy="934750"/>
            </a:xfrm>
          </p:grpSpPr>
          <p:sp>
            <p:nvSpPr>
              <p:cNvPr id="33" name="Freeform 3">
                <a:extLst>
                  <a:ext uri="{FF2B5EF4-FFF2-40B4-BE49-F238E27FC236}">
                    <a16:creationId xmlns:a16="http://schemas.microsoft.com/office/drawing/2014/main" id="{C96A8810-5057-5748-E043-1EF2E21EDFE4}"/>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34" name="TextBox 4">
                <a:extLst>
                  <a:ext uri="{FF2B5EF4-FFF2-40B4-BE49-F238E27FC236}">
                    <a16:creationId xmlns:a16="http://schemas.microsoft.com/office/drawing/2014/main" id="{9ADBF70F-C95B-7E6B-9112-186FD770EB83}"/>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30" name="Group 19">
              <a:extLst>
                <a:ext uri="{FF2B5EF4-FFF2-40B4-BE49-F238E27FC236}">
                  <a16:creationId xmlns:a16="http://schemas.microsoft.com/office/drawing/2014/main" id="{69C6C056-3A8B-2F98-0FB8-5F514EBC7D7D}"/>
                </a:ext>
              </a:extLst>
            </p:cNvPr>
            <p:cNvGrpSpPr/>
            <p:nvPr/>
          </p:nvGrpSpPr>
          <p:grpSpPr>
            <a:xfrm>
              <a:off x="97017" y="215910"/>
              <a:ext cx="3036746" cy="194284"/>
              <a:chOff x="120176" y="-97609"/>
              <a:chExt cx="2266969" cy="233489"/>
            </a:xfrm>
          </p:grpSpPr>
          <p:sp>
            <p:nvSpPr>
              <p:cNvPr id="31" name="TextBox 20">
                <a:extLst>
                  <a:ext uri="{FF2B5EF4-FFF2-40B4-BE49-F238E27FC236}">
                    <a16:creationId xmlns:a16="http://schemas.microsoft.com/office/drawing/2014/main" id="{98B5D9A4-09D7-8EE4-BDEF-475FB2D9CD79}"/>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a:t>
                </a:r>
                <a:r>
                  <a:rPr lang="en-GB" sz="999" spc="3" noProof="0" dirty="0">
                    <a:solidFill>
                      <a:srgbClr val="1E2732"/>
                    </a:solidFill>
                    <a:latin typeface="Barlow"/>
                    <a:ea typeface="Barlow"/>
                    <a:cs typeface="Barlow"/>
                    <a:sym typeface="Barlow"/>
                  </a:rPr>
                  <a:t>2025</a:t>
                </a:r>
                <a:endParaRPr lang="sq-AL" sz="999" spc="3" noProof="0" dirty="0">
                  <a:solidFill>
                    <a:srgbClr val="1E2732"/>
                  </a:solidFill>
                  <a:latin typeface="Barlow"/>
                  <a:ea typeface="Barlow"/>
                  <a:cs typeface="Barlow"/>
                  <a:sym typeface="Barlow"/>
                </a:endParaRPr>
              </a:p>
            </p:txBody>
          </p:sp>
          <p:sp>
            <p:nvSpPr>
              <p:cNvPr id="32" name="TextBox 21">
                <a:extLst>
                  <a:ext uri="{FF2B5EF4-FFF2-40B4-BE49-F238E27FC236}">
                    <a16:creationId xmlns:a16="http://schemas.microsoft.com/office/drawing/2014/main" id="{C9F240E6-0337-0935-E540-3287B0B8620D}"/>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sq-AL" sz="1200" b="1" spc="4" noProof="0" dirty="0">
                    <a:solidFill>
                      <a:srgbClr val="E49393"/>
                    </a:solidFill>
                    <a:latin typeface="Barlow Bold"/>
                    <a:ea typeface="Barlow Bold"/>
                    <a:cs typeface="Barlow Bold"/>
                    <a:sym typeface="Barlow Bold"/>
                  </a:rPr>
                  <a:t>2</a:t>
                </a:r>
                <a:r>
                  <a:rPr lang="en-US" sz="1200" b="1" spc="4" noProof="0" dirty="0">
                    <a:solidFill>
                      <a:srgbClr val="E49393"/>
                    </a:solidFill>
                    <a:latin typeface="Barlow Bold"/>
                    <a:ea typeface="Barlow Bold"/>
                    <a:cs typeface="Barlow Bold"/>
                    <a:sym typeface="Barlow Bold"/>
                  </a:rPr>
                  <a:t>8</a:t>
                </a:r>
                <a:endParaRPr lang="sq-AL" sz="1200" b="1" spc="4" noProof="0" dirty="0">
                  <a:solidFill>
                    <a:srgbClr val="E49393"/>
                  </a:solidFill>
                  <a:latin typeface="Barlow Bold"/>
                  <a:ea typeface="Barlow Bold"/>
                  <a:cs typeface="Barlow Bold"/>
                  <a:sym typeface="Barlow Bold"/>
                </a:endParaRPr>
              </a:p>
            </p:txBody>
          </p:sp>
        </p:grpSp>
      </p:grpSp>
      <p:sp>
        <p:nvSpPr>
          <p:cNvPr id="4" name="TextBox 25">
            <a:extLst>
              <a:ext uri="{FF2B5EF4-FFF2-40B4-BE49-F238E27FC236}">
                <a16:creationId xmlns:a16="http://schemas.microsoft.com/office/drawing/2014/main" id="{D382A009-5E4C-3CA6-19AA-8C2AE8775D29}"/>
              </a:ext>
            </a:extLst>
          </p:cNvPr>
          <p:cNvSpPr txBox="1"/>
          <p:nvPr/>
        </p:nvSpPr>
        <p:spPr>
          <a:xfrm>
            <a:off x="686305" y="632422"/>
            <a:ext cx="6036826" cy="446917"/>
          </a:xfrm>
          <a:prstGeom prst="rect">
            <a:avLst/>
          </a:prstGeom>
        </p:spPr>
        <p:txBody>
          <a:bodyPr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LOCAL BUDGET </a:t>
            </a:r>
            <a:endParaRPr lang="sq-AL" sz="2799" b="1" noProof="0" dirty="0">
              <a:solidFill>
                <a:srgbClr val="365B6D"/>
              </a:solidFill>
              <a:latin typeface="Barlow Bold"/>
              <a:ea typeface="Barlow Bold"/>
              <a:cs typeface="Barlow Bold"/>
              <a:sym typeface="Barlow Bold"/>
            </a:endParaRPr>
          </a:p>
        </p:txBody>
      </p:sp>
    </p:spTree>
    <p:extLst>
      <p:ext uri="{BB962C8B-B14F-4D97-AF65-F5344CB8AC3E}">
        <p14:creationId xmlns:p14="http://schemas.microsoft.com/office/powerpoint/2010/main" val="3435422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39CF8-6BEC-B732-0D55-E286D5415DD0}"/>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0224335-6A35-63BE-8B06-82CB4EB75D47}"/>
              </a:ext>
            </a:extLst>
          </p:cNvPr>
          <p:cNvGrpSpPr/>
          <p:nvPr/>
        </p:nvGrpSpPr>
        <p:grpSpPr>
          <a:xfrm rot="-10138660">
            <a:off x="6729297" y="-236639"/>
            <a:ext cx="2141005" cy="1985278"/>
            <a:chOff x="0" y="0"/>
            <a:chExt cx="812800" cy="753681"/>
          </a:xfrm>
        </p:grpSpPr>
        <p:sp>
          <p:nvSpPr>
            <p:cNvPr id="6" name="Freeform 6">
              <a:extLst>
                <a:ext uri="{FF2B5EF4-FFF2-40B4-BE49-F238E27FC236}">
                  <a16:creationId xmlns:a16="http://schemas.microsoft.com/office/drawing/2014/main" id="{2A3BF521-2ECF-8379-2958-05B6940B9C6C}"/>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7" name="TextBox 7">
              <a:extLst>
                <a:ext uri="{FF2B5EF4-FFF2-40B4-BE49-F238E27FC236}">
                  <a16:creationId xmlns:a16="http://schemas.microsoft.com/office/drawing/2014/main" id="{D0F75AA8-1362-3935-5ACB-1FD927988BFD}"/>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8" name="Group 8">
            <a:extLst>
              <a:ext uri="{FF2B5EF4-FFF2-40B4-BE49-F238E27FC236}">
                <a16:creationId xmlns:a16="http://schemas.microsoft.com/office/drawing/2014/main" id="{1DD56032-DC59-1B11-3392-46D20AA21E5D}"/>
              </a:ext>
            </a:extLst>
          </p:cNvPr>
          <p:cNvGrpSpPr/>
          <p:nvPr/>
        </p:nvGrpSpPr>
        <p:grpSpPr>
          <a:xfrm rot="1136038">
            <a:off x="6664025" y="9084315"/>
            <a:ext cx="2921675" cy="2556466"/>
            <a:chOff x="0" y="0"/>
            <a:chExt cx="812800" cy="711200"/>
          </a:xfrm>
        </p:grpSpPr>
        <p:sp>
          <p:nvSpPr>
            <p:cNvPr id="9" name="Freeform 9">
              <a:extLst>
                <a:ext uri="{FF2B5EF4-FFF2-40B4-BE49-F238E27FC236}">
                  <a16:creationId xmlns:a16="http://schemas.microsoft.com/office/drawing/2014/main" id="{81289554-3F8F-1818-9440-D30A8CDFDFB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10" name="TextBox 10">
              <a:extLst>
                <a:ext uri="{FF2B5EF4-FFF2-40B4-BE49-F238E27FC236}">
                  <a16:creationId xmlns:a16="http://schemas.microsoft.com/office/drawing/2014/main" id="{4649E94C-6D56-CE00-E976-955F7398C232}"/>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15" name="Group 15">
            <a:extLst>
              <a:ext uri="{FF2B5EF4-FFF2-40B4-BE49-F238E27FC236}">
                <a16:creationId xmlns:a16="http://schemas.microsoft.com/office/drawing/2014/main" id="{8D081529-1F6B-EA47-B5E3-E7148934C8AC}"/>
              </a:ext>
            </a:extLst>
          </p:cNvPr>
          <p:cNvGrpSpPr/>
          <p:nvPr/>
        </p:nvGrpSpPr>
        <p:grpSpPr>
          <a:xfrm rot="-10138660">
            <a:off x="6498344" y="-656774"/>
            <a:ext cx="2141005" cy="1985278"/>
            <a:chOff x="0" y="0"/>
            <a:chExt cx="812800" cy="753681"/>
          </a:xfrm>
        </p:grpSpPr>
        <p:sp>
          <p:nvSpPr>
            <p:cNvPr id="16" name="Freeform 16">
              <a:extLst>
                <a:ext uri="{FF2B5EF4-FFF2-40B4-BE49-F238E27FC236}">
                  <a16:creationId xmlns:a16="http://schemas.microsoft.com/office/drawing/2014/main" id="{49919181-B545-B789-D474-7A0060586731}"/>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7" name="TextBox 17">
              <a:extLst>
                <a:ext uri="{FF2B5EF4-FFF2-40B4-BE49-F238E27FC236}">
                  <a16:creationId xmlns:a16="http://schemas.microsoft.com/office/drawing/2014/main" id="{9DCA7244-5660-A9C4-07EB-706478B75DDB}"/>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8" name="Group 18">
            <a:extLst>
              <a:ext uri="{FF2B5EF4-FFF2-40B4-BE49-F238E27FC236}">
                <a16:creationId xmlns:a16="http://schemas.microsoft.com/office/drawing/2014/main" id="{DFA3E1F5-F268-880D-B1A1-B2F8A6CF6D12}"/>
              </a:ext>
            </a:extLst>
          </p:cNvPr>
          <p:cNvGrpSpPr/>
          <p:nvPr/>
        </p:nvGrpSpPr>
        <p:grpSpPr>
          <a:xfrm rot="1136038">
            <a:off x="-1621916" y="8874481"/>
            <a:ext cx="2921675" cy="2556466"/>
            <a:chOff x="0" y="0"/>
            <a:chExt cx="812800" cy="711200"/>
          </a:xfrm>
        </p:grpSpPr>
        <p:sp>
          <p:nvSpPr>
            <p:cNvPr id="19" name="Freeform 19">
              <a:extLst>
                <a:ext uri="{FF2B5EF4-FFF2-40B4-BE49-F238E27FC236}">
                  <a16:creationId xmlns:a16="http://schemas.microsoft.com/office/drawing/2014/main" id="{E2F7B229-E12C-7051-AE73-85BC54F756E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0" name="TextBox 20">
              <a:extLst>
                <a:ext uri="{FF2B5EF4-FFF2-40B4-BE49-F238E27FC236}">
                  <a16:creationId xmlns:a16="http://schemas.microsoft.com/office/drawing/2014/main" id="{8401F6C7-57CB-D35C-0BD7-435DBB60D399}"/>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25" name="TextBox 25">
            <a:extLst>
              <a:ext uri="{FF2B5EF4-FFF2-40B4-BE49-F238E27FC236}">
                <a16:creationId xmlns:a16="http://schemas.microsoft.com/office/drawing/2014/main" id="{7E2ADDD4-D0B7-DFD6-171E-A1A86DA0E54A}"/>
              </a:ext>
            </a:extLst>
          </p:cNvPr>
          <p:cNvSpPr txBox="1"/>
          <p:nvPr/>
        </p:nvSpPr>
        <p:spPr>
          <a:xfrm>
            <a:off x="577850" y="748947"/>
            <a:ext cx="6242058" cy="947054"/>
          </a:xfrm>
          <a:prstGeom prst="rect">
            <a:avLst/>
          </a:prstGeom>
        </p:spPr>
        <p:txBody>
          <a:bodyPr wrap="square" lIns="0" tIns="0" rIns="0" bIns="0" rtlCol="0" anchor="t">
            <a:spAutoFit/>
          </a:bodyPr>
          <a:lstStyle/>
          <a:p>
            <a:pPr marL="0" lvl="0" indent="0" algn="l" rtl="0">
              <a:lnSpc>
                <a:spcPts val="3919"/>
              </a:lnSpc>
              <a:spcBef>
                <a:spcPct val="0"/>
              </a:spcBef>
            </a:pPr>
            <a:r>
              <a:rPr lang="sq-AL" sz="2800" b="1" noProof="0" dirty="0">
                <a:solidFill>
                  <a:srgbClr val="365B6D"/>
                </a:solidFill>
                <a:latin typeface="Barlow Bold"/>
                <a:ea typeface="Barlow Bold"/>
                <a:cs typeface="Barlow Bold"/>
                <a:sym typeface="Barlow Bold"/>
              </a:rPr>
              <a:t>REFORM</a:t>
            </a:r>
            <a:r>
              <a:rPr lang="en-GB" sz="2800" b="1" dirty="0">
                <a:solidFill>
                  <a:srgbClr val="365B6D"/>
                </a:solidFill>
                <a:latin typeface="Barlow Bold"/>
                <a:ea typeface="Barlow Bold"/>
                <a:cs typeface="Barlow Bold"/>
                <a:sym typeface="Barlow Bold"/>
              </a:rPr>
              <a:t>S IN PUBLIC FINANCIAL MANAGEMENT </a:t>
            </a:r>
            <a:endParaRPr lang="sq-AL" sz="2800" b="1" noProof="0" dirty="0">
              <a:solidFill>
                <a:srgbClr val="365B6D"/>
              </a:solidFill>
              <a:latin typeface="Barlow Bold"/>
              <a:ea typeface="Barlow Bold"/>
              <a:cs typeface="Barlow Bold"/>
              <a:sym typeface="Barlow Bold"/>
            </a:endParaRPr>
          </a:p>
        </p:txBody>
      </p:sp>
      <p:sp>
        <p:nvSpPr>
          <p:cNvPr id="2" name="TextBox 26">
            <a:extLst>
              <a:ext uri="{FF2B5EF4-FFF2-40B4-BE49-F238E27FC236}">
                <a16:creationId xmlns:a16="http://schemas.microsoft.com/office/drawing/2014/main" id="{E1529104-F208-8C19-2DCC-C70907230DDD}"/>
              </a:ext>
            </a:extLst>
          </p:cNvPr>
          <p:cNvSpPr txBox="1"/>
          <p:nvPr/>
        </p:nvSpPr>
        <p:spPr>
          <a:xfrm>
            <a:off x="577850" y="1344262"/>
            <a:ext cx="6461097" cy="8494633"/>
          </a:xfrm>
          <a:prstGeom prst="rect">
            <a:avLst/>
          </a:prstGeom>
        </p:spPr>
        <p:txBody>
          <a:bodyPr wrap="square" lIns="0" tIns="0" rIns="0" bIns="0" rtlCol="0" anchor="t">
            <a:spAutoFit/>
          </a:bodyPr>
          <a:lstStyle/>
          <a:p>
            <a:pPr algn="just" rtl="0"/>
            <a:r>
              <a:rPr lang="en-GB" sz="1400" noProof="0" dirty="0">
                <a:solidFill>
                  <a:srgbClr val="365B6D"/>
                </a:solidFill>
                <a:latin typeface="Barlow" panose="00000500000000000000" pitchFamily="2" charset="0"/>
              </a:rPr>
              <a:t>T</a:t>
            </a:r>
          </a:p>
          <a:p>
            <a:pPr algn="just" rtl="0"/>
            <a:endParaRPr lang="en-GB" sz="1400" dirty="0">
              <a:solidFill>
                <a:srgbClr val="365B6D"/>
              </a:solidFill>
              <a:latin typeface="Barlow" panose="00000500000000000000" pitchFamily="2" charset="0"/>
            </a:endParaRPr>
          </a:p>
          <a:p>
            <a:pPr algn="just" rtl="0"/>
            <a:r>
              <a:rPr lang="en-GB" sz="1400" noProof="0" dirty="0">
                <a:solidFill>
                  <a:srgbClr val="365B6D"/>
                </a:solidFill>
                <a:latin typeface="Barlow" panose="00000500000000000000" pitchFamily="2" charset="0"/>
              </a:rPr>
              <a:t>The government is working intensively to improve how public money is collected, spent and monitored – to bring Albania closer to European Union (EU) standards. Here are some of the key steps being taken</a:t>
            </a:r>
            <a:endParaRPr lang="sq-AL" sz="1400" noProof="0" dirty="0">
              <a:solidFill>
                <a:srgbClr val="365B6D"/>
              </a:solidFill>
              <a:latin typeface="Barlow" panose="00000500000000000000" pitchFamily="2" charset="0"/>
            </a:endParaRPr>
          </a:p>
          <a:p>
            <a:pPr algn="just" rtl="0"/>
            <a:endParaRPr lang="sq-AL" sz="1400" noProof="0" dirty="0">
              <a:solidFill>
                <a:srgbClr val="365B6D"/>
              </a:solidFill>
              <a:latin typeface="Barlow" panose="00000500000000000000" pitchFamily="2" charset="0"/>
            </a:endParaRP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A New Fiscal Council. </a:t>
            </a:r>
            <a:r>
              <a:rPr lang="en-GB" sz="1400" noProof="0" dirty="0">
                <a:solidFill>
                  <a:srgbClr val="365B6D"/>
                </a:solidFill>
                <a:latin typeface="Barlow" panose="00000500000000000000" pitchFamily="2" charset="0"/>
              </a:rPr>
              <a:t>An independent Fiscal Council is being set up to advise on fiscal policy and government spending and ensure that financial rules are followed.</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Fairer Tax Collection. </a:t>
            </a:r>
            <a:r>
              <a:rPr lang="en-GB" sz="1400" noProof="0" dirty="0">
                <a:solidFill>
                  <a:srgbClr val="365B6D"/>
                </a:solidFill>
                <a:latin typeface="Barlow" panose="00000500000000000000" pitchFamily="2" charset="0"/>
              </a:rPr>
              <a:t>The Tax Administration is taking action to reduce the informal economy, so that everyone — individuals and businesses — pays their fair share of taxes.</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Better Online Tax Services. </a:t>
            </a:r>
            <a:r>
              <a:rPr lang="en-GB" sz="1400" noProof="0" dirty="0">
                <a:solidFill>
                  <a:srgbClr val="365B6D"/>
                </a:solidFill>
                <a:latin typeface="Barlow" panose="00000500000000000000" pitchFamily="2" charset="0"/>
              </a:rPr>
              <a:t>Tax services are being improved through the e-Albania platform, making it easier for citizens and businesses to file their taxes online.</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Faster Customs Procedures. </a:t>
            </a:r>
            <a:r>
              <a:rPr lang="en-GB" sz="1400" noProof="0" dirty="0">
                <a:solidFill>
                  <a:srgbClr val="365B6D"/>
                </a:solidFill>
                <a:latin typeface="Barlow" panose="00000500000000000000" pitchFamily="2" charset="0"/>
              </a:rPr>
              <a:t>Customs systems are being updated to meet EU standards, helping goods move more quickly and smoothly across borders.</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Fairer Public Procurement. </a:t>
            </a:r>
            <a:r>
              <a:rPr lang="en-GB" sz="1400" noProof="0" dirty="0">
                <a:solidFill>
                  <a:srgbClr val="365B6D"/>
                </a:solidFill>
                <a:latin typeface="Barlow" panose="00000500000000000000" pitchFamily="2" charset="0"/>
              </a:rPr>
              <a:t>New rules and systems are being introduced to make public procurement more transparent and competitive, with improved complaint handling.</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Fighting Fraud and Corruption. </a:t>
            </a:r>
            <a:r>
              <a:rPr lang="en-GB" sz="1400" noProof="0" dirty="0">
                <a:solidFill>
                  <a:srgbClr val="365B6D"/>
                </a:solidFill>
                <a:latin typeface="Barlow" panose="00000500000000000000" pitchFamily="2" charset="0"/>
              </a:rPr>
              <a:t>Risk and integrity systems are being strengthened to reduce the chances of fraud and corruption in public finances.</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Managing EU Funds Responsibly. </a:t>
            </a:r>
            <a:r>
              <a:rPr lang="en-GB" sz="1400" noProof="0" dirty="0">
                <a:solidFill>
                  <a:srgbClr val="365B6D"/>
                </a:solidFill>
                <a:latin typeface="Barlow" panose="00000500000000000000" pitchFamily="2" charset="0"/>
              </a:rPr>
              <a:t>EU funds are an important part of the national budget. Systems for managing these funds are being improved to meet EU standards.</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Stronger Public Audits. </a:t>
            </a:r>
            <a:r>
              <a:rPr lang="en-GB" sz="1400" noProof="0" dirty="0">
                <a:solidFill>
                  <a:srgbClr val="365B6D"/>
                </a:solidFill>
                <a:latin typeface="Barlow" panose="00000500000000000000" pitchFamily="2" charset="0"/>
              </a:rPr>
              <a:t>The Supreme Audit Institution is modernising how it operates and communicates to better inform Parliament and the public about how money is being used.</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Improving Property Tax Collection. </a:t>
            </a:r>
            <a:r>
              <a:rPr lang="en-GB" sz="1400" noProof="0" dirty="0">
                <a:solidFill>
                  <a:srgbClr val="365B6D"/>
                </a:solidFill>
                <a:latin typeface="Barlow" panose="00000500000000000000" pitchFamily="2" charset="0"/>
              </a:rPr>
              <a:t>The government is updating the property tax system to ensure that all property owners and users contribute fairly.</a:t>
            </a:r>
          </a:p>
          <a:p>
            <a:pPr marL="342900" indent="-288000" algn="just" rtl="0">
              <a:spcAft>
                <a:spcPts val="1200"/>
              </a:spcAft>
              <a:buFont typeface="Wingdings" panose="05000000000000000000" pitchFamily="2" charset="2"/>
              <a:buChar char="Ø"/>
            </a:pPr>
            <a:r>
              <a:rPr lang="en-GB" sz="1400" b="1" noProof="0" dirty="0">
                <a:solidFill>
                  <a:srgbClr val="365B6D"/>
                </a:solidFill>
                <a:latin typeface="Barlow" panose="00000500000000000000" pitchFamily="2" charset="0"/>
              </a:rPr>
              <a:t>More Public Involvement. </a:t>
            </a:r>
            <a:r>
              <a:rPr lang="en-GB" sz="1400" noProof="0" dirty="0">
                <a:solidFill>
                  <a:srgbClr val="365B6D"/>
                </a:solidFill>
                <a:latin typeface="Barlow" panose="00000500000000000000" pitchFamily="2" charset="0"/>
              </a:rPr>
              <a:t>Citizens will have more opportunities to take part in the budget process. Budget documents and reports will be easier to access and understand.</a:t>
            </a:r>
          </a:p>
        </p:txBody>
      </p:sp>
      <p:grpSp>
        <p:nvGrpSpPr>
          <p:cNvPr id="14" name="Group 13">
            <a:extLst>
              <a:ext uri="{FF2B5EF4-FFF2-40B4-BE49-F238E27FC236}">
                <a16:creationId xmlns:a16="http://schemas.microsoft.com/office/drawing/2014/main" id="{63254A6E-02D3-D1B5-D9F3-2D29AFCE1C55}"/>
              </a:ext>
            </a:extLst>
          </p:cNvPr>
          <p:cNvGrpSpPr/>
          <p:nvPr/>
        </p:nvGrpSpPr>
        <p:grpSpPr>
          <a:xfrm>
            <a:off x="860" y="215910"/>
            <a:ext cx="3132903" cy="304044"/>
            <a:chOff x="860" y="215910"/>
            <a:chExt cx="3132903" cy="304044"/>
          </a:xfrm>
        </p:grpSpPr>
        <p:grpSp>
          <p:nvGrpSpPr>
            <p:cNvPr id="21" name="Group 2">
              <a:extLst>
                <a:ext uri="{FF2B5EF4-FFF2-40B4-BE49-F238E27FC236}">
                  <a16:creationId xmlns:a16="http://schemas.microsoft.com/office/drawing/2014/main" id="{3CFDE800-6859-6DD5-CF5F-D6BB140F1BCF}"/>
                </a:ext>
              </a:extLst>
            </p:cNvPr>
            <p:cNvGrpSpPr/>
            <p:nvPr/>
          </p:nvGrpSpPr>
          <p:grpSpPr>
            <a:xfrm rot="5400000">
              <a:off x="1515103" y="-1057393"/>
              <a:ext cx="63104" cy="3091589"/>
              <a:chOff x="0" y="0"/>
              <a:chExt cx="17101" cy="934750"/>
            </a:xfrm>
          </p:grpSpPr>
          <p:sp>
            <p:nvSpPr>
              <p:cNvPr id="28" name="Freeform 3">
                <a:extLst>
                  <a:ext uri="{FF2B5EF4-FFF2-40B4-BE49-F238E27FC236}">
                    <a16:creationId xmlns:a16="http://schemas.microsoft.com/office/drawing/2014/main" id="{55DC329A-2F0C-05BB-01E2-08476FD73B63}"/>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29" name="TextBox 4">
                <a:extLst>
                  <a:ext uri="{FF2B5EF4-FFF2-40B4-BE49-F238E27FC236}">
                    <a16:creationId xmlns:a16="http://schemas.microsoft.com/office/drawing/2014/main" id="{E50C5CC7-C435-B460-C3A7-08946D4FB0D6}"/>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22" name="Group 19">
              <a:extLst>
                <a:ext uri="{FF2B5EF4-FFF2-40B4-BE49-F238E27FC236}">
                  <a16:creationId xmlns:a16="http://schemas.microsoft.com/office/drawing/2014/main" id="{6761B048-CA20-FF33-BB6A-A9D7DD8D6247}"/>
                </a:ext>
              </a:extLst>
            </p:cNvPr>
            <p:cNvGrpSpPr/>
            <p:nvPr/>
          </p:nvGrpSpPr>
          <p:grpSpPr>
            <a:xfrm>
              <a:off x="97017" y="215910"/>
              <a:ext cx="3036746" cy="194284"/>
              <a:chOff x="120176" y="-97609"/>
              <a:chExt cx="2266969" cy="233489"/>
            </a:xfrm>
          </p:grpSpPr>
          <p:sp>
            <p:nvSpPr>
              <p:cNvPr id="24" name="TextBox 20">
                <a:extLst>
                  <a:ext uri="{FF2B5EF4-FFF2-40B4-BE49-F238E27FC236}">
                    <a16:creationId xmlns:a16="http://schemas.microsoft.com/office/drawing/2014/main" id="{89DC2D82-57C5-2254-C40A-BEDFA3A9E103}"/>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noProof="0"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27" name="TextBox 21">
                <a:extLst>
                  <a:ext uri="{FF2B5EF4-FFF2-40B4-BE49-F238E27FC236}">
                    <a16:creationId xmlns:a16="http://schemas.microsoft.com/office/drawing/2014/main" id="{0AAA6A04-1855-A8CE-33F7-029981383ACE}"/>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sq-AL" sz="1200" b="1" spc="4" noProof="0" dirty="0">
                    <a:solidFill>
                      <a:srgbClr val="E49393"/>
                    </a:solidFill>
                    <a:latin typeface="Barlow Bold"/>
                    <a:ea typeface="Barlow Bold"/>
                    <a:cs typeface="Barlow Bold"/>
                    <a:sym typeface="Barlow Bold"/>
                  </a:rPr>
                  <a:t>2</a:t>
                </a:r>
                <a:r>
                  <a:rPr lang="en-US" sz="1200" b="1" spc="4" noProof="0" dirty="0">
                    <a:solidFill>
                      <a:srgbClr val="E49393"/>
                    </a:solidFill>
                    <a:latin typeface="Barlow Bold"/>
                    <a:ea typeface="Barlow Bold"/>
                    <a:cs typeface="Barlow Bold"/>
                    <a:sym typeface="Barlow Bold"/>
                  </a:rPr>
                  <a:t>9</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285094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3" name="TextBox 3"/>
          <p:cNvSpPr txBox="1"/>
          <p:nvPr/>
        </p:nvSpPr>
        <p:spPr>
          <a:xfrm>
            <a:off x="756000" y="880087"/>
            <a:ext cx="5109716" cy="538737"/>
          </a:xfrm>
          <a:prstGeom prst="rect">
            <a:avLst/>
          </a:prstGeom>
        </p:spPr>
        <p:txBody>
          <a:bodyPr lIns="0" tIns="0" rIns="0" bIns="0" rtlCol="0" anchor="t">
            <a:spAutoFit/>
          </a:bodyPr>
          <a:lstStyle/>
          <a:p>
            <a:pPr algn="l" rtl="0">
              <a:lnSpc>
                <a:spcPts val="4480"/>
              </a:lnSpc>
            </a:pPr>
            <a:r>
              <a:rPr lang="en-GB" sz="3200" b="1" noProof="0" dirty="0">
                <a:solidFill>
                  <a:srgbClr val="FFFFFF"/>
                </a:solidFill>
                <a:latin typeface="Canva Sans Bold"/>
                <a:ea typeface="Canva Sans Bold"/>
                <a:cs typeface="Canva Sans Bold"/>
                <a:sym typeface="Canva Sans Bold"/>
              </a:rPr>
              <a:t>Table of content </a:t>
            </a:r>
            <a:endParaRPr lang="sq-AL" sz="3200" b="1" noProof="0" dirty="0">
              <a:solidFill>
                <a:srgbClr val="FFFFFF"/>
              </a:solidFill>
              <a:latin typeface="Canva Sans Bold"/>
              <a:ea typeface="Canva Sans Bold"/>
              <a:cs typeface="Canva Sans Bold"/>
              <a:sym typeface="Canva Sans Bold"/>
            </a:endParaRPr>
          </a:p>
        </p:txBody>
      </p:sp>
      <p:graphicFrame>
        <p:nvGraphicFramePr>
          <p:cNvPr id="4" name="Table 3">
            <a:extLst>
              <a:ext uri="{FF2B5EF4-FFF2-40B4-BE49-F238E27FC236}">
                <a16:creationId xmlns:a16="http://schemas.microsoft.com/office/drawing/2014/main" id="{CD8456DA-3B91-0DB5-D116-E997FFE06F7E}"/>
              </a:ext>
            </a:extLst>
          </p:cNvPr>
          <p:cNvGraphicFramePr>
            <a:graphicFrameLocks noGrp="1"/>
          </p:cNvGraphicFramePr>
          <p:nvPr>
            <p:extLst>
              <p:ext uri="{D42A27DB-BD31-4B8C-83A1-F6EECF244321}">
                <p14:modId xmlns:p14="http://schemas.microsoft.com/office/powerpoint/2010/main" val="680543420"/>
              </p:ext>
            </p:extLst>
          </p:nvPr>
        </p:nvGraphicFramePr>
        <p:xfrm>
          <a:off x="1111250" y="2283460"/>
          <a:ext cx="5562600" cy="609600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919944890"/>
                    </a:ext>
                  </a:extLst>
                </a:gridCol>
                <a:gridCol w="685800">
                  <a:extLst>
                    <a:ext uri="{9D8B030D-6E8A-4147-A177-3AD203B41FA5}">
                      <a16:colId xmlns:a16="http://schemas.microsoft.com/office/drawing/2014/main" val="404964427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u="none" strike="noStrike" noProof="0" dirty="0">
                          <a:solidFill>
                            <a:schemeClr val="bg1"/>
                          </a:solidFill>
                          <a:latin typeface="Barlow" panose="00000500000000000000" pitchFamily="2" charset="0"/>
                          <a:ea typeface="Barlow"/>
                          <a:cs typeface="Barlow"/>
                          <a:sym typeface="Barlow"/>
                        </a:rPr>
                        <a:t>KEY BUDGET TERMS EXPLAINED</a:t>
                      </a:r>
                      <a:endParaRPr lang="sq-AL" sz="1400" b="0" u="none" strike="noStrike" noProof="0" dirty="0">
                        <a:solidFill>
                          <a:schemeClr val="bg1"/>
                        </a:solidFill>
                        <a:latin typeface="Barlow" panose="00000500000000000000" pitchFamily="2" charset="0"/>
                        <a:ea typeface="Barlow"/>
                        <a:cs typeface="Barlow"/>
                        <a:sym typeface="Barlow"/>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a:r>
                        <a:rPr lang="en-US" sz="1400" b="0" noProof="0" dirty="0">
                          <a:solidFill>
                            <a:schemeClr val="bg1"/>
                          </a:solidFill>
                          <a:latin typeface="Barlow" panose="00000500000000000000" pitchFamily="2" charset="0"/>
                        </a:rPr>
                        <a:t>4</a:t>
                      </a:r>
                      <a:endParaRPr lang="sq-AL" sz="1400" b="0" noProof="0" dirty="0">
                        <a:solidFill>
                          <a:schemeClr val="bg1"/>
                        </a:solidFill>
                        <a:latin typeface="Barlow" panose="000005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357145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q-AL" sz="1400" u="none" strike="noStrike" kern="1200" noProof="0" dirty="0">
                          <a:solidFill>
                            <a:schemeClr val="bg1"/>
                          </a:solidFill>
                          <a:latin typeface="Barlow" panose="00000500000000000000" pitchFamily="2" charset="0"/>
                        </a:rPr>
                        <a:t>L</a:t>
                      </a:r>
                      <a:r>
                        <a:rPr lang="en-GB" sz="1400" u="none" strike="noStrike" kern="1200" noProof="0" dirty="0">
                          <a:solidFill>
                            <a:schemeClr val="bg1"/>
                          </a:solidFill>
                          <a:latin typeface="Barlow" panose="00000500000000000000" pitchFamily="2" charset="0"/>
                        </a:rPr>
                        <a:t>IST OF ACRONYMS </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a:r>
                        <a:rPr lang="en-US" sz="1400" b="0" noProof="0" dirty="0">
                          <a:solidFill>
                            <a:schemeClr val="bg1"/>
                          </a:solidFill>
                          <a:latin typeface="Barlow" panose="00000500000000000000" pitchFamily="2" charset="0"/>
                        </a:rPr>
                        <a:t>5</a:t>
                      </a:r>
                      <a:endParaRPr lang="sq-AL" sz="1400" b="0" noProof="0" dirty="0">
                        <a:solidFill>
                          <a:schemeClr val="bg1"/>
                        </a:solidFill>
                        <a:latin typeface="Barlow" panose="000005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848831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q-AL" sz="1400" b="0" u="none" strike="noStrike" noProof="0" dirty="0">
                          <a:solidFill>
                            <a:schemeClr val="bg1"/>
                          </a:solidFill>
                          <a:latin typeface="Barlow" panose="00000500000000000000" pitchFamily="2" charset="0"/>
                          <a:ea typeface="Barlow"/>
                          <a:cs typeface="Barlow"/>
                          <a:sym typeface="Barlow"/>
                        </a:rPr>
                        <a:t>MES</a:t>
                      </a:r>
                      <a:r>
                        <a:rPr lang="en-GB" sz="1400" b="0" u="none" strike="noStrike" noProof="0" dirty="0">
                          <a:solidFill>
                            <a:schemeClr val="bg1"/>
                          </a:solidFill>
                          <a:latin typeface="Barlow" panose="00000500000000000000" pitchFamily="2" charset="0"/>
                          <a:ea typeface="Barlow"/>
                          <a:cs typeface="Barlow"/>
                          <a:sym typeface="Barlow"/>
                        </a:rPr>
                        <a:t>SAGE FOR THE READER </a:t>
                      </a:r>
                      <a:endParaRPr lang="sq-AL" sz="1400" b="0" u="none" strike="noStrike" noProof="0" dirty="0">
                        <a:solidFill>
                          <a:schemeClr val="bg1"/>
                        </a:solidFill>
                        <a:latin typeface="Barlow" panose="00000500000000000000" pitchFamily="2" charset="0"/>
                        <a:ea typeface="Barlow"/>
                        <a:cs typeface="Barlow"/>
                        <a:sym typeface="Barlow"/>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a:r>
                        <a:rPr lang="en-US" sz="1400" b="0" noProof="0" dirty="0">
                          <a:solidFill>
                            <a:schemeClr val="bg1"/>
                          </a:solidFill>
                          <a:latin typeface="Barlow" panose="00000500000000000000" pitchFamily="2" charset="0"/>
                        </a:rPr>
                        <a:t>6</a:t>
                      </a:r>
                      <a:endParaRPr lang="sq-AL" sz="1400" b="0" noProof="0" dirty="0">
                        <a:solidFill>
                          <a:schemeClr val="bg1"/>
                        </a:solidFill>
                        <a:latin typeface="Barlow" panose="000005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3001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q-AL" sz="1400" u="none" strike="noStrike" noProof="0" dirty="0">
                          <a:solidFill>
                            <a:schemeClr val="bg1"/>
                          </a:solidFill>
                          <a:latin typeface="Barlow" panose="00000500000000000000" pitchFamily="2" charset="0"/>
                          <a:ea typeface="Barlow"/>
                          <a:cs typeface="Barlow"/>
                          <a:sym typeface="Barlow"/>
                        </a:rPr>
                        <a:t>POPUL</a:t>
                      </a:r>
                      <a:r>
                        <a:rPr lang="en-GB" sz="1400" u="none" strike="noStrike" noProof="0" dirty="0">
                          <a:solidFill>
                            <a:schemeClr val="bg1"/>
                          </a:solidFill>
                          <a:latin typeface="Barlow" panose="00000500000000000000" pitchFamily="2" charset="0"/>
                          <a:ea typeface="Barlow"/>
                          <a:cs typeface="Barlow"/>
                          <a:sym typeface="Barlow"/>
                        </a:rPr>
                        <a:t>ATION AND EMPLOYMENT </a:t>
                      </a:r>
                      <a:endParaRPr lang="sq-AL" sz="1400" noProof="0" dirty="0">
                        <a:solidFill>
                          <a:schemeClr val="bg1"/>
                        </a:solidFill>
                        <a:latin typeface="Barlow" panose="00000500000000000000"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7</a:t>
                      </a:r>
                      <a:endParaRPr lang="sq-AL" sz="1400" noProof="0" dirty="0">
                        <a:solidFill>
                          <a:schemeClr val="bg1"/>
                        </a:solidFill>
                        <a:latin typeface="Barlow" panose="00000500000000000000"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44004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noProof="0" dirty="0">
                          <a:solidFill>
                            <a:schemeClr val="bg1"/>
                          </a:solidFill>
                          <a:latin typeface="Barlow" panose="00000500000000000000" pitchFamily="2" charset="0"/>
                          <a:sym typeface="Barlow"/>
                        </a:rPr>
                        <a:t>KEY FISCAL INDICATORS </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8</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457920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PUBLIC DEBT </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9</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084983"/>
                  </a:ext>
                </a:extLst>
              </a:tr>
              <a:tr h="167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REVENUES </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10</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6944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EXPENDITURE </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12</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698185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BUDGET REVISIONS</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14</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0526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Education</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16</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971368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Health</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17</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875201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Social Protection</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18</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229273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Housing </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19</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146127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Economic Affairs</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20</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107411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Defence</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23</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75415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ea typeface="Barlow"/>
                          <a:cs typeface="Barlow"/>
                          <a:sym typeface="Barlow"/>
                        </a:rPr>
                        <a:t>Public Order and Safety </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24</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263809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Environmental Protection </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25</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421112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rPr>
                        <a:t>Recreation, Culture and Religion </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26</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453562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sym typeface="Barlow"/>
                        </a:rPr>
                        <a:t>LOCAL BUDGET</a:t>
                      </a:r>
                      <a:endParaRPr lang="sq-AL" sz="1400" u="none" strike="noStrike" kern="12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27</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54466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noProof="0" dirty="0">
                          <a:solidFill>
                            <a:schemeClr val="bg1"/>
                          </a:solidFill>
                          <a:latin typeface="Barlow" panose="00000500000000000000" pitchFamily="2" charset="0"/>
                          <a:ea typeface="Barlow"/>
                          <a:cs typeface="Barlow"/>
                          <a:sym typeface="Barlow"/>
                        </a:rPr>
                        <a:t>REFORMS IN PUBLIC FINANCE MANAGEMENT</a:t>
                      </a:r>
                      <a:endParaRPr lang="sq-AL" sz="1400" u="none" strike="noStrike" kern="1200" noProof="0" dirty="0">
                        <a:solidFill>
                          <a:schemeClr val="bg1"/>
                        </a:solidFill>
                        <a:latin typeface="Barlow" panose="00000500000000000000" pitchFamily="2" charset="0"/>
                        <a:ea typeface="Barlow"/>
                        <a:cs typeface="Barlow"/>
                        <a:sym typeface="Barl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r>
                        <a:rPr lang="en-US" sz="1400" noProof="0" dirty="0">
                          <a:solidFill>
                            <a:schemeClr val="bg1"/>
                          </a:solidFill>
                          <a:latin typeface="Barlow" panose="00000500000000000000" pitchFamily="2" charset="0"/>
                        </a:rPr>
                        <a:t>29</a:t>
                      </a:r>
                      <a:endParaRPr lang="sq-AL" sz="1400" noProof="0" dirty="0">
                        <a:solidFill>
                          <a:schemeClr val="bg1"/>
                        </a:solidFill>
                        <a:latin typeface="Barlow"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18329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71404-3444-478D-8192-728886CFAB3F}"/>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676"/>
                    </a14:imgEffect>
                  </a14:imgLayer>
                </a14:imgProps>
              </a:ext>
              <a:ext uri="{28A0092B-C50C-407E-A947-70E740481C1C}">
                <a14:useLocalDpi xmlns:a14="http://schemas.microsoft.com/office/drawing/2010/main" val="0"/>
              </a:ext>
            </a:extLst>
          </a:blip>
          <a:stretch>
            <a:fillRect/>
          </a:stretch>
        </p:blipFill>
        <p:spPr>
          <a:xfrm>
            <a:off x="2095544" y="8449792"/>
            <a:ext cx="3365412" cy="22436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893FC-1A9F-183D-1E12-BC3789E48B1F}"/>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9BED864-46B7-845B-A4CB-02D3AC5D67F0}"/>
              </a:ext>
            </a:extLst>
          </p:cNvPr>
          <p:cNvGrpSpPr/>
          <p:nvPr/>
        </p:nvGrpSpPr>
        <p:grpSpPr>
          <a:xfrm rot="-10138660">
            <a:off x="6729297" y="-236639"/>
            <a:ext cx="2141005" cy="1985278"/>
            <a:chOff x="0" y="0"/>
            <a:chExt cx="812800" cy="753681"/>
          </a:xfrm>
        </p:grpSpPr>
        <p:sp>
          <p:nvSpPr>
            <p:cNvPr id="6" name="Freeform 6">
              <a:extLst>
                <a:ext uri="{FF2B5EF4-FFF2-40B4-BE49-F238E27FC236}">
                  <a16:creationId xmlns:a16="http://schemas.microsoft.com/office/drawing/2014/main" id="{1E623B55-1A27-9A3D-87EE-1797FFB46EC8}"/>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D4E3CBA4-0CC2-FE02-70BF-EC0545344F1C}"/>
                </a:ext>
              </a:extLst>
            </p:cNvPr>
            <p:cNvSpPr txBox="1"/>
            <p:nvPr/>
          </p:nvSpPr>
          <p:spPr>
            <a:xfrm>
              <a:off x="127000" y="321348"/>
              <a:ext cx="558800" cy="37849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a:extLst>
              <a:ext uri="{FF2B5EF4-FFF2-40B4-BE49-F238E27FC236}">
                <a16:creationId xmlns:a16="http://schemas.microsoft.com/office/drawing/2014/main" id="{F2BC8C3E-8253-E84D-CC95-C596991DDE7B}"/>
              </a:ext>
            </a:extLst>
          </p:cNvPr>
          <p:cNvGrpSpPr/>
          <p:nvPr/>
        </p:nvGrpSpPr>
        <p:grpSpPr>
          <a:xfrm rot="1136038">
            <a:off x="6664025" y="9084315"/>
            <a:ext cx="2921675" cy="2556466"/>
            <a:chOff x="0" y="0"/>
            <a:chExt cx="812800" cy="711200"/>
          </a:xfrm>
        </p:grpSpPr>
        <p:sp>
          <p:nvSpPr>
            <p:cNvPr id="9" name="Freeform 9">
              <a:extLst>
                <a:ext uri="{FF2B5EF4-FFF2-40B4-BE49-F238E27FC236}">
                  <a16:creationId xmlns:a16="http://schemas.microsoft.com/office/drawing/2014/main" id="{3B3DAE56-F84C-5C23-8BD9-57F747EE7FDA}"/>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30E26F99-2262-72DE-EB32-E6029448D7B3}"/>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62A55A80-A0C7-3139-3E47-8F6AA8B6AD62}"/>
              </a:ext>
            </a:extLst>
          </p:cNvPr>
          <p:cNvSpPr txBox="1"/>
          <p:nvPr/>
        </p:nvSpPr>
        <p:spPr>
          <a:xfrm>
            <a:off x="782386" y="689325"/>
            <a:ext cx="6048000" cy="514350"/>
          </a:xfrm>
          <a:prstGeom prst="rect">
            <a:avLst/>
          </a:prstGeom>
        </p:spPr>
        <p:txBody>
          <a:bodyPr lIns="0" tIns="0" rIns="0" bIns="0" rtlCol="0" anchor="t">
            <a:spAutoFit/>
          </a:bodyPr>
          <a:lstStyle/>
          <a:p>
            <a:pPr marL="0" marR="0" lvl="0" indent="0" algn="r" defTabSz="914400" rtl="0" eaLnBrk="1" fontAlgn="auto" latinLnBrk="0" hangingPunct="1">
              <a:lnSpc>
                <a:spcPts val="4199"/>
              </a:lnSpc>
              <a:spcBef>
                <a:spcPct val="0"/>
              </a:spcBef>
              <a:spcAft>
                <a:spcPts val="0"/>
              </a:spcAft>
              <a:buClrTx/>
              <a:buSzTx/>
              <a:buFontTx/>
              <a:buNone/>
              <a:tabLst/>
              <a:defRPr/>
            </a:pPr>
            <a:r>
              <a:rPr kumimoji="0" lang="en-US" sz="2999" b="1" i="0" u="none" strike="noStrike" kern="1200" cap="none" spc="0" normalizeH="0" baseline="0" noProof="0">
                <a:ln>
                  <a:noFill/>
                </a:ln>
                <a:solidFill>
                  <a:srgbClr val="FFFFFF"/>
                </a:solidFill>
                <a:effectLst/>
                <a:uLnTx/>
                <a:uFillTx/>
                <a:latin typeface="Barlow Bold"/>
                <a:ea typeface="Barlow Bold"/>
                <a:cs typeface="Barlow Bold"/>
                <a:sym typeface="Barlow Bold"/>
              </a:rPr>
              <a:t>MBROJTJA</a:t>
            </a:r>
          </a:p>
        </p:txBody>
      </p:sp>
      <p:grpSp>
        <p:nvGrpSpPr>
          <p:cNvPr id="15" name="Group 15">
            <a:extLst>
              <a:ext uri="{FF2B5EF4-FFF2-40B4-BE49-F238E27FC236}">
                <a16:creationId xmlns:a16="http://schemas.microsoft.com/office/drawing/2014/main" id="{35417598-643C-24E8-6A9E-FF76F1854F64}"/>
              </a:ext>
            </a:extLst>
          </p:cNvPr>
          <p:cNvGrpSpPr/>
          <p:nvPr/>
        </p:nvGrpSpPr>
        <p:grpSpPr>
          <a:xfrm rot="-10138660">
            <a:off x="6498344" y="-656774"/>
            <a:ext cx="2141005" cy="1985278"/>
            <a:chOff x="0" y="0"/>
            <a:chExt cx="812800" cy="753681"/>
          </a:xfrm>
        </p:grpSpPr>
        <p:sp>
          <p:nvSpPr>
            <p:cNvPr id="16" name="Freeform 16">
              <a:extLst>
                <a:ext uri="{FF2B5EF4-FFF2-40B4-BE49-F238E27FC236}">
                  <a16:creationId xmlns:a16="http://schemas.microsoft.com/office/drawing/2014/main" id="{A6192913-2617-D869-473A-D5FDBEC67226}"/>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a:extLst>
                <a:ext uri="{FF2B5EF4-FFF2-40B4-BE49-F238E27FC236}">
                  <a16:creationId xmlns:a16="http://schemas.microsoft.com/office/drawing/2014/main" id="{121DAD23-DC84-AC5E-20AB-B3F9347F28F5}"/>
                </a:ext>
              </a:extLst>
            </p:cNvPr>
            <p:cNvSpPr txBox="1"/>
            <p:nvPr/>
          </p:nvSpPr>
          <p:spPr>
            <a:xfrm>
              <a:off x="127000" y="321348"/>
              <a:ext cx="558800" cy="37849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8">
            <a:extLst>
              <a:ext uri="{FF2B5EF4-FFF2-40B4-BE49-F238E27FC236}">
                <a16:creationId xmlns:a16="http://schemas.microsoft.com/office/drawing/2014/main" id="{A44AF485-2AC5-ABEB-AE2B-DCD9D5521604}"/>
              </a:ext>
            </a:extLst>
          </p:cNvPr>
          <p:cNvGrpSpPr/>
          <p:nvPr/>
        </p:nvGrpSpPr>
        <p:grpSpPr>
          <a:xfrm rot="1136038">
            <a:off x="-1621916" y="8874481"/>
            <a:ext cx="2921675" cy="2556466"/>
            <a:chOff x="0" y="0"/>
            <a:chExt cx="812800" cy="711200"/>
          </a:xfrm>
        </p:grpSpPr>
        <p:sp>
          <p:nvSpPr>
            <p:cNvPr id="19" name="Freeform 19">
              <a:extLst>
                <a:ext uri="{FF2B5EF4-FFF2-40B4-BE49-F238E27FC236}">
                  <a16:creationId xmlns:a16="http://schemas.microsoft.com/office/drawing/2014/main" id="{9258D6D4-1E5D-9DF1-774D-953DE0D1316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20">
              <a:extLst>
                <a:ext uri="{FF2B5EF4-FFF2-40B4-BE49-F238E27FC236}">
                  <a16:creationId xmlns:a16="http://schemas.microsoft.com/office/drawing/2014/main" id="{CA73B34F-D268-1D39-9AB8-02F061641E88}"/>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24">
            <a:extLst>
              <a:ext uri="{FF2B5EF4-FFF2-40B4-BE49-F238E27FC236}">
                <a16:creationId xmlns:a16="http://schemas.microsoft.com/office/drawing/2014/main" id="{B5B6E06C-684F-D21E-8C8C-F682BEBF9C21}"/>
              </a:ext>
            </a:extLst>
          </p:cNvPr>
          <p:cNvSpPr txBox="1"/>
          <p:nvPr/>
        </p:nvSpPr>
        <p:spPr>
          <a:xfrm>
            <a:off x="5251828" y="1208390"/>
            <a:ext cx="1578559" cy="365694"/>
          </a:xfrm>
          <a:prstGeom prst="rect">
            <a:avLst/>
          </a:prstGeom>
        </p:spPr>
        <p:txBody>
          <a:bodyPr lIns="0" tIns="0" rIns="0" bIns="0" rtlCol="0" anchor="t">
            <a:spAutoFit/>
          </a:bodyPr>
          <a:lstStyle/>
          <a:p>
            <a:pPr marL="0" marR="0" lvl="0" indent="0" algn="r" defTabSz="914400" rtl="0" eaLnBrk="1" fontAlgn="auto" latinLnBrk="0" hangingPunct="1">
              <a:lnSpc>
                <a:spcPts val="2940"/>
              </a:lnSpc>
              <a:spcBef>
                <a:spcPct val="0"/>
              </a:spcBef>
              <a:spcAft>
                <a:spcPts val="0"/>
              </a:spcAft>
              <a:buClrTx/>
              <a:buSzTx/>
              <a:buFontTx/>
              <a:buNone/>
              <a:tabLst/>
              <a:defRPr/>
            </a:pPr>
            <a:r>
              <a:rPr kumimoji="0" lang="en-US" sz="2100" b="1" i="0" u="none" strike="noStrike" kern="1200" cap="none" spc="8" normalizeH="0" baseline="0" noProof="0">
                <a:ln>
                  <a:noFill/>
                </a:ln>
                <a:solidFill>
                  <a:srgbClr val="FFFFFF"/>
                </a:solidFill>
                <a:effectLst/>
                <a:uLnTx/>
                <a:uFillTx/>
                <a:latin typeface="Barlow Bold"/>
                <a:ea typeface="Barlow Bold"/>
                <a:cs typeface="Barlow Bold"/>
                <a:sym typeface="Barlow Bold"/>
              </a:rPr>
              <a:t>2% e PBB</a:t>
            </a:r>
          </a:p>
        </p:txBody>
      </p:sp>
      <p:sp>
        <p:nvSpPr>
          <p:cNvPr id="25" name="TextBox 25">
            <a:extLst>
              <a:ext uri="{FF2B5EF4-FFF2-40B4-BE49-F238E27FC236}">
                <a16:creationId xmlns:a16="http://schemas.microsoft.com/office/drawing/2014/main" id="{AB3C38EC-CA54-0330-2184-072E90F5C4DB}"/>
              </a:ext>
            </a:extLst>
          </p:cNvPr>
          <p:cNvSpPr txBox="1"/>
          <p:nvPr/>
        </p:nvSpPr>
        <p:spPr>
          <a:xfrm>
            <a:off x="819281" y="729600"/>
            <a:ext cx="6036826" cy="446917"/>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ct val="0"/>
              </a:spcBef>
              <a:spcAft>
                <a:spcPts val="0"/>
              </a:spcAft>
              <a:buClrTx/>
              <a:buSzTx/>
              <a:buFontTx/>
              <a:buNone/>
              <a:tabLst/>
              <a:defRPr/>
            </a:pPr>
            <a:r>
              <a:rPr kumimoji="0" lang="en-US" sz="2799" b="1" i="0" u="none" strike="noStrike" kern="1200" cap="none" spc="0" normalizeH="0" baseline="0" noProof="0" dirty="0">
                <a:ln>
                  <a:noFill/>
                </a:ln>
                <a:solidFill>
                  <a:srgbClr val="365B6D"/>
                </a:solidFill>
                <a:effectLst/>
                <a:uLnTx/>
                <a:uFillTx/>
                <a:latin typeface="Barlow Bold"/>
                <a:ea typeface="Barlow Bold"/>
                <a:cs typeface="Barlow Bold"/>
                <a:sym typeface="Barlow Bold"/>
              </a:rPr>
              <a:t>KEY BUDGET TERMS EXPLAINED</a:t>
            </a:r>
          </a:p>
        </p:txBody>
      </p:sp>
      <p:sp>
        <p:nvSpPr>
          <p:cNvPr id="21" name="TextBox 26">
            <a:extLst>
              <a:ext uri="{FF2B5EF4-FFF2-40B4-BE49-F238E27FC236}">
                <a16:creationId xmlns:a16="http://schemas.microsoft.com/office/drawing/2014/main" id="{099895A2-4609-B1D9-32E9-6E42D9E555D3}"/>
              </a:ext>
            </a:extLst>
          </p:cNvPr>
          <p:cNvSpPr txBox="1"/>
          <p:nvPr/>
        </p:nvSpPr>
        <p:spPr>
          <a:xfrm>
            <a:off x="778886" y="1980689"/>
            <a:ext cx="2946050" cy="720197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Revenue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money the government collects, mostly from taxes, but also from fees, fines, and profits from government-owned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Expenditure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money the government spends to provide services to its citizens. </a:t>
            </a:r>
            <a:endParaRPr kumimoji="0" lang="en-GB"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Budget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a plan for how the government will collect and spend money and finance a deficit over one year. It comprises the total of revenues, expenditures and financing of the central and local governments and special funds, which are approved by law by the Assembly of Albania or by decision of the council of the local government unit.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General government budget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the sum of the central and local budget (adjusted for transfers from the central to the local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Central government budget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includes all revenues, expenditures and financing of the central government – including the special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Local government budget</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 includes all revenues, expenditures and financing of the local government units (municipalities)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Debt </a:t>
            </a:r>
            <a:r>
              <a:rPr kumimoji="0" lang="en-GB"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t</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he total amount of money the government owes to its financiers, usually from borrowing to cover past deficits.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Deficit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in a budget year is the difference between revenue and expenditure, when expenditure is greater than revenue.</a:t>
            </a:r>
          </a:p>
        </p:txBody>
      </p:sp>
      <p:sp>
        <p:nvSpPr>
          <p:cNvPr id="22" name="TextBox 26">
            <a:extLst>
              <a:ext uri="{FF2B5EF4-FFF2-40B4-BE49-F238E27FC236}">
                <a16:creationId xmlns:a16="http://schemas.microsoft.com/office/drawing/2014/main" id="{DCBD43CB-1443-13CF-57EA-12C2A408299A}"/>
              </a:ext>
            </a:extLst>
          </p:cNvPr>
          <p:cNvSpPr txBox="1"/>
          <p:nvPr/>
        </p:nvSpPr>
        <p:spPr>
          <a:xfrm>
            <a:off x="4037604" y="1965810"/>
            <a:ext cx="2841389" cy="64633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Surplus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in a budget year is the difference between revenue and expenditure, when revenue is greater than expenditure.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Fiscal Policy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the government’s plan about how to collect and spend money to help the economy. It includes decisions about taxes, spending, and borrowing.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Gross Domestic Product (GDP)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the total value of all goods and services a country produces in a year. It’s a way to measure how big and healthy the economy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Inflation </a:t>
            </a:r>
            <a:r>
              <a:rPr kumimoji="0" lang="en-GB"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t</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he general rise in prices over time, which means money buys less than it did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Interest </a:t>
            </a:r>
            <a:r>
              <a:rPr kumimoji="0" lang="en-GB"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t</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he cost of borrowing money. </a:t>
            </a:r>
            <a:endParaRPr kumimoji="0" lang="en-GB"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Arrears </a:t>
            </a:r>
            <a:r>
              <a:rPr kumimoji="0" lang="en-GB"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are u</a:t>
            </a:r>
            <a:r>
              <a:rPr kumimoji="0" lang="en-US" sz="1200" b="0" i="0" u="none" strike="noStrike" kern="1200" cap="none" spc="0" normalizeH="0" baseline="0" noProof="0" dirty="0" err="1">
                <a:ln>
                  <a:noFill/>
                </a:ln>
                <a:solidFill>
                  <a:srgbClr val="365B6D"/>
                </a:solidFill>
                <a:effectLst/>
                <a:uLnTx/>
                <a:uFillTx/>
                <a:latin typeface="Barlow" panose="00000500000000000000" pitchFamily="2" charset="0"/>
                <a:ea typeface="+mn-ea"/>
                <a:cs typeface="+mn-cs"/>
              </a:rPr>
              <a:t>npaid</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 bills that are overdue.</a:t>
            </a:r>
            <a:endParaRPr kumimoji="0" lang="en-GB"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Budget revision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the change in the annual budget law during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Primary Balance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is the difference between what the government collects and spends, not counting interest payments on debt.</a:t>
            </a: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Budget execution rate </a:t>
            </a:r>
            <a:r>
              <a:rPr kumimoji="0" lang="en-US" sz="1200" b="0" i="0" u="none" strike="noStrike" kern="1200" cap="none" spc="0" normalizeH="0" baseline="0" noProof="0" dirty="0">
                <a:ln>
                  <a:noFill/>
                </a:ln>
                <a:solidFill>
                  <a:srgbClr val="365B6D"/>
                </a:solidFill>
                <a:effectLst/>
                <a:uLnTx/>
                <a:uFillTx/>
                <a:latin typeface="Barlow" panose="00000500000000000000" pitchFamily="2" charset="0"/>
                <a:ea typeface="+mn-ea"/>
                <a:cs typeface="+mn-cs"/>
              </a:rPr>
              <a:t>shows what percentage of the budget has been actually achieved by the end of the reporting period.</a:t>
            </a:r>
          </a:p>
        </p:txBody>
      </p:sp>
      <p:grpSp>
        <p:nvGrpSpPr>
          <p:cNvPr id="34" name="Group 33">
            <a:extLst>
              <a:ext uri="{FF2B5EF4-FFF2-40B4-BE49-F238E27FC236}">
                <a16:creationId xmlns:a16="http://schemas.microsoft.com/office/drawing/2014/main" id="{EE5BB5B7-F089-7CA2-3BDA-1481276A491D}"/>
              </a:ext>
            </a:extLst>
          </p:cNvPr>
          <p:cNvGrpSpPr/>
          <p:nvPr/>
        </p:nvGrpSpPr>
        <p:grpSpPr>
          <a:xfrm>
            <a:off x="860" y="215910"/>
            <a:ext cx="3132903" cy="304044"/>
            <a:chOff x="860" y="215910"/>
            <a:chExt cx="3132903" cy="304044"/>
          </a:xfrm>
        </p:grpSpPr>
        <p:grpSp>
          <p:nvGrpSpPr>
            <p:cNvPr id="38" name="Group 2">
              <a:extLst>
                <a:ext uri="{FF2B5EF4-FFF2-40B4-BE49-F238E27FC236}">
                  <a16:creationId xmlns:a16="http://schemas.microsoft.com/office/drawing/2014/main" id="{8DA74A05-94FC-DB55-08C7-DEEE4601FA82}"/>
                </a:ext>
              </a:extLst>
            </p:cNvPr>
            <p:cNvGrpSpPr/>
            <p:nvPr/>
          </p:nvGrpSpPr>
          <p:grpSpPr>
            <a:xfrm rot="5400000">
              <a:off x="1515103" y="-1057393"/>
              <a:ext cx="63104" cy="3091589"/>
              <a:chOff x="0" y="0"/>
              <a:chExt cx="17101" cy="934750"/>
            </a:xfrm>
          </p:grpSpPr>
          <p:sp>
            <p:nvSpPr>
              <p:cNvPr id="42" name="Freeform 3">
                <a:extLst>
                  <a:ext uri="{FF2B5EF4-FFF2-40B4-BE49-F238E27FC236}">
                    <a16:creationId xmlns:a16="http://schemas.microsoft.com/office/drawing/2014/main" id="{80E9AA82-9036-2FC8-A27E-39B27871C23E}"/>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TextBox 4">
                <a:extLst>
                  <a:ext uri="{FF2B5EF4-FFF2-40B4-BE49-F238E27FC236}">
                    <a16:creationId xmlns:a16="http://schemas.microsoft.com/office/drawing/2014/main" id="{7C974A0A-9346-F253-0327-16D4BDD80129}"/>
                  </a:ext>
                </a:extLst>
              </p:cNvPr>
              <p:cNvSpPr txBox="1"/>
              <p:nvPr/>
            </p:nvSpPr>
            <p:spPr>
              <a:xfrm>
                <a:off x="0" y="-9525"/>
                <a:ext cx="17101" cy="944275"/>
              </a:xfrm>
              <a:prstGeom prst="rect">
                <a:avLst/>
              </a:prstGeom>
            </p:spPr>
            <p:txBody>
              <a:bodyPr lIns="50800" tIns="50800" rIns="50800" bIns="50800" rtlCol="0" anchor="ctr"/>
              <a:lstStyle/>
              <a:p>
                <a:pPr marL="0" marR="0" lvl="0" indent="0" algn="ctr" defTabSz="914400" rtl="0" eaLnBrk="1" fontAlgn="auto" latinLnBrk="0" hangingPunct="1">
                  <a:lnSpc>
                    <a:spcPts val="187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19">
              <a:extLst>
                <a:ext uri="{FF2B5EF4-FFF2-40B4-BE49-F238E27FC236}">
                  <a16:creationId xmlns:a16="http://schemas.microsoft.com/office/drawing/2014/main" id="{C31224B7-1FF2-F3FA-D6E2-0D45C27264D1}"/>
                </a:ext>
              </a:extLst>
            </p:cNvPr>
            <p:cNvGrpSpPr/>
            <p:nvPr/>
          </p:nvGrpSpPr>
          <p:grpSpPr>
            <a:xfrm>
              <a:off x="97017" y="215910"/>
              <a:ext cx="3036746" cy="194284"/>
              <a:chOff x="120176" y="-97609"/>
              <a:chExt cx="2266969" cy="233489"/>
            </a:xfrm>
          </p:grpSpPr>
          <p:sp>
            <p:nvSpPr>
              <p:cNvPr id="40" name="TextBox 20">
                <a:extLst>
                  <a:ext uri="{FF2B5EF4-FFF2-40B4-BE49-F238E27FC236}">
                    <a16:creationId xmlns:a16="http://schemas.microsoft.com/office/drawing/2014/main" id="{56F702E3-14CA-A5AF-CD4B-5CCDF77AD679}"/>
                  </a:ext>
                </a:extLst>
              </p:cNvPr>
              <p:cNvSpPr txBox="1"/>
              <p:nvPr/>
            </p:nvSpPr>
            <p:spPr>
              <a:xfrm>
                <a:off x="317411" y="-71078"/>
                <a:ext cx="2069734" cy="192648"/>
              </a:xfrm>
              <a:prstGeom prst="rect">
                <a:avLst/>
              </a:prstGeom>
            </p:spPr>
            <p:txBody>
              <a:bodyPr wrap="square" lIns="0" tIns="0" rIns="0" bIns="0" rtlCol="0" anchor="t">
                <a:spAutoFit/>
              </a:bodyPr>
              <a:lstStyle/>
              <a:p>
                <a:pPr marL="0" marR="0" lvl="0" indent="0" algn="l" defTabSz="914400" rtl="0" eaLnBrk="1" fontAlgn="auto" latinLnBrk="0" hangingPunct="1">
                  <a:lnSpc>
                    <a:spcPts val="1399"/>
                  </a:lnSpc>
                  <a:spcBef>
                    <a:spcPct val="0"/>
                  </a:spcBef>
                  <a:spcAft>
                    <a:spcPts val="0"/>
                  </a:spcAft>
                  <a:buClrTx/>
                  <a:buSzTx/>
                  <a:buFontTx/>
                  <a:buNone/>
                  <a:tabLst/>
                  <a:defRPr/>
                </a:pPr>
                <a:r>
                  <a:rPr kumimoji="0" lang="en-US" sz="999" b="0" i="0" u="none" strike="noStrike" kern="1200" cap="none" spc="3" normalizeH="0" baseline="0" noProof="0" dirty="0">
                    <a:ln>
                      <a:noFill/>
                    </a:ln>
                    <a:solidFill>
                      <a:srgbClr val="1E2732"/>
                    </a:solidFill>
                    <a:effectLst/>
                    <a:uLnTx/>
                    <a:uFillTx/>
                    <a:latin typeface="Barlow"/>
                    <a:ea typeface="Barlow"/>
                    <a:cs typeface="Barlow"/>
                    <a:sym typeface="Barlow"/>
                  </a:rPr>
                  <a:t>Citizens Budget Execution Report 2025</a:t>
                </a:r>
              </a:p>
            </p:txBody>
          </p:sp>
          <p:sp>
            <p:nvSpPr>
              <p:cNvPr id="41" name="TextBox 21">
                <a:extLst>
                  <a:ext uri="{FF2B5EF4-FFF2-40B4-BE49-F238E27FC236}">
                    <a16:creationId xmlns:a16="http://schemas.microsoft.com/office/drawing/2014/main" id="{7BD3C2BB-B692-CF20-000D-6B99B0068A22}"/>
                  </a:ext>
                </a:extLst>
              </p:cNvPr>
              <p:cNvSpPr txBox="1"/>
              <p:nvPr/>
            </p:nvSpPr>
            <p:spPr>
              <a:xfrm>
                <a:off x="120176" y="-97609"/>
                <a:ext cx="140198" cy="233489"/>
              </a:xfrm>
              <a:prstGeom prst="rect">
                <a:avLst/>
              </a:prstGeom>
            </p:spPr>
            <p:txBody>
              <a:bodyPr wrap="square" lIns="0" tIns="0" rIns="0" bIns="0" rtlCol="0" anchor="t">
                <a:spAutoFit/>
              </a:bodyPr>
              <a:lstStyle/>
              <a:p>
                <a:pPr marL="0" marR="0" lvl="0" indent="0" algn="r" defTabSz="914400" rtl="0" eaLnBrk="1" fontAlgn="auto" latinLnBrk="0" hangingPunct="1">
                  <a:lnSpc>
                    <a:spcPts val="1679"/>
                  </a:lnSpc>
                  <a:spcBef>
                    <a:spcPct val="0"/>
                  </a:spcBef>
                  <a:spcAft>
                    <a:spcPts val="0"/>
                  </a:spcAft>
                  <a:buClrTx/>
                  <a:buSzTx/>
                  <a:buFontTx/>
                  <a:buNone/>
                  <a:tabLst/>
                  <a:defRPr/>
                </a:pPr>
                <a:r>
                  <a:rPr lang="en-US" sz="1200" b="1" spc="4" dirty="0">
                    <a:solidFill>
                      <a:srgbClr val="E49393"/>
                    </a:solidFill>
                    <a:latin typeface="Barlow Bold"/>
                    <a:ea typeface="Barlow Bold"/>
                    <a:cs typeface="Barlow Bold"/>
                    <a:sym typeface="Barlow Bold"/>
                  </a:rPr>
                  <a:t>4</a:t>
                </a:r>
                <a:endParaRPr kumimoji="0" lang="en-US" sz="1200" b="1" i="0" u="none" strike="noStrike" kern="1200" cap="none" spc="4" normalizeH="0" baseline="0" noProof="0" dirty="0">
                  <a:ln>
                    <a:noFill/>
                  </a:ln>
                  <a:solidFill>
                    <a:srgbClr val="E49393"/>
                  </a:solidFill>
                  <a:effectLst/>
                  <a:uLnTx/>
                  <a:uFillTx/>
                  <a:latin typeface="Barlow Bold"/>
                  <a:ea typeface="Barlow Bold"/>
                  <a:cs typeface="Barlow Bold"/>
                  <a:sym typeface="Barlow Bold"/>
                </a:endParaRPr>
              </a:p>
            </p:txBody>
          </p:sp>
        </p:grpSp>
      </p:grpSp>
    </p:spTree>
    <p:extLst>
      <p:ext uri="{BB962C8B-B14F-4D97-AF65-F5344CB8AC3E}">
        <p14:creationId xmlns:p14="http://schemas.microsoft.com/office/powerpoint/2010/main" val="220542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3A77D-8E8E-F83D-87D4-EE07C5E4973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4C1021A-85DE-EEE1-79F9-A87A8BA0048E}"/>
              </a:ext>
            </a:extLst>
          </p:cNvPr>
          <p:cNvGrpSpPr/>
          <p:nvPr/>
        </p:nvGrpSpPr>
        <p:grpSpPr>
          <a:xfrm rot="-10138660">
            <a:off x="6729297" y="-236639"/>
            <a:ext cx="2141005" cy="1985278"/>
            <a:chOff x="0" y="0"/>
            <a:chExt cx="812800" cy="753681"/>
          </a:xfrm>
        </p:grpSpPr>
        <p:sp>
          <p:nvSpPr>
            <p:cNvPr id="6" name="Freeform 6">
              <a:extLst>
                <a:ext uri="{FF2B5EF4-FFF2-40B4-BE49-F238E27FC236}">
                  <a16:creationId xmlns:a16="http://schemas.microsoft.com/office/drawing/2014/main" id="{E5190F34-AA21-B9B0-3083-D51943F13B04}"/>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7" name="TextBox 7">
              <a:extLst>
                <a:ext uri="{FF2B5EF4-FFF2-40B4-BE49-F238E27FC236}">
                  <a16:creationId xmlns:a16="http://schemas.microsoft.com/office/drawing/2014/main" id="{63B525CF-C3AD-977A-D8CE-2DC5042714CF}"/>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8" name="Group 8">
            <a:extLst>
              <a:ext uri="{FF2B5EF4-FFF2-40B4-BE49-F238E27FC236}">
                <a16:creationId xmlns:a16="http://schemas.microsoft.com/office/drawing/2014/main" id="{E8D17423-4EF4-7F12-ABE7-08CF29088496}"/>
              </a:ext>
            </a:extLst>
          </p:cNvPr>
          <p:cNvGrpSpPr/>
          <p:nvPr/>
        </p:nvGrpSpPr>
        <p:grpSpPr>
          <a:xfrm rot="1136038">
            <a:off x="6664025" y="9084315"/>
            <a:ext cx="2921675" cy="2556466"/>
            <a:chOff x="0" y="0"/>
            <a:chExt cx="812800" cy="711200"/>
          </a:xfrm>
        </p:grpSpPr>
        <p:sp>
          <p:nvSpPr>
            <p:cNvPr id="9" name="Freeform 9">
              <a:extLst>
                <a:ext uri="{FF2B5EF4-FFF2-40B4-BE49-F238E27FC236}">
                  <a16:creationId xmlns:a16="http://schemas.microsoft.com/office/drawing/2014/main" id="{FC9582D8-9133-E893-1366-D69AFA48248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10" name="TextBox 10">
              <a:extLst>
                <a:ext uri="{FF2B5EF4-FFF2-40B4-BE49-F238E27FC236}">
                  <a16:creationId xmlns:a16="http://schemas.microsoft.com/office/drawing/2014/main" id="{E4575E4E-B09B-6F76-3F33-AB7914B79876}"/>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15" name="Group 15">
            <a:extLst>
              <a:ext uri="{FF2B5EF4-FFF2-40B4-BE49-F238E27FC236}">
                <a16:creationId xmlns:a16="http://schemas.microsoft.com/office/drawing/2014/main" id="{0F89ED66-F0A9-02DF-D454-F3283C1BAAEE}"/>
              </a:ext>
            </a:extLst>
          </p:cNvPr>
          <p:cNvGrpSpPr/>
          <p:nvPr/>
        </p:nvGrpSpPr>
        <p:grpSpPr>
          <a:xfrm rot="-10138660">
            <a:off x="6498344" y="-656774"/>
            <a:ext cx="2141005" cy="1985278"/>
            <a:chOff x="0" y="0"/>
            <a:chExt cx="812800" cy="753681"/>
          </a:xfrm>
        </p:grpSpPr>
        <p:sp>
          <p:nvSpPr>
            <p:cNvPr id="16" name="Freeform 16">
              <a:extLst>
                <a:ext uri="{FF2B5EF4-FFF2-40B4-BE49-F238E27FC236}">
                  <a16:creationId xmlns:a16="http://schemas.microsoft.com/office/drawing/2014/main" id="{AD905023-905C-8583-CD7C-8D62FCAE4104}"/>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7" name="TextBox 17">
              <a:extLst>
                <a:ext uri="{FF2B5EF4-FFF2-40B4-BE49-F238E27FC236}">
                  <a16:creationId xmlns:a16="http://schemas.microsoft.com/office/drawing/2014/main" id="{25C37E98-64C3-8CAA-C34E-4A25D7EEC1AB}"/>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8" name="Group 18">
            <a:extLst>
              <a:ext uri="{FF2B5EF4-FFF2-40B4-BE49-F238E27FC236}">
                <a16:creationId xmlns:a16="http://schemas.microsoft.com/office/drawing/2014/main" id="{4561ADCC-3F8F-B4F1-6B06-2B8E13DD6445}"/>
              </a:ext>
            </a:extLst>
          </p:cNvPr>
          <p:cNvGrpSpPr/>
          <p:nvPr/>
        </p:nvGrpSpPr>
        <p:grpSpPr>
          <a:xfrm rot="1136038">
            <a:off x="-1621916" y="8874481"/>
            <a:ext cx="2921675" cy="2556466"/>
            <a:chOff x="0" y="0"/>
            <a:chExt cx="812800" cy="711200"/>
          </a:xfrm>
        </p:grpSpPr>
        <p:sp>
          <p:nvSpPr>
            <p:cNvPr id="19" name="Freeform 19">
              <a:extLst>
                <a:ext uri="{FF2B5EF4-FFF2-40B4-BE49-F238E27FC236}">
                  <a16:creationId xmlns:a16="http://schemas.microsoft.com/office/drawing/2014/main" id="{47FCDFC4-3EFB-D01F-84C7-AE46D81B72F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0" name="TextBox 20">
              <a:extLst>
                <a:ext uri="{FF2B5EF4-FFF2-40B4-BE49-F238E27FC236}">
                  <a16:creationId xmlns:a16="http://schemas.microsoft.com/office/drawing/2014/main" id="{032F5A5A-9011-D91A-651C-CD94DC1B08DB}"/>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25" name="TextBox 25">
            <a:extLst>
              <a:ext uri="{FF2B5EF4-FFF2-40B4-BE49-F238E27FC236}">
                <a16:creationId xmlns:a16="http://schemas.microsoft.com/office/drawing/2014/main" id="{2ED955C7-1A57-567F-8BA3-937FBA6EE3DB}"/>
              </a:ext>
            </a:extLst>
          </p:cNvPr>
          <p:cNvSpPr txBox="1"/>
          <p:nvPr/>
        </p:nvSpPr>
        <p:spPr>
          <a:xfrm>
            <a:off x="851862" y="1447158"/>
            <a:ext cx="3593111" cy="436658"/>
          </a:xfrm>
          <a:prstGeom prst="rect">
            <a:avLst/>
          </a:prstGeom>
        </p:spPr>
        <p:txBody>
          <a:bodyPr wrap="square" lIns="0" tIns="0" rIns="0" bIns="0" rtlCol="0" anchor="t">
            <a:spAutoFit/>
          </a:bodyPr>
          <a:lstStyle/>
          <a:p>
            <a:pPr marL="0" lvl="0" indent="0" rtl="0">
              <a:lnSpc>
                <a:spcPts val="3919"/>
              </a:lnSpc>
              <a:spcBef>
                <a:spcPct val="0"/>
              </a:spcBef>
            </a:pPr>
            <a:r>
              <a:rPr lang="en-US" sz="2400" b="1" dirty="0">
                <a:solidFill>
                  <a:srgbClr val="365B6D"/>
                </a:solidFill>
                <a:latin typeface="Barlow Bold"/>
              </a:rPr>
              <a:t>LIST OF ACRONYMS</a:t>
            </a:r>
            <a:r>
              <a:rPr lang="en-US" sz="2400" b="1" noProof="0" dirty="0">
                <a:solidFill>
                  <a:srgbClr val="365B6D"/>
                </a:solidFill>
                <a:latin typeface="Barlow Bold"/>
                <a:ea typeface="Barlow Bold"/>
                <a:cs typeface="Barlow Bold"/>
                <a:sym typeface="Barlow Bold"/>
              </a:rPr>
              <a:t>:</a:t>
            </a:r>
            <a:endParaRPr lang="sq-AL" sz="2400" b="1" noProof="0" dirty="0">
              <a:solidFill>
                <a:srgbClr val="365B6D"/>
              </a:solidFill>
              <a:latin typeface="Barlow Bold"/>
              <a:ea typeface="Barlow Bold"/>
              <a:cs typeface="Barlow Bold"/>
              <a:sym typeface="Barlow Bold"/>
            </a:endParaRPr>
          </a:p>
        </p:txBody>
      </p:sp>
      <p:grpSp>
        <p:nvGrpSpPr>
          <p:cNvPr id="34" name="Group 33">
            <a:extLst>
              <a:ext uri="{FF2B5EF4-FFF2-40B4-BE49-F238E27FC236}">
                <a16:creationId xmlns:a16="http://schemas.microsoft.com/office/drawing/2014/main" id="{17ECB44D-C3D6-5E46-125A-490D9FD1EC6C}"/>
              </a:ext>
            </a:extLst>
          </p:cNvPr>
          <p:cNvGrpSpPr/>
          <p:nvPr/>
        </p:nvGrpSpPr>
        <p:grpSpPr>
          <a:xfrm>
            <a:off x="860" y="215910"/>
            <a:ext cx="3132903" cy="304044"/>
            <a:chOff x="860" y="215910"/>
            <a:chExt cx="3132903" cy="304044"/>
          </a:xfrm>
        </p:grpSpPr>
        <p:grpSp>
          <p:nvGrpSpPr>
            <p:cNvPr id="38" name="Group 2">
              <a:extLst>
                <a:ext uri="{FF2B5EF4-FFF2-40B4-BE49-F238E27FC236}">
                  <a16:creationId xmlns:a16="http://schemas.microsoft.com/office/drawing/2014/main" id="{F36D7FAF-1A9C-D1D4-1B0F-F4719B982364}"/>
                </a:ext>
              </a:extLst>
            </p:cNvPr>
            <p:cNvGrpSpPr/>
            <p:nvPr/>
          </p:nvGrpSpPr>
          <p:grpSpPr>
            <a:xfrm rot="5400000">
              <a:off x="1515103" y="-1057393"/>
              <a:ext cx="63104" cy="3091589"/>
              <a:chOff x="0" y="0"/>
              <a:chExt cx="17101" cy="934750"/>
            </a:xfrm>
          </p:grpSpPr>
          <p:sp>
            <p:nvSpPr>
              <p:cNvPr id="42" name="Freeform 3">
                <a:extLst>
                  <a:ext uri="{FF2B5EF4-FFF2-40B4-BE49-F238E27FC236}">
                    <a16:creationId xmlns:a16="http://schemas.microsoft.com/office/drawing/2014/main" id="{B6AB5158-A499-F7B0-8450-8C793B88FBBC}"/>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43" name="TextBox 4">
                <a:extLst>
                  <a:ext uri="{FF2B5EF4-FFF2-40B4-BE49-F238E27FC236}">
                    <a16:creationId xmlns:a16="http://schemas.microsoft.com/office/drawing/2014/main" id="{88146707-AC91-0259-602C-A7682466DBF2}"/>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39" name="Group 19">
              <a:extLst>
                <a:ext uri="{FF2B5EF4-FFF2-40B4-BE49-F238E27FC236}">
                  <a16:creationId xmlns:a16="http://schemas.microsoft.com/office/drawing/2014/main" id="{606ABA15-8228-8417-3E7F-8DCF8EADBBE1}"/>
                </a:ext>
              </a:extLst>
            </p:cNvPr>
            <p:cNvGrpSpPr/>
            <p:nvPr/>
          </p:nvGrpSpPr>
          <p:grpSpPr>
            <a:xfrm>
              <a:off x="97017" y="215910"/>
              <a:ext cx="3036746" cy="194284"/>
              <a:chOff x="120176" y="-97609"/>
              <a:chExt cx="2266969" cy="233489"/>
            </a:xfrm>
          </p:grpSpPr>
          <p:sp>
            <p:nvSpPr>
              <p:cNvPr id="40" name="TextBox 20">
                <a:extLst>
                  <a:ext uri="{FF2B5EF4-FFF2-40B4-BE49-F238E27FC236}">
                    <a16:creationId xmlns:a16="http://schemas.microsoft.com/office/drawing/2014/main" id="{3F854ADD-75B0-2FF7-E630-B29DDCC5DE89}"/>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sq-AL" sz="999" spc="3" noProof="0" dirty="0">
                    <a:solidFill>
                      <a:srgbClr val="1E2732"/>
                    </a:solidFill>
                    <a:latin typeface="Barlow"/>
                    <a:ea typeface="Barlow"/>
                    <a:cs typeface="Barlow"/>
                    <a:sym typeface="Barlow"/>
                  </a:rPr>
                  <a:t> </a:t>
                </a:r>
                <a:r>
                  <a:rPr lang="en-GB" sz="999" spc="3" dirty="0">
                    <a:solidFill>
                      <a:srgbClr val="1E2732"/>
                    </a:solidFill>
                    <a:latin typeface="Barlow"/>
                    <a:ea typeface="Barlow"/>
                    <a:cs typeface="Barlow"/>
                    <a:sym typeface="Barlow"/>
                  </a:rPr>
                  <a:t>Citizens Budget Execution Report 2025</a:t>
                </a:r>
                <a:r>
                  <a:rPr lang="sq-AL" sz="999" spc="3" noProof="0" dirty="0">
                    <a:solidFill>
                      <a:srgbClr val="1E2732"/>
                    </a:solidFill>
                    <a:latin typeface="Barlow"/>
                    <a:ea typeface="Barlow"/>
                    <a:cs typeface="Barlow"/>
                    <a:sym typeface="Barlow"/>
                  </a:rPr>
                  <a:t> </a:t>
                </a:r>
              </a:p>
            </p:txBody>
          </p:sp>
          <p:sp>
            <p:nvSpPr>
              <p:cNvPr id="41" name="TextBox 21">
                <a:extLst>
                  <a:ext uri="{FF2B5EF4-FFF2-40B4-BE49-F238E27FC236}">
                    <a16:creationId xmlns:a16="http://schemas.microsoft.com/office/drawing/2014/main" id="{BA845155-72EF-1F32-F0E0-9A06DAF92A3A}"/>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dirty="0">
                    <a:solidFill>
                      <a:srgbClr val="E49393"/>
                    </a:solidFill>
                    <a:latin typeface="Barlow Bold"/>
                    <a:ea typeface="Barlow Bold"/>
                    <a:cs typeface="Barlow Bold"/>
                    <a:sym typeface="Barlow Bold"/>
                  </a:rPr>
                  <a:t>5</a:t>
                </a:r>
                <a:endParaRPr lang="sq-AL" sz="1200" b="1" spc="4" noProof="0" dirty="0">
                  <a:solidFill>
                    <a:srgbClr val="E49393"/>
                  </a:solidFill>
                  <a:latin typeface="Barlow Bold"/>
                  <a:ea typeface="Barlow Bold"/>
                  <a:cs typeface="Barlow Bold"/>
                  <a:sym typeface="Barlow Bold"/>
                </a:endParaRPr>
              </a:p>
            </p:txBody>
          </p:sp>
        </p:grpSp>
      </p:grpSp>
      <p:sp>
        <p:nvSpPr>
          <p:cNvPr id="3" name="TextBox 2">
            <a:extLst>
              <a:ext uri="{FF2B5EF4-FFF2-40B4-BE49-F238E27FC236}">
                <a16:creationId xmlns:a16="http://schemas.microsoft.com/office/drawing/2014/main" id="{7071A033-B610-DBB4-8C03-7F083FF61D0E}"/>
              </a:ext>
            </a:extLst>
          </p:cNvPr>
          <p:cNvSpPr txBox="1"/>
          <p:nvPr/>
        </p:nvSpPr>
        <p:spPr>
          <a:xfrm>
            <a:off x="851862" y="2220250"/>
            <a:ext cx="5860829" cy="5218993"/>
          </a:xfrm>
          <a:prstGeom prst="rect">
            <a:avLst/>
          </a:prstGeom>
          <a:noFill/>
        </p:spPr>
        <p:txBody>
          <a:bodyPr wrap="square">
            <a:spAutoFit/>
          </a:bodyPr>
          <a:lstStyle/>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MF</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Ministr</a:t>
            </a:r>
            <a:r>
              <a:rPr lang="en-US" sz="1400" kern="100" dirty="0">
                <a:latin typeface="Barlow" panose="00000500000000000000" pitchFamily="2" charset="0"/>
                <a:ea typeface="Aptos" panose="020B0004020202020204" pitchFamily="34" charset="0"/>
                <a:cs typeface="Times New Roman" panose="02020603050405020304" pitchFamily="18" charset="0"/>
              </a:rPr>
              <a:t>y of Finance</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a:t>
            </a:r>
          </a:p>
          <a:p>
            <a:pPr algn="just">
              <a:lnSpc>
                <a:spcPct val="115000"/>
              </a:lnSpc>
              <a:spcAft>
                <a:spcPts val="800"/>
              </a:spcAft>
            </a:pPr>
            <a:r>
              <a:rPr lang="en-US" sz="1400" b="1" kern="100" dirty="0" err="1">
                <a:latin typeface="Barlow" panose="00000500000000000000" pitchFamily="2" charset="0"/>
                <a:ea typeface="Aptos" panose="020B0004020202020204" pitchFamily="34" charset="0"/>
                <a:cs typeface="Times New Roman" panose="02020603050405020304" pitchFamily="18" charset="0"/>
              </a:rPr>
              <a:t>MoI</a:t>
            </a:r>
            <a:r>
              <a:rPr lang="en-US" sz="1400" kern="100" dirty="0">
                <a:latin typeface="Barlow" panose="00000500000000000000" pitchFamily="2" charset="0"/>
                <a:ea typeface="Aptos" panose="020B0004020202020204" pitchFamily="34" charset="0"/>
                <a:cs typeface="Times New Roman" panose="02020603050405020304" pitchFamily="18" charset="0"/>
              </a:rPr>
              <a:t>:	Ministry of Interior </a:t>
            </a:r>
          </a:p>
          <a:p>
            <a:pPr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MD</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Ministry of Defense</a:t>
            </a:r>
          </a:p>
          <a:p>
            <a:pPr algn="just">
              <a:lnSpc>
                <a:spcPct val="115000"/>
              </a:lnSpc>
              <a:spcAft>
                <a:spcPts val="800"/>
              </a:spcAft>
            </a:pPr>
            <a:r>
              <a:rPr lang="en-US" sz="1400" b="1" kern="100" dirty="0">
                <a:latin typeface="Barlow" panose="00000500000000000000" pitchFamily="2" charset="0"/>
                <a:ea typeface="Aptos" panose="020B0004020202020204" pitchFamily="34" charset="0"/>
                <a:cs typeface="Times New Roman" panose="02020603050405020304" pitchFamily="18" charset="0"/>
              </a:rPr>
              <a:t>MIE</a:t>
            </a:r>
            <a:r>
              <a:rPr lang="en-US" sz="1400" kern="100" dirty="0">
                <a:latin typeface="Barlow" panose="00000500000000000000" pitchFamily="2" charset="0"/>
                <a:ea typeface="Aptos" panose="020B0004020202020204" pitchFamily="34" charset="0"/>
                <a:cs typeface="Times New Roman" panose="02020603050405020304" pitchFamily="18" charset="0"/>
              </a:rPr>
              <a:t>:	Ministry of Infrastructure and Energy </a:t>
            </a:r>
          </a:p>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MTCS</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Ministry of Tourism, Culture and Sports </a:t>
            </a:r>
          </a:p>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AKSHI</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National Agency </a:t>
            </a:r>
            <a:r>
              <a:rPr lang="en-US" sz="1400" kern="100" dirty="0">
                <a:latin typeface="Barlow" panose="00000500000000000000" pitchFamily="2" charset="0"/>
                <a:ea typeface="Aptos" panose="020B0004020202020204" pitchFamily="34" charset="0"/>
                <a:cs typeface="Times New Roman" panose="02020603050405020304" pitchFamily="18" charset="0"/>
              </a:rPr>
              <a:t>of Information Society </a:t>
            </a:r>
            <a:endParaRPr lang="en-US" sz="1400" kern="100" dirty="0">
              <a:effectLst/>
              <a:latin typeface="Barlow" panose="00000500000000000000" pitchFamily="2"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ADF</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Albanian Development Fund </a:t>
            </a:r>
          </a:p>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IEVP</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Institution for Enforcement of Criminal Court Decisions </a:t>
            </a:r>
          </a:p>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IKMT</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National Inspectorate </a:t>
            </a:r>
            <a:r>
              <a:rPr lang="en-US" sz="1400" kern="100" dirty="0">
                <a:latin typeface="Barlow" panose="00000500000000000000" pitchFamily="2" charset="0"/>
                <a:ea typeface="Aptos" panose="020B0004020202020204" pitchFamily="34" charset="0"/>
                <a:cs typeface="Times New Roman" panose="02020603050405020304" pitchFamily="18" charset="0"/>
              </a:rPr>
              <a:t>for Territorial Protection </a:t>
            </a:r>
            <a:endParaRPr lang="en-US" sz="1400" kern="100" dirty="0">
              <a:effectLst/>
              <a:latin typeface="Barlow" panose="00000500000000000000" pitchFamily="2"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ISUV</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Institute of Food Safety and Veterinary </a:t>
            </a:r>
          </a:p>
          <a:p>
            <a:pPr marL="0" marR="0" algn="just">
              <a:lnSpc>
                <a:spcPct val="115000"/>
              </a:lnSpc>
              <a:spcAft>
                <a:spcPts val="800"/>
              </a:spcAft>
            </a:pPr>
            <a:r>
              <a:rPr lang="en-US" sz="1400" b="1" kern="100" dirty="0">
                <a:latin typeface="Barlow" panose="00000500000000000000" pitchFamily="2" charset="0"/>
                <a:ea typeface="Aptos" panose="020B0004020202020204" pitchFamily="34" charset="0"/>
                <a:cs typeface="Times New Roman" panose="02020603050405020304" pitchFamily="18" charset="0"/>
              </a:rPr>
              <a:t>GDP</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Gross Domestic </a:t>
            </a:r>
            <a:r>
              <a:rPr lang="en-US" sz="1400" kern="100" dirty="0">
                <a:latin typeface="Barlow" panose="00000500000000000000" pitchFamily="2" charset="0"/>
                <a:ea typeface="Aptos" panose="020B0004020202020204" pitchFamily="34" charset="0"/>
                <a:cs typeface="Times New Roman" panose="02020603050405020304" pitchFamily="18" charset="0"/>
              </a:rPr>
              <a:t>Product </a:t>
            </a:r>
            <a:endParaRPr lang="en-US" sz="1400" kern="100" dirty="0">
              <a:effectLst/>
              <a:latin typeface="Barlow" panose="00000500000000000000" pitchFamily="2"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400" b="1" kern="100" dirty="0">
                <a:latin typeface="Barlow" panose="00000500000000000000" pitchFamily="2" charset="0"/>
                <a:ea typeface="Aptos" panose="020B0004020202020204" pitchFamily="34" charset="0"/>
                <a:cs typeface="Times New Roman" panose="02020603050405020304" pitchFamily="18" charset="0"/>
              </a:rPr>
              <a:t>MTRS</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Medium- Term Revenue Strategy </a:t>
            </a:r>
          </a:p>
          <a:p>
            <a:pPr marL="0" marR="0" algn="just">
              <a:lnSpc>
                <a:spcPct val="115000"/>
              </a:lnSpc>
              <a:spcAft>
                <a:spcPts val="800"/>
              </a:spcAft>
            </a:pPr>
            <a:r>
              <a:rPr lang="en-US" sz="1400" b="1" kern="100" dirty="0">
                <a:latin typeface="Barlow" panose="00000500000000000000" pitchFamily="2" charset="0"/>
                <a:ea typeface="Aptos" panose="020B0004020202020204" pitchFamily="34" charset="0"/>
                <a:cs typeface="Times New Roman" panose="02020603050405020304" pitchFamily="18" charset="0"/>
              </a:rPr>
              <a:t>PIT</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Personal Income Tax </a:t>
            </a:r>
          </a:p>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VAT</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Value Added Tax </a:t>
            </a:r>
          </a:p>
          <a:p>
            <a:pPr marL="0" marR="0" algn="just">
              <a:lnSpc>
                <a:spcPct val="115000"/>
              </a:lnSpc>
              <a:spcAft>
                <a:spcPts val="800"/>
              </a:spcAft>
            </a:pPr>
            <a:r>
              <a:rPr lang="en-US" sz="1400" b="1" kern="100" dirty="0">
                <a:effectLst/>
                <a:latin typeface="Barlow" panose="00000500000000000000" pitchFamily="2" charset="0"/>
                <a:ea typeface="Aptos" panose="020B0004020202020204" pitchFamily="34" charset="0"/>
                <a:cs typeface="Times New Roman" panose="02020603050405020304" pitchFamily="18" charset="0"/>
              </a:rPr>
              <a:t>AI</a:t>
            </a:r>
            <a:r>
              <a:rPr lang="en-US" sz="1400" kern="100" dirty="0">
                <a:effectLst/>
                <a:latin typeface="Barlow" panose="00000500000000000000" pitchFamily="2" charset="0"/>
                <a:ea typeface="Aptos" panose="020B0004020202020204" pitchFamily="34" charset="0"/>
                <a:cs typeface="Times New Roman" panose="02020603050405020304" pitchFamily="18" charset="0"/>
              </a:rPr>
              <a:t>:	Artificial Intelligence  </a:t>
            </a:r>
          </a:p>
        </p:txBody>
      </p:sp>
    </p:spTree>
    <p:extLst>
      <p:ext uri="{BB962C8B-B14F-4D97-AF65-F5344CB8AC3E}">
        <p14:creationId xmlns:p14="http://schemas.microsoft.com/office/powerpoint/2010/main" val="355245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89102" y="4276422"/>
            <a:ext cx="1004624" cy="19050"/>
          </a:xfrm>
          <a:prstGeom prst="line">
            <a:avLst/>
          </a:prstGeom>
          <a:ln w="38100" cap="flat">
            <a:solidFill>
              <a:srgbClr val="FFFFFF"/>
            </a:solidFill>
            <a:prstDash val="solid"/>
            <a:headEnd type="none" w="sm" len="sm"/>
            <a:tailEnd type="none" w="sm" len="sm"/>
          </a:ln>
        </p:spPr>
        <p:txBody>
          <a:bodyPr/>
          <a:lstStyle/>
          <a:p>
            <a:pPr algn="l" rtl="0"/>
            <a:endParaRPr lang="sq-AL" noProof="0" dirty="0"/>
          </a:p>
        </p:txBody>
      </p:sp>
      <p:sp>
        <p:nvSpPr>
          <p:cNvPr id="14" name="TextBox 14"/>
          <p:cNvSpPr txBox="1"/>
          <p:nvPr/>
        </p:nvSpPr>
        <p:spPr>
          <a:xfrm>
            <a:off x="732348" y="4773289"/>
            <a:ext cx="6086157" cy="5080878"/>
          </a:xfrm>
          <a:prstGeom prst="rect">
            <a:avLst/>
          </a:prstGeom>
        </p:spPr>
        <p:txBody>
          <a:bodyPr wrap="square" lIns="0" tIns="0" rIns="0" bIns="0" rtlCol="0" anchor="t">
            <a:spAutoFit/>
          </a:bodyPr>
          <a:lstStyle/>
          <a:p>
            <a:pPr rtl="0">
              <a:lnSpc>
                <a:spcPts val="1694"/>
              </a:lnSpc>
            </a:pPr>
            <a:endParaRPr lang="sq-AL" sz="1200" b="1" spc="4" noProof="0" dirty="0">
              <a:solidFill>
                <a:srgbClr val="365B6D"/>
              </a:solidFill>
              <a:latin typeface="Barlow" panose="00000500000000000000" pitchFamily="2" charset="0"/>
              <a:ea typeface="Barlow Bold"/>
              <a:cs typeface="Barlow Bold"/>
              <a:sym typeface="Barlow Bold"/>
            </a:endParaRPr>
          </a:p>
          <a:p>
            <a:pPr rtl="0"/>
            <a:r>
              <a:rPr lang="en-GB" sz="1400" i="1" dirty="0">
                <a:latin typeface="Barlow" panose="00000500000000000000" pitchFamily="2" charset="0"/>
              </a:rPr>
              <a:t>Dear citizens</a:t>
            </a:r>
            <a:r>
              <a:rPr lang="sq-AL" sz="1400" i="1" noProof="0" dirty="0">
                <a:latin typeface="Barlow" panose="00000500000000000000" pitchFamily="2" charset="0"/>
              </a:rPr>
              <a:t>,</a:t>
            </a:r>
          </a:p>
          <a:p>
            <a:pPr rtl="0"/>
            <a:endParaRPr lang="sq-AL" sz="1400" noProof="0" dirty="0">
              <a:latin typeface="Barlow" panose="00000500000000000000" pitchFamily="2" charset="0"/>
            </a:endParaRPr>
          </a:p>
          <a:p>
            <a:pPr algn="just"/>
            <a:r>
              <a:rPr lang="en-GB" sz="1400" noProof="0" dirty="0">
                <a:latin typeface="Barlow" panose="00000500000000000000" pitchFamily="2" charset="0"/>
              </a:rPr>
              <a:t>I have the pleasure of presenting the Citizens Budget Execution Report 2025. </a:t>
            </a:r>
          </a:p>
          <a:p>
            <a:pPr algn="just"/>
            <a:r>
              <a:rPr lang="en-GB" sz="1400" noProof="0" dirty="0">
                <a:latin typeface="Barlow" panose="00000500000000000000" pitchFamily="2" charset="0"/>
              </a:rPr>
              <a:t>A document dedicated to you. </a:t>
            </a:r>
            <a:r>
              <a:rPr lang="sq-AL" sz="1400" noProof="0" dirty="0">
                <a:latin typeface="Barlow" panose="00000500000000000000" pitchFamily="2" charset="0"/>
              </a:rPr>
              <a:t> </a:t>
            </a:r>
            <a:endParaRPr lang="en-US" sz="1400" noProof="0" dirty="0">
              <a:latin typeface="Barlow" panose="00000500000000000000" pitchFamily="2" charset="0"/>
            </a:endParaRPr>
          </a:p>
          <a:p>
            <a:pPr algn="just"/>
            <a:endParaRPr lang="en-US" sz="1400" noProof="0" dirty="0">
              <a:latin typeface="Barlow" panose="00000500000000000000" pitchFamily="2" charset="0"/>
            </a:endParaRPr>
          </a:p>
          <a:p>
            <a:pPr algn="just"/>
            <a:r>
              <a:rPr lang="en-GB" sz="1400" noProof="0" dirty="0">
                <a:latin typeface="Barlow" panose="00000500000000000000" pitchFamily="2" charset="0"/>
              </a:rPr>
              <a:t>This report includes data on revenues collected from taxes and other sources, but also on how the money is spent, turned into investments and priorities, for the benefit of the economy.</a:t>
            </a:r>
            <a:endParaRPr lang="en-US" sz="1400" noProof="0" dirty="0">
              <a:latin typeface="Barlow" panose="00000500000000000000" pitchFamily="2" charset="0"/>
            </a:endParaRPr>
          </a:p>
          <a:p>
            <a:pPr algn="just"/>
            <a:endParaRPr lang="en-US" sz="1400" dirty="0">
              <a:latin typeface="Barlow" panose="00000500000000000000" pitchFamily="2" charset="0"/>
            </a:endParaRPr>
          </a:p>
          <a:p>
            <a:pPr algn="just"/>
            <a:r>
              <a:rPr lang="en-US" sz="1400" noProof="0" dirty="0">
                <a:latin typeface="Barlow" panose="00000500000000000000" pitchFamily="2" charset="0"/>
              </a:rPr>
              <a:t>Our objective is to provide simplified</a:t>
            </a:r>
            <a:r>
              <a:rPr lang="en-GB" sz="1400" noProof="0" dirty="0">
                <a:latin typeface="Barlow" panose="00000500000000000000" pitchFamily="2" charset="0"/>
              </a:rPr>
              <a:t>, understandable information to all on the key reforms carried out to enhance the management of public money, and all this as part of our journey towards integration into</a:t>
            </a:r>
            <a:r>
              <a:rPr lang="en-US" sz="1400" dirty="0">
                <a:latin typeface="Barlow" panose="00000500000000000000" pitchFamily="2" charset="0"/>
              </a:rPr>
              <a:t> the European Union</a:t>
            </a:r>
            <a:r>
              <a:rPr lang="sq-AL" sz="1400" noProof="0" dirty="0">
                <a:latin typeface="Barlow" panose="00000500000000000000" pitchFamily="2" charset="0"/>
              </a:rPr>
              <a:t>.</a:t>
            </a:r>
          </a:p>
          <a:p>
            <a:pPr algn="just"/>
            <a:endParaRPr lang="sq-AL" sz="1400" noProof="0" dirty="0">
              <a:latin typeface="Barlow" panose="00000500000000000000" pitchFamily="2" charset="0"/>
            </a:endParaRPr>
          </a:p>
          <a:p>
            <a:pPr algn="just"/>
            <a:r>
              <a:rPr lang="en-GB" sz="1400" noProof="0" dirty="0">
                <a:latin typeface="Barlow" panose="00000500000000000000" pitchFamily="2" charset="0"/>
              </a:rPr>
              <a:t>This report is part of our ongoing commitment to be transparent, accountable, and open with you. We believe that every citizen has the right to know how public funds are used effectively </a:t>
            </a:r>
            <a:r>
              <a:rPr lang="en-GB" sz="1400" dirty="0">
                <a:latin typeface="Barlow" panose="00000500000000000000" pitchFamily="2" charset="0"/>
              </a:rPr>
              <a:t>to ensure a better future for our country.</a:t>
            </a:r>
            <a:endParaRPr lang="en-US" sz="1400" dirty="0">
              <a:latin typeface="Barlow" panose="00000500000000000000" pitchFamily="2" charset="0"/>
            </a:endParaRPr>
          </a:p>
          <a:p>
            <a:pPr algn="just"/>
            <a:endParaRPr lang="en-US" sz="1400" noProof="0" dirty="0">
              <a:latin typeface="Barlow" panose="00000500000000000000" pitchFamily="2" charset="0"/>
            </a:endParaRPr>
          </a:p>
          <a:p>
            <a:pPr algn="just"/>
            <a:r>
              <a:rPr lang="en-US" sz="1400" noProof="0" dirty="0">
                <a:latin typeface="Barlow" panose="00000500000000000000" pitchFamily="2" charset="0"/>
              </a:rPr>
              <a:t>         </a:t>
            </a:r>
          </a:p>
          <a:p>
            <a:pPr algn="just"/>
            <a:r>
              <a:rPr lang="en-US" sz="1600" dirty="0">
                <a:latin typeface="Barlow" panose="00000500000000000000" pitchFamily="2" charset="0"/>
              </a:rPr>
              <a:t>         </a:t>
            </a:r>
            <a:r>
              <a:rPr lang="en-US" sz="1600" noProof="0" dirty="0">
                <a:latin typeface="Barlow" panose="00000500000000000000" pitchFamily="2" charset="0"/>
              </a:rPr>
              <a:t> </a:t>
            </a:r>
          </a:p>
          <a:p>
            <a:pPr algn="just"/>
            <a:endParaRPr lang="en-US" sz="1600" b="1" dirty="0">
              <a:latin typeface="Barlow" panose="00000500000000000000" pitchFamily="2" charset="0"/>
            </a:endParaRPr>
          </a:p>
          <a:p>
            <a:pPr algn="just"/>
            <a:r>
              <a:rPr lang="en-US" sz="1600" b="1" noProof="0" dirty="0">
                <a:latin typeface="Barlow" panose="00000500000000000000" pitchFamily="2" charset="0"/>
              </a:rPr>
              <a:t>         </a:t>
            </a:r>
            <a:r>
              <a:rPr lang="sq-AL" sz="1600" b="1" noProof="0" dirty="0">
                <a:latin typeface="Barlow" panose="00000500000000000000" pitchFamily="2" charset="0"/>
              </a:rPr>
              <a:t>Minist</a:t>
            </a:r>
            <a:r>
              <a:rPr lang="en-GB" sz="1600" b="1" noProof="0" dirty="0">
                <a:latin typeface="Barlow" panose="00000500000000000000" pitchFamily="2" charset="0"/>
              </a:rPr>
              <a:t>er of Finance </a:t>
            </a:r>
            <a:endParaRPr lang="sq-AL" sz="1600" b="1" noProof="0" dirty="0">
              <a:latin typeface="Barlow" panose="00000500000000000000" pitchFamily="2" charset="0"/>
            </a:endParaRPr>
          </a:p>
          <a:p>
            <a:pPr rtl="0"/>
            <a:r>
              <a:rPr lang="en-US" sz="1600" b="1" dirty="0">
                <a:latin typeface="Barlow" panose="00000500000000000000" pitchFamily="2" charset="0"/>
              </a:rPr>
              <a:t>            </a:t>
            </a:r>
            <a:r>
              <a:rPr lang="en-US" sz="1600" b="1" noProof="0" dirty="0">
                <a:latin typeface="Barlow" panose="00000500000000000000" pitchFamily="2" charset="0"/>
              </a:rPr>
              <a:t> </a:t>
            </a:r>
            <a:r>
              <a:rPr lang="sq-AL" sz="1600" b="1" noProof="0" dirty="0">
                <a:latin typeface="Barlow" panose="00000500000000000000" pitchFamily="2" charset="0"/>
              </a:rPr>
              <a:t>Petrit MALAJ</a:t>
            </a:r>
          </a:p>
        </p:txBody>
      </p:sp>
      <p:sp>
        <p:nvSpPr>
          <p:cNvPr id="15" name="TextBox 15"/>
          <p:cNvSpPr txBox="1"/>
          <p:nvPr/>
        </p:nvSpPr>
        <p:spPr>
          <a:xfrm>
            <a:off x="747014" y="757769"/>
            <a:ext cx="3793236" cy="446917"/>
          </a:xfrm>
          <a:prstGeom prst="rect">
            <a:avLst/>
          </a:prstGeom>
        </p:spPr>
        <p:txBody>
          <a:bodyPr wrap="square" lIns="0" tIns="0" rIns="0" bIns="0" rtlCol="0" anchor="t">
            <a:spAutoFit/>
          </a:bodyPr>
          <a:lstStyle/>
          <a:p>
            <a:pPr algn="l" rtl="0">
              <a:lnSpc>
                <a:spcPts val="3920"/>
              </a:lnSpc>
            </a:pPr>
            <a:r>
              <a:rPr lang="sq-AL" sz="2800" b="1" noProof="0" dirty="0">
                <a:solidFill>
                  <a:srgbClr val="365B6D"/>
                </a:solidFill>
                <a:latin typeface="Barlow" panose="00000500000000000000" pitchFamily="2" charset="0"/>
                <a:sym typeface="Barlow Bold"/>
              </a:rPr>
              <a:t>Mes</a:t>
            </a:r>
            <a:r>
              <a:rPr lang="en-GB" sz="2800" b="1" noProof="0" dirty="0">
                <a:solidFill>
                  <a:srgbClr val="365B6D"/>
                </a:solidFill>
                <a:latin typeface="Barlow" panose="00000500000000000000" pitchFamily="2" charset="0"/>
                <a:sym typeface="Barlow Bold"/>
              </a:rPr>
              <a:t>sage for the reader </a:t>
            </a:r>
            <a:endParaRPr lang="sq-AL" sz="2800" b="1" noProof="0" dirty="0">
              <a:solidFill>
                <a:srgbClr val="365B6D"/>
              </a:solidFill>
              <a:latin typeface="Barlow" panose="00000500000000000000" pitchFamily="2" charset="0"/>
              <a:sym typeface="Barlow Bold"/>
            </a:endParaRPr>
          </a:p>
        </p:txBody>
      </p:sp>
      <p:sp>
        <p:nvSpPr>
          <p:cNvPr id="22" name="TextBox 17">
            <a:extLst>
              <a:ext uri="{FF2B5EF4-FFF2-40B4-BE49-F238E27FC236}">
                <a16:creationId xmlns:a16="http://schemas.microsoft.com/office/drawing/2014/main" id="{316EC064-A45E-837F-4CC7-B72E239851E4}"/>
              </a:ext>
            </a:extLst>
          </p:cNvPr>
          <p:cNvSpPr txBox="1"/>
          <p:nvPr/>
        </p:nvSpPr>
        <p:spPr>
          <a:xfrm>
            <a:off x="944603" y="8641939"/>
            <a:ext cx="2057400" cy="538609"/>
          </a:xfrm>
          <a:prstGeom prst="rect">
            <a:avLst/>
          </a:prstGeom>
        </p:spPr>
        <p:txBody>
          <a:bodyPr wrap="square" lIns="0" tIns="0" rIns="0" bIns="0" rtlCol="0" anchor="t">
            <a:spAutoFit/>
          </a:bodyPr>
          <a:lstStyle/>
          <a:p>
            <a:pPr algn="ctr" rtl="0">
              <a:lnSpc>
                <a:spcPts val="4200"/>
              </a:lnSpc>
              <a:spcBef>
                <a:spcPct val="0"/>
              </a:spcBef>
            </a:pPr>
            <a:r>
              <a:rPr lang="sq-AL" sz="3000" spc="12" noProof="0" dirty="0">
                <a:solidFill>
                  <a:srgbClr val="365B6D"/>
                </a:solidFill>
                <a:latin typeface="Eyesome Script"/>
                <a:ea typeface="Eyesome Script"/>
                <a:cs typeface="Eyesome Script"/>
                <a:sym typeface="Eyesome Script"/>
              </a:rPr>
              <a:t>Falëminderit</a:t>
            </a:r>
          </a:p>
        </p:txBody>
      </p:sp>
      <p:grpSp>
        <p:nvGrpSpPr>
          <p:cNvPr id="30" name="Group 5">
            <a:extLst>
              <a:ext uri="{FF2B5EF4-FFF2-40B4-BE49-F238E27FC236}">
                <a16:creationId xmlns:a16="http://schemas.microsoft.com/office/drawing/2014/main" id="{062496F7-7B8A-3A49-6E76-250DB5AD8055}"/>
              </a:ext>
            </a:extLst>
          </p:cNvPr>
          <p:cNvGrpSpPr/>
          <p:nvPr/>
        </p:nvGrpSpPr>
        <p:grpSpPr>
          <a:xfrm rot="-10138660">
            <a:off x="6729297" y="-236639"/>
            <a:ext cx="2141005" cy="1985278"/>
            <a:chOff x="0" y="0"/>
            <a:chExt cx="812800" cy="753681"/>
          </a:xfrm>
        </p:grpSpPr>
        <p:sp>
          <p:nvSpPr>
            <p:cNvPr id="31" name="Freeform 6">
              <a:extLst>
                <a:ext uri="{FF2B5EF4-FFF2-40B4-BE49-F238E27FC236}">
                  <a16:creationId xmlns:a16="http://schemas.microsoft.com/office/drawing/2014/main" id="{26FC3803-7767-9049-269D-1C0AE2026EA2}"/>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2" name="TextBox 7">
              <a:extLst>
                <a:ext uri="{FF2B5EF4-FFF2-40B4-BE49-F238E27FC236}">
                  <a16:creationId xmlns:a16="http://schemas.microsoft.com/office/drawing/2014/main" id="{62DBD71B-C06F-726F-BF6D-62F280FD911D}"/>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3" name="Group 15">
            <a:extLst>
              <a:ext uri="{FF2B5EF4-FFF2-40B4-BE49-F238E27FC236}">
                <a16:creationId xmlns:a16="http://schemas.microsoft.com/office/drawing/2014/main" id="{CF896186-ED56-C7B4-5A03-874A658700D8}"/>
              </a:ext>
            </a:extLst>
          </p:cNvPr>
          <p:cNvGrpSpPr/>
          <p:nvPr/>
        </p:nvGrpSpPr>
        <p:grpSpPr>
          <a:xfrm rot="-10138660">
            <a:off x="6498344" y="-656774"/>
            <a:ext cx="2141005" cy="1985278"/>
            <a:chOff x="0" y="0"/>
            <a:chExt cx="812800" cy="753681"/>
          </a:xfrm>
        </p:grpSpPr>
        <p:sp>
          <p:nvSpPr>
            <p:cNvPr id="34" name="Freeform 16">
              <a:extLst>
                <a:ext uri="{FF2B5EF4-FFF2-40B4-BE49-F238E27FC236}">
                  <a16:creationId xmlns:a16="http://schemas.microsoft.com/office/drawing/2014/main" id="{40B2B9CD-80C1-12E5-72A4-C4901150CB9A}"/>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5" name="TextBox 17">
              <a:extLst>
                <a:ext uri="{FF2B5EF4-FFF2-40B4-BE49-F238E27FC236}">
                  <a16:creationId xmlns:a16="http://schemas.microsoft.com/office/drawing/2014/main" id="{2FDC8752-BEDC-8AEE-9E73-82A5070C81F2}"/>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6" name="Group 8">
            <a:extLst>
              <a:ext uri="{FF2B5EF4-FFF2-40B4-BE49-F238E27FC236}">
                <a16:creationId xmlns:a16="http://schemas.microsoft.com/office/drawing/2014/main" id="{4ABA09F6-AE8B-05D7-D6D0-AE46CA2259A7}"/>
              </a:ext>
            </a:extLst>
          </p:cNvPr>
          <p:cNvGrpSpPr/>
          <p:nvPr/>
        </p:nvGrpSpPr>
        <p:grpSpPr>
          <a:xfrm rot="1136038">
            <a:off x="6664025" y="9084315"/>
            <a:ext cx="2921675" cy="2556466"/>
            <a:chOff x="0" y="0"/>
            <a:chExt cx="812800" cy="711200"/>
          </a:xfrm>
        </p:grpSpPr>
        <p:sp>
          <p:nvSpPr>
            <p:cNvPr id="37" name="Freeform 9">
              <a:extLst>
                <a:ext uri="{FF2B5EF4-FFF2-40B4-BE49-F238E27FC236}">
                  <a16:creationId xmlns:a16="http://schemas.microsoft.com/office/drawing/2014/main" id="{909F0586-BC2B-28AA-3002-4C34C704A6E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8" name="TextBox 10">
              <a:extLst>
                <a:ext uri="{FF2B5EF4-FFF2-40B4-BE49-F238E27FC236}">
                  <a16:creationId xmlns:a16="http://schemas.microsoft.com/office/drawing/2014/main" id="{482E328B-9DED-9165-1A53-B5C7EA2D7D8A}"/>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39" name="Group 18">
            <a:extLst>
              <a:ext uri="{FF2B5EF4-FFF2-40B4-BE49-F238E27FC236}">
                <a16:creationId xmlns:a16="http://schemas.microsoft.com/office/drawing/2014/main" id="{0CE44520-8F32-4982-5606-B91D331652E1}"/>
              </a:ext>
            </a:extLst>
          </p:cNvPr>
          <p:cNvGrpSpPr/>
          <p:nvPr/>
        </p:nvGrpSpPr>
        <p:grpSpPr>
          <a:xfrm rot="1136038">
            <a:off x="-1621916" y="8874481"/>
            <a:ext cx="2921675" cy="2556466"/>
            <a:chOff x="0" y="0"/>
            <a:chExt cx="812800" cy="711200"/>
          </a:xfrm>
        </p:grpSpPr>
        <p:sp>
          <p:nvSpPr>
            <p:cNvPr id="40" name="Freeform 19">
              <a:extLst>
                <a:ext uri="{FF2B5EF4-FFF2-40B4-BE49-F238E27FC236}">
                  <a16:creationId xmlns:a16="http://schemas.microsoft.com/office/drawing/2014/main" id="{7C74D98E-962A-E92B-290F-C446404D8A1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41" name="TextBox 20">
              <a:extLst>
                <a:ext uri="{FF2B5EF4-FFF2-40B4-BE49-F238E27FC236}">
                  <a16:creationId xmlns:a16="http://schemas.microsoft.com/office/drawing/2014/main" id="{4752D127-66BC-8225-0AF4-DDC8766EB380}"/>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pic>
        <p:nvPicPr>
          <p:cNvPr id="3" name="Picture 2" descr="A person sitting at a desk writing on a piece of paper">
            <a:extLst>
              <a:ext uri="{FF2B5EF4-FFF2-40B4-BE49-F238E27FC236}">
                <a16:creationId xmlns:a16="http://schemas.microsoft.com/office/drawing/2014/main" id="{311A6DE2-74D2-CDA7-6D23-B442D7042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13" y="1667240"/>
            <a:ext cx="4450252" cy="2966835"/>
          </a:xfrm>
          <a:prstGeom prst="rect">
            <a:avLst/>
          </a:prstGeom>
        </p:spPr>
      </p:pic>
      <p:grpSp>
        <p:nvGrpSpPr>
          <p:cNvPr id="2" name="Group 1">
            <a:extLst>
              <a:ext uri="{FF2B5EF4-FFF2-40B4-BE49-F238E27FC236}">
                <a16:creationId xmlns:a16="http://schemas.microsoft.com/office/drawing/2014/main" id="{7298ABC4-7C55-4E31-D740-16EFC36024FA}"/>
              </a:ext>
            </a:extLst>
          </p:cNvPr>
          <p:cNvGrpSpPr/>
          <p:nvPr/>
        </p:nvGrpSpPr>
        <p:grpSpPr>
          <a:xfrm>
            <a:off x="860" y="215910"/>
            <a:ext cx="3132903" cy="304044"/>
            <a:chOff x="860" y="215910"/>
            <a:chExt cx="3132903" cy="304044"/>
          </a:xfrm>
        </p:grpSpPr>
        <p:grpSp>
          <p:nvGrpSpPr>
            <p:cNvPr id="4" name="Group 2">
              <a:extLst>
                <a:ext uri="{FF2B5EF4-FFF2-40B4-BE49-F238E27FC236}">
                  <a16:creationId xmlns:a16="http://schemas.microsoft.com/office/drawing/2014/main" id="{207D5F2C-1155-57E0-769C-C615667A7984}"/>
                </a:ext>
              </a:extLst>
            </p:cNvPr>
            <p:cNvGrpSpPr/>
            <p:nvPr/>
          </p:nvGrpSpPr>
          <p:grpSpPr>
            <a:xfrm rot="5400000">
              <a:off x="1515103" y="-1057393"/>
              <a:ext cx="63104" cy="3091589"/>
              <a:chOff x="0" y="0"/>
              <a:chExt cx="17101" cy="934750"/>
            </a:xfrm>
          </p:grpSpPr>
          <p:sp>
            <p:nvSpPr>
              <p:cNvPr id="9" name="Freeform 3">
                <a:extLst>
                  <a:ext uri="{FF2B5EF4-FFF2-40B4-BE49-F238E27FC236}">
                    <a16:creationId xmlns:a16="http://schemas.microsoft.com/office/drawing/2014/main" id="{F219D707-48FA-5502-72F2-0C37FC1C632E}"/>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10" name="TextBox 4">
                <a:extLst>
                  <a:ext uri="{FF2B5EF4-FFF2-40B4-BE49-F238E27FC236}">
                    <a16:creationId xmlns:a16="http://schemas.microsoft.com/office/drawing/2014/main" id="{E01D4BEC-F87B-4E14-BE6C-425FDBF9B86F}"/>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5" name="Group 19">
              <a:extLst>
                <a:ext uri="{FF2B5EF4-FFF2-40B4-BE49-F238E27FC236}">
                  <a16:creationId xmlns:a16="http://schemas.microsoft.com/office/drawing/2014/main" id="{4335B1BD-81BE-B82E-F05C-3F8353105C4D}"/>
                </a:ext>
              </a:extLst>
            </p:cNvPr>
            <p:cNvGrpSpPr/>
            <p:nvPr/>
          </p:nvGrpSpPr>
          <p:grpSpPr>
            <a:xfrm>
              <a:off x="97017" y="215910"/>
              <a:ext cx="3036746" cy="194284"/>
              <a:chOff x="120176" y="-97609"/>
              <a:chExt cx="2266969" cy="233489"/>
            </a:xfrm>
          </p:grpSpPr>
          <p:sp>
            <p:nvSpPr>
              <p:cNvPr id="7" name="TextBox 20">
                <a:extLst>
                  <a:ext uri="{FF2B5EF4-FFF2-40B4-BE49-F238E27FC236}">
                    <a16:creationId xmlns:a16="http://schemas.microsoft.com/office/drawing/2014/main" id="{51A5F441-457E-A609-C7BA-3CC6ED6AEF58}"/>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sq-AL" sz="999" spc="3" noProof="0" dirty="0">
                    <a:solidFill>
                      <a:srgbClr val="1E2732"/>
                    </a:solidFill>
                    <a:latin typeface="Barlow"/>
                    <a:ea typeface="Barlow"/>
                    <a:cs typeface="Barlow"/>
                    <a:sym typeface="Barlow"/>
                  </a:rPr>
                  <a:t> </a:t>
                </a:r>
                <a:r>
                  <a:rPr lang="en-GB" sz="999" spc="3" dirty="0">
                    <a:solidFill>
                      <a:srgbClr val="1E2732"/>
                    </a:solidFill>
                    <a:latin typeface="Barlow"/>
                    <a:ea typeface="Barlow"/>
                    <a:cs typeface="Barlow"/>
                    <a:sym typeface="Barlow"/>
                  </a:rPr>
                  <a:t>Citizens </a:t>
                </a:r>
                <a:r>
                  <a:rPr lang="sq-AL" sz="999" spc="3" noProof="0" dirty="0">
                    <a:solidFill>
                      <a:srgbClr val="1E2732"/>
                    </a:solidFill>
                    <a:latin typeface="Barlow"/>
                    <a:ea typeface="Barlow"/>
                    <a:cs typeface="Barlow"/>
                    <a:sym typeface="Barlow"/>
                  </a:rPr>
                  <a:t> </a:t>
                </a:r>
                <a:r>
                  <a:rPr lang="en-GB" sz="999" spc="3" dirty="0">
                    <a:solidFill>
                      <a:srgbClr val="1E2732"/>
                    </a:solidFill>
                    <a:latin typeface="Barlow"/>
                    <a:ea typeface="Barlow"/>
                    <a:cs typeface="Barlow"/>
                    <a:sym typeface="Barlow"/>
                  </a:rPr>
                  <a:t>Budget Execution Report 2025</a:t>
                </a:r>
                <a:endParaRPr lang="sq-AL" sz="999" spc="3" noProof="0" dirty="0">
                  <a:solidFill>
                    <a:srgbClr val="1E2732"/>
                  </a:solidFill>
                  <a:latin typeface="Barlow"/>
                  <a:ea typeface="Barlow"/>
                  <a:cs typeface="Barlow"/>
                  <a:sym typeface="Barlow"/>
                </a:endParaRPr>
              </a:p>
            </p:txBody>
          </p:sp>
          <p:sp>
            <p:nvSpPr>
              <p:cNvPr id="8" name="TextBox 21">
                <a:extLst>
                  <a:ext uri="{FF2B5EF4-FFF2-40B4-BE49-F238E27FC236}">
                    <a16:creationId xmlns:a16="http://schemas.microsoft.com/office/drawing/2014/main" id="{F035F68B-869A-2431-DB58-20474217C132}"/>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noProof="0" dirty="0">
                    <a:solidFill>
                      <a:srgbClr val="E49393"/>
                    </a:solidFill>
                    <a:latin typeface="Barlow Bold"/>
                    <a:ea typeface="Barlow Bold"/>
                    <a:cs typeface="Barlow Bold"/>
                    <a:sym typeface="Barlow Bold"/>
                  </a:rPr>
                  <a:t>6</a:t>
                </a:r>
                <a:endParaRPr lang="sq-AL" sz="1200" b="1" spc="4" noProof="0" dirty="0">
                  <a:solidFill>
                    <a:srgbClr val="E49393"/>
                  </a:solidFill>
                  <a:latin typeface="Barlow Bold"/>
                  <a:ea typeface="Barlow Bold"/>
                  <a:cs typeface="Barlow Bold"/>
                  <a:sym typeface="Barlow Bold"/>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C1DBA-02FE-1B96-027E-9CF1FF7A9650}"/>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797B4B58-694B-F495-C6E9-E3B46F4E50F6}"/>
              </a:ext>
            </a:extLst>
          </p:cNvPr>
          <p:cNvSpPr txBox="1"/>
          <p:nvPr/>
        </p:nvSpPr>
        <p:spPr>
          <a:xfrm>
            <a:off x="755999" y="689325"/>
            <a:ext cx="6018875" cy="446917"/>
          </a:xfrm>
          <a:prstGeom prst="rect">
            <a:avLst/>
          </a:prstGeom>
        </p:spPr>
        <p:txBody>
          <a:bodyPr wrap="square" lIns="0" tIns="0" rIns="0" bIns="0" rtlCol="0" anchor="t">
            <a:spAutoFit/>
          </a:bodyPr>
          <a:lstStyle/>
          <a:p>
            <a:pPr marL="0" lvl="0" indent="0" algn="l" rtl="0">
              <a:lnSpc>
                <a:spcPts val="3919"/>
              </a:lnSpc>
              <a:spcBef>
                <a:spcPct val="0"/>
              </a:spcBef>
            </a:pPr>
            <a:r>
              <a:rPr lang="en-GB" sz="2799" b="1" noProof="0" dirty="0">
                <a:solidFill>
                  <a:srgbClr val="365B6D"/>
                </a:solidFill>
                <a:latin typeface="Barlow Bold"/>
                <a:ea typeface="Barlow Bold"/>
                <a:cs typeface="Barlow Bold"/>
                <a:sym typeface="Barlow Bold"/>
              </a:rPr>
              <a:t>POPULATION AND EMPLOYMENT</a:t>
            </a:r>
            <a:endParaRPr lang="sq-AL" sz="2799" b="1" noProof="0" dirty="0">
              <a:solidFill>
                <a:srgbClr val="365B6D"/>
              </a:solidFill>
              <a:latin typeface="Barlow Bold"/>
              <a:ea typeface="Barlow Bold"/>
              <a:cs typeface="Barlow Bold"/>
              <a:sym typeface="Barlow Bold"/>
            </a:endParaRPr>
          </a:p>
        </p:txBody>
      </p:sp>
      <p:sp>
        <p:nvSpPr>
          <p:cNvPr id="5" name="Rectangle 4">
            <a:extLst>
              <a:ext uri="{FF2B5EF4-FFF2-40B4-BE49-F238E27FC236}">
                <a16:creationId xmlns:a16="http://schemas.microsoft.com/office/drawing/2014/main" id="{F2A46FB9-B6A4-E8C6-383F-1827A9226136}"/>
              </a:ext>
            </a:extLst>
          </p:cNvPr>
          <p:cNvSpPr/>
          <p:nvPr/>
        </p:nvSpPr>
        <p:spPr>
          <a:xfrm>
            <a:off x="135025" y="4528418"/>
            <a:ext cx="7421475" cy="304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q-AL" noProof="0" dirty="0"/>
          </a:p>
        </p:txBody>
      </p:sp>
      <p:sp>
        <p:nvSpPr>
          <p:cNvPr id="6" name="TextBox 5">
            <a:extLst>
              <a:ext uri="{FF2B5EF4-FFF2-40B4-BE49-F238E27FC236}">
                <a16:creationId xmlns:a16="http://schemas.microsoft.com/office/drawing/2014/main" id="{0653427F-4BF2-4CAF-46F3-319BD2F95D9A}"/>
              </a:ext>
            </a:extLst>
          </p:cNvPr>
          <p:cNvSpPr txBox="1"/>
          <p:nvPr/>
        </p:nvSpPr>
        <p:spPr>
          <a:xfrm>
            <a:off x="546629" y="1251481"/>
            <a:ext cx="6346886" cy="954107"/>
          </a:xfrm>
          <a:prstGeom prst="rect">
            <a:avLst/>
          </a:prstGeom>
          <a:noFill/>
        </p:spPr>
        <p:txBody>
          <a:bodyPr wrap="square">
            <a:spAutoFit/>
          </a:bodyPr>
          <a:lstStyle/>
          <a:p>
            <a:pPr algn="just"/>
            <a:r>
              <a:rPr lang="en-GB" sz="1400" noProof="0" dirty="0">
                <a:solidFill>
                  <a:srgbClr val="365B6D"/>
                </a:solidFill>
                <a:latin typeface="Barlow" panose="00000500000000000000" pitchFamily="2" charset="0"/>
              </a:rPr>
              <a:t>Key </a:t>
            </a:r>
            <a:r>
              <a:rPr lang="en-GB" sz="1400" dirty="0">
                <a:solidFill>
                  <a:srgbClr val="365B6D"/>
                </a:solidFill>
                <a:latin typeface="Barlow" panose="00000500000000000000" pitchFamily="2" charset="0"/>
              </a:rPr>
              <a:t>population and employment </a:t>
            </a:r>
            <a:r>
              <a:rPr lang="en-GB" sz="1400" noProof="0" dirty="0">
                <a:solidFill>
                  <a:srgbClr val="365B6D"/>
                </a:solidFill>
                <a:latin typeface="Barlow" panose="00000500000000000000" pitchFamily="2" charset="0"/>
              </a:rPr>
              <a:t>data is collected and published by INSTAT. The 2023 Population and Housing Census counted 2.4 million inhabitants within the borders of Albania, which is 420 thousand people less than the 2011 Census. Employment rate and real average monthly salary have increased over time.</a:t>
            </a:r>
          </a:p>
        </p:txBody>
      </p:sp>
      <p:grpSp>
        <p:nvGrpSpPr>
          <p:cNvPr id="29" name="Group 28">
            <a:extLst>
              <a:ext uri="{FF2B5EF4-FFF2-40B4-BE49-F238E27FC236}">
                <a16:creationId xmlns:a16="http://schemas.microsoft.com/office/drawing/2014/main" id="{406AB738-EEC7-4815-3909-8B187301A146}"/>
              </a:ext>
            </a:extLst>
          </p:cNvPr>
          <p:cNvGrpSpPr/>
          <p:nvPr/>
        </p:nvGrpSpPr>
        <p:grpSpPr>
          <a:xfrm>
            <a:off x="604655" y="2676137"/>
            <a:ext cx="3079221" cy="1724024"/>
            <a:chOff x="781625" y="1917700"/>
            <a:chExt cx="3079221" cy="1935695"/>
          </a:xfrm>
        </p:grpSpPr>
        <p:sp>
          <p:nvSpPr>
            <p:cNvPr id="31" name="Freeform: Shape 30">
              <a:extLst>
                <a:ext uri="{FF2B5EF4-FFF2-40B4-BE49-F238E27FC236}">
                  <a16:creationId xmlns:a16="http://schemas.microsoft.com/office/drawing/2014/main" id="{E9C1AAF7-C21E-297D-9E62-6D655E6CF5CA}"/>
                </a:ext>
              </a:extLst>
            </p:cNvPr>
            <p:cNvSpPr/>
            <p:nvPr/>
          </p:nvSpPr>
          <p:spPr>
            <a:xfrm>
              <a:off x="781625" y="1917700"/>
              <a:ext cx="3027276" cy="1935695"/>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chemeClr val="bg1"/>
            </a:solidFill>
            <a:ln w="57150">
              <a:solidFill>
                <a:srgbClr val="D18F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r>
                <a:rPr lang="sq-AL" sz="1400" b="1" noProof="0" dirty="0">
                  <a:latin typeface="Barlow" panose="00000500000000000000" pitchFamily="2" charset="0"/>
                </a:rPr>
                <a:t>Shpenzimet e planifikuara:</a:t>
              </a:r>
            </a:p>
            <a:p>
              <a:pPr lvl="0" algn="ctr" rtl="0"/>
              <a:r>
                <a:rPr lang="sq-AL" sz="1400" b="1" noProof="0" dirty="0">
                  <a:latin typeface="Barlow" panose="00000500000000000000" pitchFamily="2" charset="0"/>
                </a:rPr>
                <a:t>7.0 miliardë LEK</a:t>
              </a:r>
            </a:p>
          </p:txBody>
        </p:sp>
        <p:sp>
          <p:nvSpPr>
            <p:cNvPr id="33" name="TextBox 32">
              <a:extLst>
                <a:ext uri="{FF2B5EF4-FFF2-40B4-BE49-F238E27FC236}">
                  <a16:creationId xmlns:a16="http://schemas.microsoft.com/office/drawing/2014/main" id="{439023CC-7AD5-F3A5-7D35-FE8C01DA6AC2}"/>
                </a:ext>
              </a:extLst>
            </p:cNvPr>
            <p:cNvSpPr txBox="1"/>
            <p:nvPr/>
          </p:nvSpPr>
          <p:spPr>
            <a:xfrm>
              <a:off x="783820" y="2126206"/>
              <a:ext cx="2918230" cy="380121"/>
            </a:xfrm>
            <a:prstGeom prst="rect">
              <a:avLst/>
            </a:prstGeom>
            <a:noFill/>
          </p:spPr>
          <p:txBody>
            <a:bodyPr wrap="square" rtlCol="0">
              <a:spAutoFit/>
            </a:bodyPr>
            <a:lstStyle/>
            <a:p>
              <a:pPr algn="ctr" rtl="0"/>
              <a:r>
                <a:rPr lang="en-US" sz="1600" b="1" noProof="0" dirty="0">
                  <a:latin typeface="Barlow" panose="00000500000000000000" pitchFamily="2" charset="0"/>
                </a:rPr>
                <a:t>Total population</a:t>
              </a:r>
              <a:r>
                <a:rPr lang="sq-AL" sz="1600" b="1" noProof="0" dirty="0">
                  <a:latin typeface="Barlow" panose="00000500000000000000" pitchFamily="2" charset="0"/>
                </a:rPr>
                <a:t>: 2.4 mi</a:t>
              </a:r>
              <a:r>
                <a:rPr lang="en-GB" sz="1600" b="1" noProof="0" dirty="0" err="1">
                  <a:latin typeface="Barlow" panose="00000500000000000000" pitchFamily="2" charset="0"/>
                </a:rPr>
                <a:t>llion</a:t>
              </a:r>
              <a:endParaRPr lang="sq-AL" sz="1600" b="1" noProof="0" dirty="0">
                <a:latin typeface="Barlow" panose="00000500000000000000" pitchFamily="2" charset="0"/>
              </a:endParaRPr>
            </a:p>
          </p:txBody>
        </p:sp>
        <p:pic>
          <p:nvPicPr>
            <p:cNvPr id="35" name="Picture 4" descr="Man and woman icon vector illustration. male and female sign and">
              <a:extLst>
                <a:ext uri="{FF2B5EF4-FFF2-40B4-BE49-F238E27FC236}">
                  <a16:creationId xmlns:a16="http://schemas.microsoft.com/office/drawing/2014/main" id="{9C83457F-CEA9-F88A-2FDC-584FFC9196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848" y="2533986"/>
              <a:ext cx="1273175" cy="66399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A444A7EA-D214-AD4C-038F-589EEE296BA9}"/>
                </a:ext>
              </a:extLst>
            </p:cNvPr>
            <p:cNvSpPr txBox="1"/>
            <p:nvPr/>
          </p:nvSpPr>
          <p:spPr>
            <a:xfrm>
              <a:off x="2702320" y="2646231"/>
              <a:ext cx="882650" cy="380121"/>
            </a:xfrm>
            <a:prstGeom prst="rect">
              <a:avLst/>
            </a:prstGeom>
            <a:noFill/>
          </p:spPr>
          <p:txBody>
            <a:bodyPr wrap="square" rtlCol="0">
              <a:spAutoFit/>
            </a:bodyPr>
            <a:lstStyle/>
            <a:p>
              <a:pPr algn="l" rtl="0"/>
              <a:r>
                <a:rPr lang="sq-AL" sz="1600" b="1" noProof="0" dirty="0">
                  <a:latin typeface="Barlow" panose="00000500000000000000" pitchFamily="2" charset="0"/>
                </a:rPr>
                <a:t>50.4%</a:t>
              </a:r>
            </a:p>
          </p:txBody>
        </p:sp>
        <p:sp>
          <p:nvSpPr>
            <p:cNvPr id="39" name="TextBox 38">
              <a:extLst>
                <a:ext uri="{FF2B5EF4-FFF2-40B4-BE49-F238E27FC236}">
                  <a16:creationId xmlns:a16="http://schemas.microsoft.com/office/drawing/2014/main" id="{ED199FF4-B131-1572-8D18-C10195E02664}"/>
                </a:ext>
              </a:extLst>
            </p:cNvPr>
            <p:cNvSpPr txBox="1"/>
            <p:nvPr/>
          </p:nvSpPr>
          <p:spPr>
            <a:xfrm>
              <a:off x="917970" y="2646231"/>
              <a:ext cx="882650" cy="380121"/>
            </a:xfrm>
            <a:prstGeom prst="rect">
              <a:avLst/>
            </a:prstGeom>
            <a:noFill/>
          </p:spPr>
          <p:txBody>
            <a:bodyPr wrap="square" rtlCol="0">
              <a:spAutoFit/>
            </a:bodyPr>
            <a:lstStyle/>
            <a:p>
              <a:pPr algn="r" rtl="0"/>
              <a:r>
                <a:rPr lang="sq-AL" sz="1600" b="1" noProof="0" dirty="0">
                  <a:latin typeface="Barlow" panose="00000500000000000000" pitchFamily="2" charset="0"/>
                </a:rPr>
                <a:t>49.6%</a:t>
              </a:r>
            </a:p>
          </p:txBody>
        </p:sp>
        <p:sp>
          <p:nvSpPr>
            <p:cNvPr id="40" name="Rectangle 39">
              <a:extLst>
                <a:ext uri="{FF2B5EF4-FFF2-40B4-BE49-F238E27FC236}">
                  <a16:creationId xmlns:a16="http://schemas.microsoft.com/office/drawing/2014/main" id="{9B3D2B1B-0C45-BCEF-C165-AC0B77862135}"/>
                </a:ext>
              </a:extLst>
            </p:cNvPr>
            <p:cNvSpPr/>
            <p:nvPr/>
          </p:nvSpPr>
          <p:spPr>
            <a:xfrm>
              <a:off x="2511067" y="3385737"/>
              <a:ext cx="1349779" cy="1674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l" rtl="0"/>
              <a:r>
                <a:rPr lang="sq-AL" sz="1000" b="1" i="1" noProof="0" dirty="0">
                  <a:latin typeface="Barlow" panose="00000500000000000000" pitchFamily="2" charset="0"/>
                </a:rPr>
                <a:t>INSTAT, po</a:t>
              </a:r>
              <a:r>
                <a:rPr lang="en-GB" sz="1000" b="1" i="1" noProof="0" dirty="0" err="1">
                  <a:latin typeface="Barlow" panose="00000500000000000000" pitchFamily="2" charset="0"/>
                </a:rPr>
                <a:t>pulation</a:t>
              </a:r>
              <a:r>
                <a:rPr lang="en-GB" sz="1000" b="1" i="1" noProof="0" dirty="0">
                  <a:latin typeface="Barlow" panose="00000500000000000000" pitchFamily="2" charset="0"/>
                </a:rPr>
                <a:t> census 2023</a:t>
              </a:r>
              <a:endParaRPr lang="sq-AL" sz="1000" b="1" i="1" noProof="0" dirty="0">
                <a:latin typeface="Barlow" panose="00000500000000000000" pitchFamily="2" charset="0"/>
              </a:endParaRPr>
            </a:p>
          </p:txBody>
        </p:sp>
      </p:grpSp>
      <p:grpSp>
        <p:nvGrpSpPr>
          <p:cNvPr id="41" name="Group 40">
            <a:extLst>
              <a:ext uri="{FF2B5EF4-FFF2-40B4-BE49-F238E27FC236}">
                <a16:creationId xmlns:a16="http://schemas.microsoft.com/office/drawing/2014/main" id="{D1FDB950-0FEF-3519-3EE6-F43E6F44C48B}"/>
              </a:ext>
            </a:extLst>
          </p:cNvPr>
          <p:cNvGrpSpPr/>
          <p:nvPr/>
        </p:nvGrpSpPr>
        <p:grpSpPr>
          <a:xfrm>
            <a:off x="3849485" y="2681567"/>
            <a:ext cx="3002366" cy="1666507"/>
            <a:chOff x="4083050" y="1862027"/>
            <a:chExt cx="3002366" cy="1871116"/>
          </a:xfrm>
        </p:grpSpPr>
        <p:sp>
          <p:nvSpPr>
            <p:cNvPr id="42" name="Freeform: Shape 41">
              <a:extLst>
                <a:ext uri="{FF2B5EF4-FFF2-40B4-BE49-F238E27FC236}">
                  <a16:creationId xmlns:a16="http://schemas.microsoft.com/office/drawing/2014/main" id="{B312078C-A014-FBC5-5D1C-2B53BFE5EC50}"/>
                </a:ext>
              </a:extLst>
            </p:cNvPr>
            <p:cNvSpPr/>
            <p:nvPr/>
          </p:nvSpPr>
          <p:spPr>
            <a:xfrm>
              <a:off x="4083050" y="1862027"/>
              <a:ext cx="3002366" cy="1871116"/>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bg1"/>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r>
                <a:rPr lang="sq-AL" sz="1400" b="1" noProof="0" dirty="0">
                  <a:solidFill>
                    <a:prstClr val="white"/>
                  </a:solidFill>
                  <a:latin typeface="Barlow" panose="00000500000000000000" pitchFamily="2" charset="0"/>
                </a:rPr>
                <a:t>shpenzime aktuale</a:t>
              </a:r>
            </a:p>
            <a:p>
              <a:pPr lvl="0" algn="ctr" rtl="0"/>
              <a:r>
                <a:rPr lang="sq-AL" sz="1400" b="1" noProof="0" dirty="0">
                  <a:latin typeface="Barlow" panose="00000500000000000000" pitchFamily="2" charset="0"/>
                </a:rPr>
                <a:t>8.0 miliardë LEK</a:t>
              </a:r>
            </a:p>
          </p:txBody>
        </p:sp>
        <p:sp>
          <p:nvSpPr>
            <p:cNvPr id="43" name="TextBox 42">
              <a:extLst>
                <a:ext uri="{FF2B5EF4-FFF2-40B4-BE49-F238E27FC236}">
                  <a16:creationId xmlns:a16="http://schemas.microsoft.com/office/drawing/2014/main" id="{EC61940D-F7DC-1186-CF83-1809E7D1D63C}"/>
                </a:ext>
              </a:extLst>
            </p:cNvPr>
            <p:cNvSpPr txBox="1"/>
            <p:nvPr/>
          </p:nvSpPr>
          <p:spPr>
            <a:xfrm>
              <a:off x="4515098" y="2098917"/>
              <a:ext cx="2138269" cy="380121"/>
            </a:xfrm>
            <a:prstGeom prst="rect">
              <a:avLst/>
            </a:prstGeom>
            <a:noFill/>
          </p:spPr>
          <p:txBody>
            <a:bodyPr wrap="square" rtlCol="0">
              <a:spAutoFit/>
            </a:bodyPr>
            <a:lstStyle/>
            <a:p>
              <a:pPr algn="ctr" rtl="0"/>
              <a:r>
                <a:rPr lang="en-US" sz="1600" b="1" dirty="0">
                  <a:latin typeface="Barlow" panose="00000500000000000000" pitchFamily="2" charset="0"/>
                </a:rPr>
                <a:t>Life expectancy </a:t>
              </a:r>
              <a:endParaRPr lang="sq-AL" sz="1600" b="1" noProof="0" dirty="0">
                <a:latin typeface="Barlow" panose="00000500000000000000" pitchFamily="2" charset="0"/>
              </a:endParaRPr>
            </a:p>
          </p:txBody>
        </p:sp>
        <p:pic>
          <p:nvPicPr>
            <p:cNvPr id="44" name="Picture 4" descr="Man and woman icon vector illustration. male and female sign and">
              <a:extLst>
                <a:ext uri="{FF2B5EF4-FFF2-40B4-BE49-F238E27FC236}">
                  <a16:creationId xmlns:a16="http://schemas.microsoft.com/office/drawing/2014/main" id="{DD5F2DE4-2DBE-45E0-A4CD-FD8C4CA18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7450" y="2526584"/>
              <a:ext cx="1273175" cy="66399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43DC8DBF-EB87-3708-7553-7D1ABAFD39E3}"/>
                </a:ext>
              </a:extLst>
            </p:cNvPr>
            <p:cNvSpPr txBox="1"/>
            <p:nvPr/>
          </p:nvSpPr>
          <p:spPr>
            <a:xfrm>
              <a:off x="6026940" y="2563445"/>
              <a:ext cx="882650" cy="656572"/>
            </a:xfrm>
            <a:prstGeom prst="rect">
              <a:avLst/>
            </a:prstGeom>
            <a:noFill/>
          </p:spPr>
          <p:txBody>
            <a:bodyPr wrap="square" rtlCol="0">
              <a:spAutoFit/>
            </a:bodyPr>
            <a:lstStyle/>
            <a:p>
              <a:pPr algn="l" rtl="0"/>
              <a:r>
                <a:rPr lang="sq-AL" sz="1600" b="1" noProof="0" dirty="0">
                  <a:latin typeface="Barlow" panose="00000500000000000000" pitchFamily="2" charset="0"/>
                </a:rPr>
                <a:t>80.9 </a:t>
              </a:r>
              <a:r>
                <a:rPr lang="en-GB" sz="1600" b="1" dirty="0">
                  <a:latin typeface="Barlow" panose="00000500000000000000" pitchFamily="2" charset="0"/>
                </a:rPr>
                <a:t>years</a:t>
              </a:r>
              <a:endParaRPr lang="sq-AL" sz="1600" b="1" noProof="0" dirty="0">
                <a:latin typeface="Barlow" panose="00000500000000000000" pitchFamily="2" charset="0"/>
              </a:endParaRPr>
            </a:p>
          </p:txBody>
        </p:sp>
        <p:sp>
          <p:nvSpPr>
            <p:cNvPr id="46" name="TextBox 45">
              <a:extLst>
                <a:ext uri="{FF2B5EF4-FFF2-40B4-BE49-F238E27FC236}">
                  <a16:creationId xmlns:a16="http://schemas.microsoft.com/office/drawing/2014/main" id="{4E6564EB-54EB-649B-D20B-D24A31569821}"/>
                </a:ext>
              </a:extLst>
            </p:cNvPr>
            <p:cNvSpPr txBox="1"/>
            <p:nvPr/>
          </p:nvSpPr>
          <p:spPr>
            <a:xfrm>
              <a:off x="4318046" y="2566194"/>
              <a:ext cx="882650" cy="656572"/>
            </a:xfrm>
            <a:prstGeom prst="rect">
              <a:avLst/>
            </a:prstGeom>
            <a:noFill/>
          </p:spPr>
          <p:txBody>
            <a:bodyPr wrap="square" rtlCol="0">
              <a:spAutoFit/>
            </a:bodyPr>
            <a:lstStyle/>
            <a:p>
              <a:pPr algn="r" rtl="0"/>
              <a:r>
                <a:rPr lang="sq-AL" sz="1600" b="1" noProof="0" dirty="0">
                  <a:latin typeface="Barlow" panose="00000500000000000000" pitchFamily="2" charset="0"/>
                </a:rPr>
                <a:t>77.3 </a:t>
              </a:r>
              <a:r>
                <a:rPr lang="en-GB" sz="1600" b="1" dirty="0">
                  <a:latin typeface="Barlow" panose="00000500000000000000" pitchFamily="2" charset="0"/>
                </a:rPr>
                <a:t>years</a:t>
              </a:r>
              <a:endParaRPr lang="sq-AL" sz="1600" b="1" noProof="0" dirty="0">
                <a:latin typeface="Barlow" panose="00000500000000000000" pitchFamily="2" charset="0"/>
              </a:endParaRPr>
            </a:p>
          </p:txBody>
        </p:sp>
        <p:sp>
          <p:nvSpPr>
            <p:cNvPr id="47" name="Rectangle 46">
              <a:extLst>
                <a:ext uri="{FF2B5EF4-FFF2-40B4-BE49-F238E27FC236}">
                  <a16:creationId xmlns:a16="http://schemas.microsoft.com/office/drawing/2014/main" id="{CFBA14D0-CB1B-7B17-4839-03CB5FA0CE1B}"/>
                </a:ext>
              </a:extLst>
            </p:cNvPr>
            <p:cNvSpPr/>
            <p:nvPr/>
          </p:nvSpPr>
          <p:spPr>
            <a:xfrm>
              <a:off x="4159249" y="3473563"/>
              <a:ext cx="1005899" cy="1449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l" rtl="0"/>
              <a:r>
                <a:rPr lang="sq-AL" sz="1000" b="1" i="1" noProof="0" dirty="0">
                  <a:latin typeface="Barlow" panose="00000500000000000000" pitchFamily="2" charset="0"/>
                </a:rPr>
                <a:t>INSTAT, 2023</a:t>
              </a:r>
            </a:p>
          </p:txBody>
        </p:sp>
      </p:grpSp>
      <p:grpSp>
        <p:nvGrpSpPr>
          <p:cNvPr id="48" name="Group 47">
            <a:extLst>
              <a:ext uri="{FF2B5EF4-FFF2-40B4-BE49-F238E27FC236}">
                <a16:creationId xmlns:a16="http://schemas.microsoft.com/office/drawing/2014/main" id="{158E4FB3-741C-A196-0351-B05786182A8F}"/>
              </a:ext>
            </a:extLst>
          </p:cNvPr>
          <p:cNvGrpSpPr/>
          <p:nvPr/>
        </p:nvGrpSpPr>
        <p:grpSpPr>
          <a:xfrm>
            <a:off x="3919682" y="4632845"/>
            <a:ext cx="2985183" cy="2279995"/>
            <a:chOff x="847320" y="4726372"/>
            <a:chExt cx="2965943" cy="1841541"/>
          </a:xfrm>
        </p:grpSpPr>
        <p:sp>
          <p:nvSpPr>
            <p:cNvPr id="49" name="Freeform: Shape 48">
              <a:extLst>
                <a:ext uri="{FF2B5EF4-FFF2-40B4-BE49-F238E27FC236}">
                  <a16:creationId xmlns:a16="http://schemas.microsoft.com/office/drawing/2014/main" id="{9A10F3B5-C4A7-52DE-70A8-A01DDEB1D9B4}"/>
                </a:ext>
              </a:extLst>
            </p:cNvPr>
            <p:cNvSpPr/>
            <p:nvPr/>
          </p:nvSpPr>
          <p:spPr>
            <a:xfrm>
              <a:off x="847320" y="4726372"/>
              <a:ext cx="2961581" cy="1841541"/>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chemeClr val="bg1"/>
            </a:solidFill>
            <a:ln w="57150">
              <a:solidFill>
                <a:srgbClr val="5D78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r>
                <a:rPr lang="sq-AL" sz="1400" b="1" noProof="0" dirty="0">
                  <a:latin typeface="Barlow" panose="00000500000000000000" pitchFamily="2" charset="0"/>
                </a:rPr>
                <a:t>rritje në krahasim me vitin 2023</a:t>
              </a:r>
            </a:p>
            <a:p>
              <a:pPr lvl="0" algn="ctr" rtl="0"/>
              <a:r>
                <a:rPr lang="sq-AL" sz="1400" b="1" noProof="0" dirty="0">
                  <a:latin typeface="Barlow" panose="00000500000000000000" pitchFamily="2" charset="0"/>
                </a:rPr>
                <a:t>x%</a:t>
              </a:r>
            </a:p>
          </p:txBody>
        </p:sp>
        <p:sp>
          <p:nvSpPr>
            <p:cNvPr id="50" name="TextBox 49">
              <a:extLst>
                <a:ext uri="{FF2B5EF4-FFF2-40B4-BE49-F238E27FC236}">
                  <a16:creationId xmlns:a16="http://schemas.microsoft.com/office/drawing/2014/main" id="{4AEFE5B3-575E-CADD-EDF0-95D2EB1378DB}"/>
                </a:ext>
              </a:extLst>
            </p:cNvPr>
            <p:cNvSpPr txBox="1"/>
            <p:nvPr/>
          </p:nvSpPr>
          <p:spPr>
            <a:xfrm>
              <a:off x="990889" y="4943785"/>
              <a:ext cx="2496009" cy="671192"/>
            </a:xfrm>
            <a:prstGeom prst="rect">
              <a:avLst/>
            </a:prstGeom>
            <a:noFill/>
          </p:spPr>
          <p:txBody>
            <a:bodyPr wrap="square" rtlCol="0">
              <a:spAutoFit/>
            </a:bodyPr>
            <a:lstStyle/>
            <a:p>
              <a:pPr algn="ctr" rtl="0"/>
              <a:r>
                <a:rPr lang="en-GB" sz="1600" b="1" dirty="0">
                  <a:latin typeface="Barlow" panose="00000500000000000000" pitchFamily="2" charset="0"/>
                </a:rPr>
                <a:t>Employment rate population aged 15-64:</a:t>
              </a:r>
              <a:r>
                <a:rPr lang="sq-AL" sz="1600" b="1" noProof="0" dirty="0">
                  <a:latin typeface="Barlow" panose="00000500000000000000" pitchFamily="2" charset="0"/>
                </a:rPr>
                <a:t> 6</a:t>
              </a:r>
              <a:r>
                <a:rPr lang="en-US" sz="1600" b="1" noProof="0" dirty="0">
                  <a:latin typeface="Barlow" panose="00000500000000000000" pitchFamily="2" charset="0"/>
                </a:rPr>
                <a:t>9.3</a:t>
              </a:r>
              <a:r>
                <a:rPr lang="sq-AL" sz="1600" b="1" noProof="0" dirty="0">
                  <a:latin typeface="Barlow" panose="00000500000000000000" pitchFamily="2" charset="0"/>
                </a:rPr>
                <a:t>%</a:t>
              </a:r>
            </a:p>
          </p:txBody>
        </p:sp>
        <p:pic>
          <p:nvPicPr>
            <p:cNvPr id="51" name="Picture 4" descr="Man and woman icon vector illustration. male and female sign and">
              <a:extLst>
                <a:ext uri="{FF2B5EF4-FFF2-40B4-BE49-F238E27FC236}">
                  <a16:creationId xmlns:a16="http://schemas.microsoft.com/office/drawing/2014/main" id="{E697343B-4CE7-7046-328F-047C450713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371" y="5639084"/>
              <a:ext cx="1273175" cy="663996"/>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06F51258-99F1-0888-B8CF-FFD03E805476}"/>
                </a:ext>
              </a:extLst>
            </p:cNvPr>
            <p:cNvSpPr/>
            <p:nvPr/>
          </p:nvSpPr>
          <p:spPr>
            <a:xfrm>
              <a:off x="2634943" y="6261100"/>
              <a:ext cx="1178320" cy="21161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l" rtl="0"/>
              <a:r>
                <a:rPr lang="sq-AL" sz="1000" b="1" i="1" noProof="0" dirty="0">
                  <a:latin typeface="Barlow" panose="00000500000000000000" pitchFamily="2" charset="0"/>
                </a:rPr>
                <a:t>INSTAT, T4 202</a:t>
              </a:r>
              <a:r>
                <a:rPr lang="en-US" sz="1000" b="1" i="1" noProof="0" dirty="0">
                  <a:latin typeface="Barlow" panose="00000500000000000000" pitchFamily="2" charset="0"/>
                </a:rPr>
                <a:t>5</a:t>
              </a:r>
              <a:endParaRPr lang="sq-AL" sz="1000" b="1" i="1" noProof="0" dirty="0">
                <a:latin typeface="Barlow" panose="00000500000000000000" pitchFamily="2" charset="0"/>
              </a:endParaRPr>
            </a:p>
          </p:txBody>
        </p:sp>
        <p:sp>
          <p:nvSpPr>
            <p:cNvPr id="52" name="TextBox 51">
              <a:extLst>
                <a:ext uri="{FF2B5EF4-FFF2-40B4-BE49-F238E27FC236}">
                  <a16:creationId xmlns:a16="http://schemas.microsoft.com/office/drawing/2014/main" id="{A4072742-F1CB-43DF-782F-E76C05A585BB}"/>
                </a:ext>
              </a:extLst>
            </p:cNvPr>
            <p:cNvSpPr txBox="1"/>
            <p:nvPr/>
          </p:nvSpPr>
          <p:spPr>
            <a:xfrm>
              <a:off x="2745861" y="5762193"/>
              <a:ext cx="882650" cy="380121"/>
            </a:xfrm>
            <a:prstGeom prst="rect">
              <a:avLst/>
            </a:prstGeom>
            <a:noFill/>
          </p:spPr>
          <p:txBody>
            <a:bodyPr wrap="square" rtlCol="0">
              <a:spAutoFit/>
            </a:bodyPr>
            <a:lstStyle/>
            <a:p>
              <a:pPr algn="l" rtl="0"/>
              <a:r>
                <a:rPr lang="sq-AL" sz="1600" b="1" noProof="0" dirty="0">
                  <a:latin typeface="Barlow" panose="00000500000000000000" pitchFamily="2" charset="0"/>
                </a:rPr>
                <a:t>6</a:t>
              </a:r>
              <a:r>
                <a:rPr lang="en-US" sz="1600" b="1" dirty="0">
                  <a:latin typeface="Barlow" panose="00000500000000000000" pitchFamily="2" charset="0"/>
                </a:rPr>
                <a:t>2.7</a:t>
              </a:r>
              <a:r>
                <a:rPr lang="sq-AL" sz="1600" b="1" noProof="0" dirty="0">
                  <a:latin typeface="Barlow" panose="00000500000000000000" pitchFamily="2" charset="0"/>
                </a:rPr>
                <a:t>%</a:t>
              </a:r>
            </a:p>
          </p:txBody>
        </p:sp>
        <p:sp>
          <p:nvSpPr>
            <p:cNvPr id="53" name="TextBox 52">
              <a:extLst>
                <a:ext uri="{FF2B5EF4-FFF2-40B4-BE49-F238E27FC236}">
                  <a16:creationId xmlns:a16="http://schemas.microsoft.com/office/drawing/2014/main" id="{2F12F640-EE77-FBB0-9B7A-DBCB84C149CC}"/>
                </a:ext>
              </a:extLst>
            </p:cNvPr>
            <p:cNvSpPr txBox="1"/>
            <p:nvPr/>
          </p:nvSpPr>
          <p:spPr>
            <a:xfrm>
              <a:off x="995251" y="5762193"/>
              <a:ext cx="882650" cy="380121"/>
            </a:xfrm>
            <a:prstGeom prst="rect">
              <a:avLst/>
            </a:prstGeom>
            <a:noFill/>
          </p:spPr>
          <p:txBody>
            <a:bodyPr wrap="square" rtlCol="0">
              <a:spAutoFit/>
            </a:bodyPr>
            <a:lstStyle/>
            <a:p>
              <a:pPr algn="r" rtl="0"/>
              <a:r>
                <a:rPr lang="sq-AL" sz="1600" b="1" noProof="0" dirty="0">
                  <a:latin typeface="Barlow" panose="00000500000000000000" pitchFamily="2" charset="0"/>
                </a:rPr>
                <a:t>7</a:t>
              </a:r>
              <a:r>
                <a:rPr lang="en-US" sz="1600" b="1" noProof="0" dirty="0">
                  <a:latin typeface="Barlow" panose="00000500000000000000" pitchFamily="2" charset="0"/>
                </a:rPr>
                <a:t>6</a:t>
              </a:r>
              <a:r>
                <a:rPr lang="sq-AL" sz="1600" b="1" noProof="0" dirty="0">
                  <a:latin typeface="Barlow" panose="00000500000000000000" pitchFamily="2" charset="0"/>
                </a:rPr>
                <a:t>%</a:t>
              </a:r>
            </a:p>
          </p:txBody>
        </p:sp>
      </p:grpSp>
      <p:grpSp>
        <p:nvGrpSpPr>
          <p:cNvPr id="55" name="Group 54">
            <a:extLst>
              <a:ext uri="{FF2B5EF4-FFF2-40B4-BE49-F238E27FC236}">
                <a16:creationId xmlns:a16="http://schemas.microsoft.com/office/drawing/2014/main" id="{E80C41EF-FEA3-D132-7901-8AA5A2E43175}"/>
              </a:ext>
            </a:extLst>
          </p:cNvPr>
          <p:cNvGrpSpPr/>
          <p:nvPr/>
        </p:nvGrpSpPr>
        <p:grpSpPr>
          <a:xfrm>
            <a:off x="604753" y="6241573"/>
            <a:ext cx="2985183" cy="1054888"/>
            <a:chOff x="882734" y="6162826"/>
            <a:chExt cx="2985183" cy="1393674"/>
          </a:xfrm>
        </p:grpSpPr>
        <p:sp>
          <p:nvSpPr>
            <p:cNvPr id="56" name="Freeform: Shape 55">
              <a:extLst>
                <a:ext uri="{FF2B5EF4-FFF2-40B4-BE49-F238E27FC236}">
                  <a16:creationId xmlns:a16="http://schemas.microsoft.com/office/drawing/2014/main" id="{70DDEA2A-A341-DD3C-CC84-B4F005CC0E8D}"/>
                </a:ext>
              </a:extLst>
            </p:cNvPr>
            <p:cNvSpPr/>
            <p:nvPr/>
          </p:nvSpPr>
          <p:spPr>
            <a:xfrm>
              <a:off x="882734" y="6162826"/>
              <a:ext cx="2985183" cy="1393674"/>
            </a:xfrm>
            <a:custGeom>
              <a:avLst/>
              <a:gdLst>
                <a:gd name="connsiteX0" fmla="*/ 21458 w 2467191"/>
                <a:gd name="connsiteY0" fmla="*/ 529368 h 1113573"/>
                <a:gd name="connsiteX1" fmla="*/ 144225 w 2467191"/>
                <a:gd name="connsiteY1" fmla="*/ 1003501 h 1113573"/>
                <a:gd name="connsiteX2" fmla="*/ 178091 w 2467191"/>
                <a:gd name="connsiteY2" fmla="*/ 1083934 h 1113573"/>
                <a:gd name="connsiteX3" fmla="*/ 211958 w 2467191"/>
                <a:gd name="connsiteY3" fmla="*/ 1083934 h 1113573"/>
                <a:gd name="connsiteX4" fmla="*/ 1740191 w 2467191"/>
                <a:gd name="connsiteY4" fmla="*/ 1109334 h 1113573"/>
                <a:gd name="connsiteX5" fmla="*/ 2383658 w 2467191"/>
                <a:gd name="connsiteY5" fmla="*/ 1096634 h 1113573"/>
                <a:gd name="connsiteX6" fmla="*/ 2464091 w 2467191"/>
                <a:gd name="connsiteY6" fmla="*/ 952701 h 1113573"/>
                <a:gd name="connsiteX7" fmla="*/ 2430225 w 2467191"/>
                <a:gd name="connsiteY7" fmla="*/ 410834 h 1113573"/>
                <a:gd name="connsiteX8" fmla="*/ 2358258 w 2467191"/>
                <a:gd name="connsiteY8" fmla="*/ 101801 h 1113573"/>
                <a:gd name="connsiteX9" fmla="*/ 2252425 w 2467191"/>
                <a:gd name="connsiteY9" fmla="*/ 4434 h 1113573"/>
                <a:gd name="connsiteX10" fmla="*/ 1520058 w 2467191"/>
                <a:gd name="connsiteY10" fmla="*/ 25601 h 1113573"/>
                <a:gd name="connsiteX11" fmla="*/ 360125 w 2467191"/>
                <a:gd name="connsiteY11" fmla="*/ 106034 h 1113573"/>
                <a:gd name="connsiteX12" fmla="*/ 110358 w 2467191"/>
                <a:gd name="connsiteY12" fmla="*/ 156834 h 1113573"/>
                <a:gd name="connsiteX13" fmla="*/ 8758 w 2467191"/>
                <a:gd name="connsiteY13" fmla="*/ 258434 h 1113573"/>
                <a:gd name="connsiteX14" fmla="*/ 21458 w 2467191"/>
                <a:gd name="connsiteY14" fmla="*/ 529368 h 11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7191" h="1113573">
                  <a:moveTo>
                    <a:pt x="21458" y="529368"/>
                  </a:moveTo>
                  <a:cubicBezTo>
                    <a:pt x="44036" y="653546"/>
                    <a:pt x="118120" y="911073"/>
                    <a:pt x="144225" y="1003501"/>
                  </a:cubicBezTo>
                  <a:cubicBezTo>
                    <a:pt x="170330" y="1095929"/>
                    <a:pt x="166802" y="1070529"/>
                    <a:pt x="178091" y="1083934"/>
                  </a:cubicBezTo>
                  <a:cubicBezTo>
                    <a:pt x="189380" y="1097339"/>
                    <a:pt x="211958" y="1083934"/>
                    <a:pt x="211958" y="1083934"/>
                  </a:cubicBezTo>
                  <a:lnTo>
                    <a:pt x="1740191" y="1109334"/>
                  </a:lnTo>
                  <a:cubicBezTo>
                    <a:pt x="2102141" y="1111451"/>
                    <a:pt x="2263008" y="1122739"/>
                    <a:pt x="2383658" y="1096634"/>
                  </a:cubicBezTo>
                  <a:cubicBezTo>
                    <a:pt x="2504308" y="1070529"/>
                    <a:pt x="2456330" y="1067001"/>
                    <a:pt x="2464091" y="952701"/>
                  </a:cubicBezTo>
                  <a:cubicBezTo>
                    <a:pt x="2471852" y="838401"/>
                    <a:pt x="2447864" y="552651"/>
                    <a:pt x="2430225" y="410834"/>
                  </a:cubicBezTo>
                  <a:cubicBezTo>
                    <a:pt x="2412586" y="269017"/>
                    <a:pt x="2387891" y="169534"/>
                    <a:pt x="2358258" y="101801"/>
                  </a:cubicBezTo>
                  <a:cubicBezTo>
                    <a:pt x="2328625" y="34068"/>
                    <a:pt x="2392125" y="17134"/>
                    <a:pt x="2252425" y="4434"/>
                  </a:cubicBezTo>
                  <a:cubicBezTo>
                    <a:pt x="2112725" y="-8266"/>
                    <a:pt x="1835441" y="8668"/>
                    <a:pt x="1520058" y="25601"/>
                  </a:cubicBezTo>
                  <a:cubicBezTo>
                    <a:pt x="1204675" y="42534"/>
                    <a:pt x="595075" y="84162"/>
                    <a:pt x="360125" y="106034"/>
                  </a:cubicBezTo>
                  <a:cubicBezTo>
                    <a:pt x="125175" y="127906"/>
                    <a:pt x="168919" y="131434"/>
                    <a:pt x="110358" y="156834"/>
                  </a:cubicBezTo>
                  <a:cubicBezTo>
                    <a:pt x="51797" y="182234"/>
                    <a:pt x="24280" y="197756"/>
                    <a:pt x="8758" y="258434"/>
                  </a:cubicBezTo>
                  <a:cubicBezTo>
                    <a:pt x="-6764" y="319112"/>
                    <a:pt x="-1120" y="405190"/>
                    <a:pt x="21458" y="529368"/>
                  </a:cubicBezTo>
                  <a:close/>
                </a:path>
              </a:pathLst>
            </a:custGeom>
            <a:solidFill>
              <a:schemeClr val="bg1"/>
            </a:solidFill>
            <a:ln w="76200">
              <a:solidFill>
                <a:srgbClr val="4471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r>
                <a:rPr lang="sq-AL" sz="1400" b="1" noProof="0" dirty="0">
                  <a:latin typeface="Barlow" panose="00000500000000000000" pitchFamily="2" charset="0"/>
                </a:rPr>
                <a:t>shpenzime aktuale</a:t>
              </a:r>
            </a:p>
            <a:p>
              <a:pPr lvl="0" algn="ctr" rtl="0"/>
              <a:r>
                <a:rPr lang="sq-AL" sz="1400" b="1" noProof="0" dirty="0">
                  <a:latin typeface="Barlow" panose="00000500000000000000" pitchFamily="2" charset="0"/>
                </a:rPr>
                <a:t>0.3% e PBB-së</a:t>
              </a:r>
            </a:p>
          </p:txBody>
        </p:sp>
        <p:sp>
          <p:nvSpPr>
            <p:cNvPr id="57" name="TextBox 56">
              <a:extLst>
                <a:ext uri="{FF2B5EF4-FFF2-40B4-BE49-F238E27FC236}">
                  <a16:creationId xmlns:a16="http://schemas.microsoft.com/office/drawing/2014/main" id="{6614ECAB-5C25-06E6-6664-3F83B43056BB}"/>
                </a:ext>
              </a:extLst>
            </p:cNvPr>
            <p:cNvSpPr txBox="1"/>
            <p:nvPr/>
          </p:nvSpPr>
          <p:spPr>
            <a:xfrm>
              <a:off x="1063183" y="6456402"/>
              <a:ext cx="2547255" cy="772580"/>
            </a:xfrm>
            <a:prstGeom prst="rect">
              <a:avLst/>
            </a:prstGeom>
            <a:noFill/>
          </p:spPr>
          <p:txBody>
            <a:bodyPr wrap="square" rtlCol="0">
              <a:spAutoFit/>
            </a:bodyPr>
            <a:lstStyle/>
            <a:p>
              <a:pPr algn="ctr" rtl="0"/>
              <a:r>
                <a:rPr lang="en-US" sz="1600" b="1" dirty="0">
                  <a:latin typeface="Barlow" panose="00000500000000000000" pitchFamily="2" charset="0"/>
                </a:rPr>
                <a:t>Unemployment rate</a:t>
              </a:r>
              <a:endParaRPr lang="sq-AL" sz="1600" b="1" noProof="0" dirty="0">
                <a:latin typeface="Barlow" panose="00000500000000000000" pitchFamily="2" charset="0"/>
              </a:endParaRPr>
            </a:p>
            <a:p>
              <a:pPr algn="ctr" rtl="0"/>
              <a:r>
                <a:rPr lang="sq-AL" sz="1600" b="1" noProof="0" dirty="0">
                  <a:latin typeface="Barlow" panose="00000500000000000000" pitchFamily="2" charset="0"/>
                </a:rPr>
                <a:t>8.</a:t>
              </a:r>
              <a:r>
                <a:rPr lang="en-US" sz="1600" b="1" dirty="0">
                  <a:latin typeface="Barlow" panose="00000500000000000000" pitchFamily="2" charset="0"/>
                </a:rPr>
                <a:t>4</a:t>
              </a:r>
              <a:r>
                <a:rPr lang="sq-AL" sz="1600" b="1" noProof="0" dirty="0">
                  <a:latin typeface="Barlow" panose="00000500000000000000" pitchFamily="2" charset="0"/>
                </a:rPr>
                <a:t>%</a:t>
              </a:r>
            </a:p>
          </p:txBody>
        </p:sp>
        <p:sp>
          <p:nvSpPr>
            <p:cNvPr id="58" name="Rectangle 57">
              <a:extLst>
                <a:ext uri="{FF2B5EF4-FFF2-40B4-BE49-F238E27FC236}">
                  <a16:creationId xmlns:a16="http://schemas.microsoft.com/office/drawing/2014/main" id="{48135D6A-B84D-685F-EEF7-B80A829DF699}"/>
                </a:ext>
              </a:extLst>
            </p:cNvPr>
            <p:cNvSpPr/>
            <p:nvPr/>
          </p:nvSpPr>
          <p:spPr>
            <a:xfrm>
              <a:off x="1160631" y="7093994"/>
              <a:ext cx="1219200" cy="3467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l" rtl="0"/>
              <a:r>
                <a:rPr lang="sq-AL" sz="1000" b="1" i="1" noProof="0" dirty="0">
                  <a:latin typeface="Barlow" panose="00000500000000000000" pitchFamily="2" charset="0"/>
                </a:rPr>
                <a:t>INSTAT, T4 202</a:t>
              </a:r>
              <a:r>
                <a:rPr lang="en-US" sz="1000" b="1" i="1" dirty="0">
                  <a:latin typeface="Barlow" panose="00000500000000000000" pitchFamily="2" charset="0"/>
                </a:rPr>
                <a:t>5</a:t>
              </a:r>
              <a:endParaRPr lang="sq-AL" sz="1000" b="1" i="1" noProof="0" dirty="0">
                <a:latin typeface="Barlow" panose="00000500000000000000" pitchFamily="2" charset="0"/>
              </a:endParaRPr>
            </a:p>
          </p:txBody>
        </p:sp>
      </p:grpSp>
      <p:grpSp>
        <p:nvGrpSpPr>
          <p:cNvPr id="59" name="Group 58">
            <a:extLst>
              <a:ext uri="{FF2B5EF4-FFF2-40B4-BE49-F238E27FC236}">
                <a16:creationId xmlns:a16="http://schemas.microsoft.com/office/drawing/2014/main" id="{2EB0449B-587A-2F2A-2A52-4891CD671891}"/>
              </a:ext>
            </a:extLst>
          </p:cNvPr>
          <p:cNvGrpSpPr/>
          <p:nvPr/>
        </p:nvGrpSpPr>
        <p:grpSpPr>
          <a:xfrm>
            <a:off x="546629" y="4625661"/>
            <a:ext cx="3027276" cy="1372100"/>
            <a:chOff x="860020" y="7437985"/>
            <a:chExt cx="3027276" cy="1871116"/>
          </a:xfrm>
        </p:grpSpPr>
        <p:sp>
          <p:nvSpPr>
            <p:cNvPr id="60" name="Freeform: Shape 59">
              <a:extLst>
                <a:ext uri="{FF2B5EF4-FFF2-40B4-BE49-F238E27FC236}">
                  <a16:creationId xmlns:a16="http://schemas.microsoft.com/office/drawing/2014/main" id="{24DB70EF-6CA3-3F1C-63AE-F4843109F3C0}"/>
                </a:ext>
              </a:extLst>
            </p:cNvPr>
            <p:cNvSpPr/>
            <p:nvPr/>
          </p:nvSpPr>
          <p:spPr>
            <a:xfrm>
              <a:off x="860020" y="7437985"/>
              <a:ext cx="3027276" cy="1871116"/>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r>
                <a:rPr lang="sq-AL" sz="1400" b="1" noProof="0" dirty="0">
                  <a:latin typeface="Barlow" panose="00000500000000000000" pitchFamily="2" charset="0"/>
                </a:rPr>
                <a:t>shkalla e ekzekutimit të buxhetit</a:t>
              </a:r>
            </a:p>
            <a:p>
              <a:pPr lvl="0" algn="ctr" rtl="0"/>
              <a:r>
                <a:rPr lang="sq-AL" sz="1400" b="1" noProof="0" dirty="0">
                  <a:latin typeface="Barlow" panose="00000500000000000000" pitchFamily="2" charset="0"/>
                </a:rPr>
                <a:t>110.3%</a:t>
              </a:r>
            </a:p>
          </p:txBody>
        </p:sp>
        <p:sp>
          <p:nvSpPr>
            <p:cNvPr id="61" name="TextBox 60">
              <a:extLst>
                <a:ext uri="{FF2B5EF4-FFF2-40B4-BE49-F238E27FC236}">
                  <a16:creationId xmlns:a16="http://schemas.microsoft.com/office/drawing/2014/main" id="{2579F4AD-D3B3-A3C8-E531-48C989DE37AC}"/>
                </a:ext>
              </a:extLst>
            </p:cNvPr>
            <p:cNvSpPr txBox="1"/>
            <p:nvPr/>
          </p:nvSpPr>
          <p:spPr>
            <a:xfrm>
              <a:off x="1015950" y="7664949"/>
              <a:ext cx="2726089" cy="1385047"/>
            </a:xfrm>
            <a:prstGeom prst="rect">
              <a:avLst/>
            </a:prstGeom>
            <a:noFill/>
          </p:spPr>
          <p:txBody>
            <a:bodyPr wrap="square">
              <a:spAutoFit/>
            </a:bodyPr>
            <a:lstStyle/>
            <a:p>
              <a:pPr algn="ctr" rtl="0"/>
              <a:r>
                <a:rPr lang="en-US" sz="1500" b="1" dirty="0">
                  <a:latin typeface="Barlow" panose="00000500000000000000" pitchFamily="2" charset="0"/>
                </a:rPr>
                <a:t>Average gross monthly salary</a:t>
              </a:r>
              <a:r>
                <a:rPr lang="sq-AL" sz="1500" b="1" noProof="0" dirty="0">
                  <a:latin typeface="Barlow" panose="00000500000000000000" pitchFamily="2" charset="0"/>
                </a:rPr>
                <a:t>:</a:t>
              </a:r>
              <a:endParaRPr lang="en-US" sz="1500" b="1" noProof="0" dirty="0">
                <a:latin typeface="Barlow" panose="00000500000000000000" pitchFamily="2" charset="0"/>
              </a:endParaRPr>
            </a:p>
            <a:p>
              <a:pPr algn="ctr" rtl="0"/>
              <a:endParaRPr lang="sq-AL" sz="1400" b="1" noProof="0" dirty="0">
                <a:latin typeface="Barlow" panose="00000500000000000000" pitchFamily="2" charset="0"/>
              </a:endParaRPr>
            </a:p>
            <a:p>
              <a:pPr algn="ctr" rtl="0"/>
              <a:r>
                <a:rPr lang="en-US" sz="1600" b="1" dirty="0">
                  <a:latin typeface="Barlow" panose="00000500000000000000" pitchFamily="2" charset="0"/>
                </a:rPr>
                <a:t>84.100</a:t>
              </a:r>
              <a:r>
                <a:rPr lang="sq-AL" sz="1600" b="1" noProof="0" dirty="0">
                  <a:latin typeface="Barlow" panose="00000500000000000000" pitchFamily="2" charset="0"/>
                </a:rPr>
                <a:t> LEK</a:t>
              </a:r>
            </a:p>
          </p:txBody>
        </p:sp>
        <p:sp>
          <p:nvSpPr>
            <p:cNvPr id="62" name="TextBox 61">
              <a:extLst>
                <a:ext uri="{FF2B5EF4-FFF2-40B4-BE49-F238E27FC236}">
                  <a16:creationId xmlns:a16="http://schemas.microsoft.com/office/drawing/2014/main" id="{9483E573-8986-E954-F991-11F2F2630DED}"/>
                </a:ext>
              </a:extLst>
            </p:cNvPr>
            <p:cNvSpPr txBox="1"/>
            <p:nvPr/>
          </p:nvSpPr>
          <p:spPr>
            <a:xfrm>
              <a:off x="1080097" y="8906558"/>
              <a:ext cx="1129106" cy="31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lgn="r">
                <a:defRPr sz="1000" i="1">
                  <a:latin typeface="Barlow" panose="000005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rtl="0"/>
              <a:r>
                <a:rPr lang="sq-AL" b="1" noProof="0" dirty="0"/>
                <a:t>INSTAT,  202</a:t>
              </a:r>
              <a:r>
                <a:rPr lang="en-US" b="1" noProof="0" dirty="0"/>
                <a:t>5</a:t>
              </a:r>
              <a:endParaRPr lang="sq-AL" b="1" noProof="0" dirty="0"/>
            </a:p>
          </p:txBody>
        </p:sp>
      </p:grpSp>
      <p:grpSp>
        <p:nvGrpSpPr>
          <p:cNvPr id="63" name="Group 62">
            <a:extLst>
              <a:ext uri="{FF2B5EF4-FFF2-40B4-BE49-F238E27FC236}">
                <a16:creationId xmlns:a16="http://schemas.microsoft.com/office/drawing/2014/main" id="{2C6C209D-F389-7432-8B25-61AE5E2D24EE}"/>
              </a:ext>
            </a:extLst>
          </p:cNvPr>
          <p:cNvGrpSpPr/>
          <p:nvPr/>
        </p:nvGrpSpPr>
        <p:grpSpPr>
          <a:xfrm>
            <a:off x="860" y="215910"/>
            <a:ext cx="3132903" cy="304044"/>
            <a:chOff x="860" y="215910"/>
            <a:chExt cx="3132903" cy="304044"/>
          </a:xfrm>
        </p:grpSpPr>
        <p:grpSp>
          <p:nvGrpSpPr>
            <p:cNvPr id="64" name="Group 2">
              <a:extLst>
                <a:ext uri="{FF2B5EF4-FFF2-40B4-BE49-F238E27FC236}">
                  <a16:creationId xmlns:a16="http://schemas.microsoft.com/office/drawing/2014/main" id="{31AEE1A5-F870-CA8A-CBE2-E15322AA8F93}"/>
                </a:ext>
              </a:extLst>
            </p:cNvPr>
            <p:cNvGrpSpPr/>
            <p:nvPr/>
          </p:nvGrpSpPr>
          <p:grpSpPr>
            <a:xfrm rot="5400000">
              <a:off x="1515103" y="-1057393"/>
              <a:ext cx="63104" cy="3091589"/>
              <a:chOff x="0" y="0"/>
              <a:chExt cx="17101" cy="934750"/>
            </a:xfrm>
          </p:grpSpPr>
          <p:sp>
            <p:nvSpPr>
              <p:cNvPr id="68" name="Freeform 3">
                <a:extLst>
                  <a:ext uri="{FF2B5EF4-FFF2-40B4-BE49-F238E27FC236}">
                    <a16:creationId xmlns:a16="http://schemas.microsoft.com/office/drawing/2014/main" id="{A13A219A-EB14-86F5-0985-0D17CEF08E0B}"/>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69" name="TextBox 4">
                <a:extLst>
                  <a:ext uri="{FF2B5EF4-FFF2-40B4-BE49-F238E27FC236}">
                    <a16:creationId xmlns:a16="http://schemas.microsoft.com/office/drawing/2014/main" id="{54EB9BE6-53B6-B21F-BF14-D435F037A992}"/>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65" name="Group 19">
              <a:extLst>
                <a:ext uri="{FF2B5EF4-FFF2-40B4-BE49-F238E27FC236}">
                  <a16:creationId xmlns:a16="http://schemas.microsoft.com/office/drawing/2014/main" id="{D4EF1AE0-68C7-68C9-2789-0F320AE8CF06}"/>
                </a:ext>
              </a:extLst>
            </p:cNvPr>
            <p:cNvGrpSpPr/>
            <p:nvPr/>
          </p:nvGrpSpPr>
          <p:grpSpPr>
            <a:xfrm>
              <a:off x="97017" y="215910"/>
              <a:ext cx="3036746" cy="194284"/>
              <a:chOff x="120176" y="-97609"/>
              <a:chExt cx="2266969" cy="233489"/>
            </a:xfrm>
          </p:grpSpPr>
          <p:sp>
            <p:nvSpPr>
              <p:cNvPr id="66" name="TextBox 20">
                <a:extLst>
                  <a:ext uri="{FF2B5EF4-FFF2-40B4-BE49-F238E27FC236}">
                    <a16:creationId xmlns:a16="http://schemas.microsoft.com/office/drawing/2014/main" id="{4E68CBC3-84F5-2A9F-47B3-56D647DBA892}"/>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67" name="TextBox 21">
                <a:extLst>
                  <a:ext uri="{FF2B5EF4-FFF2-40B4-BE49-F238E27FC236}">
                    <a16:creationId xmlns:a16="http://schemas.microsoft.com/office/drawing/2014/main" id="{6CFBF0DD-7448-CD8E-F974-B6AA66D6C9DC}"/>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noProof="0" dirty="0">
                    <a:solidFill>
                      <a:srgbClr val="E49393"/>
                    </a:solidFill>
                    <a:latin typeface="Barlow Bold"/>
                    <a:ea typeface="Barlow Bold"/>
                    <a:cs typeface="Barlow Bold"/>
                    <a:sym typeface="Barlow Bold"/>
                  </a:rPr>
                  <a:t>7</a:t>
                </a:r>
                <a:endParaRPr lang="sq-AL" sz="1200" b="1" spc="4" noProof="0" dirty="0">
                  <a:solidFill>
                    <a:srgbClr val="E49393"/>
                  </a:solidFill>
                  <a:latin typeface="Barlow Bold"/>
                  <a:ea typeface="Barlow Bold"/>
                  <a:cs typeface="Barlow Bold"/>
                  <a:sym typeface="Barlow Bold"/>
                </a:endParaRPr>
              </a:p>
            </p:txBody>
          </p:sp>
        </p:grpSp>
      </p:grpSp>
      <p:grpSp>
        <p:nvGrpSpPr>
          <p:cNvPr id="76" name="Group 5">
            <a:extLst>
              <a:ext uri="{FF2B5EF4-FFF2-40B4-BE49-F238E27FC236}">
                <a16:creationId xmlns:a16="http://schemas.microsoft.com/office/drawing/2014/main" id="{EBE8381B-21F1-0B8B-8677-B3B27883D218}"/>
              </a:ext>
            </a:extLst>
          </p:cNvPr>
          <p:cNvGrpSpPr/>
          <p:nvPr/>
        </p:nvGrpSpPr>
        <p:grpSpPr>
          <a:xfrm rot="-10138660">
            <a:off x="6729297" y="-236639"/>
            <a:ext cx="2141005" cy="1985278"/>
            <a:chOff x="0" y="0"/>
            <a:chExt cx="812800" cy="753681"/>
          </a:xfrm>
        </p:grpSpPr>
        <p:sp>
          <p:nvSpPr>
            <p:cNvPr id="77" name="Freeform 6">
              <a:extLst>
                <a:ext uri="{FF2B5EF4-FFF2-40B4-BE49-F238E27FC236}">
                  <a16:creationId xmlns:a16="http://schemas.microsoft.com/office/drawing/2014/main" id="{229B0208-137A-2A4A-1081-0285C82AC135}"/>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78" name="TextBox 7">
              <a:extLst>
                <a:ext uri="{FF2B5EF4-FFF2-40B4-BE49-F238E27FC236}">
                  <a16:creationId xmlns:a16="http://schemas.microsoft.com/office/drawing/2014/main" id="{CD550D41-2224-639D-EB0A-BCB8E3CF1F02}"/>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79" name="Group 15">
            <a:extLst>
              <a:ext uri="{FF2B5EF4-FFF2-40B4-BE49-F238E27FC236}">
                <a16:creationId xmlns:a16="http://schemas.microsoft.com/office/drawing/2014/main" id="{AA25E339-8BE0-A3EB-6662-48BED384FD6A}"/>
              </a:ext>
            </a:extLst>
          </p:cNvPr>
          <p:cNvGrpSpPr/>
          <p:nvPr/>
        </p:nvGrpSpPr>
        <p:grpSpPr>
          <a:xfrm rot="-10138660">
            <a:off x="6498344" y="-656774"/>
            <a:ext cx="2141005" cy="1985278"/>
            <a:chOff x="0" y="0"/>
            <a:chExt cx="812800" cy="753681"/>
          </a:xfrm>
        </p:grpSpPr>
        <p:sp>
          <p:nvSpPr>
            <p:cNvPr id="80" name="Freeform 16">
              <a:extLst>
                <a:ext uri="{FF2B5EF4-FFF2-40B4-BE49-F238E27FC236}">
                  <a16:creationId xmlns:a16="http://schemas.microsoft.com/office/drawing/2014/main" id="{EA8B8D5F-C097-607C-183B-21CAA575EC0C}"/>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81" name="TextBox 17">
              <a:extLst>
                <a:ext uri="{FF2B5EF4-FFF2-40B4-BE49-F238E27FC236}">
                  <a16:creationId xmlns:a16="http://schemas.microsoft.com/office/drawing/2014/main" id="{287793B7-B29F-910A-507A-3C4A70E8C7C9}"/>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pic>
        <p:nvPicPr>
          <p:cNvPr id="2" name="Picture 1" descr="The results of the 2023 Census are published, Albania has 2 million and 412  thousand inhabitants. The population shrinks by 409 thousand compared to  2011, the figures show how the demographics have changed – Balkanweb.com -  News24">
            <a:extLst>
              <a:ext uri="{FF2B5EF4-FFF2-40B4-BE49-F238E27FC236}">
                <a16:creationId xmlns:a16="http://schemas.microsoft.com/office/drawing/2014/main" id="{17F23076-815E-7113-F42F-AB07C54BA1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443530"/>
            <a:ext cx="7556500" cy="3249870"/>
          </a:xfrm>
          <a:prstGeom prst="rect">
            <a:avLst/>
          </a:prstGeom>
          <a:noFill/>
          <a:ln>
            <a:noFill/>
          </a:ln>
        </p:spPr>
      </p:pic>
    </p:spTree>
    <p:extLst>
      <p:ext uri="{BB962C8B-B14F-4D97-AF65-F5344CB8AC3E}">
        <p14:creationId xmlns:p14="http://schemas.microsoft.com/office/powerpoint/2010/main" val="158355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8D701-5B5E-C2BE-AC0D-575EEAC90067}"/>
            </a:ext>
          </a:extLst>
        </p:cNvPr>
        <p:cNvGrpSpPr/>
        <p:nvPr/>
      </p:nvGrpSpPr>
      <p:grpSpPr>
        <a:xfrm>
          <a:off x="0" y="0"/>
          <a:ext cx="0" cy="0"/>
          <a:chOff x="0" y="0"/>
          <a:chExt cx="0" cy="0"/>
        </a:xfrm>
      </p:grpSpPr>
      <p:sp>
        <p:nvSpPr>
          <p:cNvPr id="4" name="TextBox 10">
            <a:extLst>
              <a:ext uri="{FF2B5EF4-FFF2-40B4-BE49-F238E27FC236}">
                <a16:creationId xmlns:a16="http://schemas.microsoft.com/office/drawing/2014/main" id="{0F38A1EC-D7B7-2D9A-5734-E24B37374BA8}"/>
              </a:ext>
            </a:extLst>
          </p:cNvPr>
          <p:cNvSpPr txBox="1"/>
          <p:nvPr/>
        </p:nvSpPr>
        <p:spPr>
          <a:xfrm>
            <a:off x="755999" y="689325"/>
            <a:ext cx="6072664" cy="430759"/>
          </a:xfrm>
          <a:prstGeom prst="rect">
            <a:avLst/>
          </a:prstGeom>
        </p:spPr>
        <p:txBody>
          <a:bodyPr wrap="square" lIns="0" tIns="0" rIns="0" bIns="0" rtlCol="0" anchor="t">
            <a:spAutoFit/>
          </a:bodyPr>
          <a:lstStyle/>
          <a:p>
            <a:pPr lvl="0">
              <a:spcBef>
                <a:spcPct val="0"/>
              </a:spcBef>
            </a:pPr>
            <a:r>
              <a:rPr lang="en-GB" sz="2799" b="1" noProof="0" dirty="0">
                <a:solidFill>
                  <a:srgbClr val="365B6D"/>
                </a:solidFill>
                <a:latin typeface="Barlow Bold"/>
                <a:ea typeface="Barlow Bold"/>
                <a:cs typeface="Barlow Bold"/>
                <a:sym typeface="Barlow Bold"/>
              </a:rPr>
              <a:t>KEY FISCAL INDICATORS </a:t>
            </a:r>
            <a:r>
              <a:rPr lang="sq-AL" sz="2799" b="1" noProof="0" dirty="0">
                <a:solidFill>
                  <a:srgbClr val="365B6D"/>
                </a:solidFill>
                <a:latin typeface="Barlow Bold"/>
                <a:ea typeface="Barlow Bold"/>
                <a:cs typeface="Barlow Bold"/>
                <a:sym typeface="Barlow Bold"/>
              </a:rPr>
              <a:t> </a:t>
            </a:r>
          </a:p>
        </p:txBody>
      </p:sp>
      <p:grpSp>
        <p:nvGrpSpPr>
          <p:cNvPr id="7" name="Group 6">
            <a:extLst>
              <a:ext uri="{FF2B5EF4-FFF2-40B4-BE49-F238E27FC236}">
                <a16:creationId xmlns:a16="http://schemas.microsoft.com/office/drawing/2014/main" id="{22B67B66-E69A-28F9-6C37-2935462B7833}"/>
              </a:ext>
            </a:extLst>
          </p:cNvPr>
          <p:cNvGrpSpPr/>
          <p:nvPr/>
        </p:nvGrpSpPr>
        <p:grpSpPr>
          <a:xfrm>
            <a:off x="386626" y="1130994"/>
            <a:ext cx="6804501" cy="2346031"/>
            <a:chOff x="196088" y="1473533"/>
            <a:chExt cx="7157696" cy="2224492"/>
          </a:xfrm>
        </p:grpSpPr>
        <p:sp>
          <p:nvSpPr>
            <p:cNvPr id="8" name="Freeform: Shape 7">
              <a:extLst>
                <a:ext uri="{FF2B5EF4-FFF2-40B4-BE49-F238E27FC236}">
                  <a16:creationId xmlns:a16="http://schemas.microsoft.com/office/drawing/2014/main" id="{195C5935-A3CE-1EA6-999E-986A9E95A813}"/>
                </a:ext>
              </a:extLst>
            </p:cNvPr>
            <p:cNvSpPr/>
            <p:nvPr/>
          </p:nvSpPr>
          <p:spPr>
            <a:xfrm>
              <a:off x="196850" y="1536047"/>
              <a:ext cx="1729818" cy="1093660"/>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Gross Domestic Product (GDP)</a:t>
              </a:r>
              <a:endParaRPr lang="sq-AL" sz="1400" b="1" dirty="0">
                <a:latin typeface="Barlow" panose="00000500000000000000" pitchFamily="2" charset="0"/>
              </a:endParaRPr>
            </a:p>
            <a:p>
              <a:pPr algn="ctr">
                <a:lnSpc>
                  <a:spcPct val="120000"/>
                </a:lnSpc>
                <a:spcBef>
                  <a:spcPts val="300"/>
                </a:spcBef>
              </a:pPr>
              <a:r>
                <a:rPr lang="sq-AL" sz="1400" b="1" dirty="0">
                  <a:latin typeface="Barlow" panose="00000500000000000000" pitchFamily="2" charset="0"/>
                </a:rPr>
                <a:t>2.</a:t>
              </a:r>
              <a:r>
                <a:rPr lang="en-US" sz="1400" b="1" dirty="0">
                  <a:latin typeface="Barlow" panose="00000500000000000000" pitchFamily="2" charset="0"/>
                </a:rPr>
                <a:t>651</a:t>
              </a:r>
              <a:r>
                <a:rPr lang="sq-AL" sz="1400" b="1" dirty="0">
                  <a:latin typeface="Barlow" panose="00000500000000000000" pitchFamily="2" charset="0"/>
                </a:rPr>
                <a:t> </a:t>
              </a:r>
              <a:r>
                <a:rPr lang="en-GB" sz="1400" b="1" dirty="0">
                  <a:latin typeface="Barlow" panose="00000500000000000000" pitchFamily="2" charset="0"/>
                </a:rPr>
                <a:t>billion</a:t>
              </a:r>
              <a:r>
                <a:rPr lang="sq-AL" sz="1400" b="1" dirty="0">
                  <a:latin typeface="Barlow" panose="00000500000000000000" pitchFamily="2" charset="0"/>
                </a:rPr>
                <a:t> LEK</a:t>
              </a:r>
            </a:p>
          </p:txBody>
        </p:sp>
        <p:sp>
          <p:nvSpPr>
            <p:cNvPr id="11" name="Freeform: Shape 10">
              <a:extLst>
                <a:ext uri="{FF2B5EF4-FFF2-40B4-BE49-F238E27FC236}">
                  <a16:creationId xmlns:a16="http://schemas.microsoft.com/office/drawing/2014/main" id="{C5B4C385-DB1F-C0DF-A2B2-389A7FCE22FF}"/>
                </a:ext>
              </a:extLst>
            </p:cNvPr>
            <p:cNvSpPr/>
            <p:nvPr/>
          </p:nvSpPr>
          <p:spPr>
            <a:xfrm>
              <a:off x="5619989" y="1473533"/>
              <a:ext cx="1705766" cy="1093661"/>
            </a:xfrm>
            <a:custGeom>
              <a:avLst/>
              <a:gdLst>
                <a:gd name="connsiteX0" fmla="*/ 21458 w 2467191"/>
                <a:gd name="connsiteY0" fmla="*/ 529368 h 1113573"/>
                <a:gd name="connsiteX1" fmla="*/ 144225 w 2467191"/>
                <a:gd name="connsiteY1" fmla="*/ 1003501 h 1113573"/>
                <a:gd name="connsiteX2" fmla="*/ 178091 w 2467191"/>
                <a:gd name="connsiteY2" fmla="*/ 1083934 h 1113573"/>
                <a:gd name="connsiteX3" fmla="*/ 211958 w 2467191"/>
                <a:gd name="connsiteY3" fmla="*/ 1083934 h 1113573"/>
                <a:gd name="connsiteX4" fmla="*/ 1740191 w 2467191"/>
                <a:gd name="connsiteY4" fmla="*/ 1109334 h 1113573"/>
                <a:gd name="connsiteX5" fmla="*/ 2383658 w 2467191"/>
                <a:gd name="connsiteY5" fmla="*/ 1096634 h 1113573"/>
                <a:gd name="connsiteX6" fmla="*/ 2464091 w 2467191"/>
                <a:gd name="connsiteY6" fmla="*/ 952701 h 1113573"/>
                <a:gd name="connsiteX7" fmla="*/ 2430225 w 2467191"/>
                <a:gd name="connsiteY7" fmla="*/ 410834 h 1113573"/>
                <a:gd name="connsiteX8" fmla="*/ 2358258 w 2467191"/>
                <a:gd name="connsiteY8" fmla="*/ 101801 h 1113573"/>
                <a:gd name="connsiteX9" fmla="*/ 2252425 w 2467191"/>
                <a:gd name="connsiteY9" fmla="*/ 4434 h 1113573"/>
                <a:gd name="connsiteX10" fmla="*/ 1520058 w 2467191"/>
                <a:gd name="connsiteY10" fmla="*/ 25601 h 1113573"/>
                <a:gd name="connsiteX11" fmla="*/ 360125 w 2467191"/>
                <a:gd name="connsiteY11" fmla="*/ 106034 h 1113573"/>
                <a:gd name="connsiteX12" fmla="*/ 110358 w 2467191"/>
                <a:gd name="connsiteY12" fmla="*/ 156834 h 1113573"/>
                <a:gd name="connsiteX13" fmla="*/ 8758 w 2467191"/>
                <a:gd name="connsiteY13" fmla="*/ 258434 h 1113573"/>
                <a:gd name="connsiteX14" fmla="*/ 21458 w 2467191"/>
                <a:gd name="connsiteY14" fmla="*/ 529368 h 11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7191" h="1113573">
                  <a:moveTo>
                    <a:pt x="21458" y="529368"/>
                  </a:moveTo>
                  <a:cubicBezTo>
                    <a:pt x="44036" y="653546"/>
                    <a:pt x="118120" y="911073"/>
                    <a:pt x="144225" y="1003501"/>
                  </a:cubicBezTo>
                  <a:cubicBezTo>
                    <a:pt x="170330" y="1095929"/>
                    <a:pt x="166802" y="1070529"/>
                    <a:pt x="178091" y="1083934"/>
                  </a:cubicBezTo>
                  <a:cubicBezTo>
                    <a:pt x="189380" y="1097339"/>
                    <a:pt x="211958" y="1083934"/>
                    <a:pt x="211958" y="1083934"/>
                  </a:cubicBezTo>
                  <a:lnTo>
                    <a:pt x="1740191" y="1109334"/>
                  </a:lnTo>
                  <a:cubicBezTo>
                    <a:pt x="2102141" y="1111451"/>
                    <a:pt x="2263008" y="1122739"/>
                    <a:pt x="2383658" y="1096634"/>
                  </a:cubicBezTo>
                  <a:cubicBezTo>
                    <a:pt x="2504308" y="1070529"/>
                    <a:pt x="2456330" y="1067001"/>
                    <a:pt x="2464091" y="952701"/>
                  </a:cubicBezTo>
                  <a:cubicBezTo>
                    <a:pt x="2471852" y="838401"/>
                    <a:pt x="2447864" y="552651"/>
                    <a:pt x="2430225" y="410834"/>
                  </a:cubicBezTo>
                  <a:cubicBezTo>
                    <a:pt x="2412586" y="269017"/>
                    <a:pt x="2387891" y="169534"/>
                    <a:pt x="2358258" y="101801"/>
                  </a:cubicBezTo>
                  <a:cubicBezTo>
                    <a:pt x="2328625" y="34068"/>
                    <a:pt x="2392125" y="17134"/>
                    <a:pt x="2252425" y="4434"/>
                  </a:cubicBezTo>
                  <a:cubicBezTo>
                    <a:pt x="2112725" y="-8266"/>
                    <a:pt x="1835441" y="8668"/>
                    <a:pt x="1520058" y="25601"/>
                  </a:cubicBezTo>
                  <a:cubicBezTo>
                    <a:pt x="1204675" y="42534"/>
                    <a:pt x="595075" y="84162"/>
                    <a:pt x="360125" y="106034"/>
                  </a:cubicBezTo>
                  <a:cubicBezTo>
                    <a:pt x="125175" y="127906"/>
                    <a:pt x="168919" y="131434"/>
                    <a:pt x="110358" y="156834"/>
                  </a:cubicBezTo>
                  <a:cubicBezTo>
                    <a:pt x="51797" y="182234"/>
                    <a:pt x="24280" y="197756"/>
                    <a:pt x="8758" y="258434"/>
                  </a:cubicBezTo>
                  <a:cubicBezTo>
                    <a:pt x="-6764" y="319112"/>
                    <a:pt x="-1120" y="405190"/>
                    <a:pt x="21458" y="529368"/>
                  </a:cubicBezTo>
                  <a:close/>
                </a:path>
              </a:pathLst>
            </a:custGeom>
            <a:solidFill>
              <a:srgbClr val="365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Public Debt </a:t>
              </a:r>
              <a:endParaRPr lang="sq-AL" sz="1400" b="1" dirty="0">
                <a:latin typeface="Barlow" panose="00000500000000000000" pitchFamily="2" charset="0"/>
              </a:endParaRPr>
            </a:p>
            <a:p>
              <a:pPr algn="ctr">
                <a:lnSpc>
                  <a:spcPct val="120000"/>
                </a:lnSpc>
              </a:pPr>
              <a:r>
                <a:rPr lang="sq-AL" sz="1400" b="1" dirty="0">
                  <a:latin typeface="Barlow" panose="00000500000000000000" pitchFamily="2" charset="0"/>
                </a:rPr>
                <a:t>5</a:t>
              </a:r>
              <a:r>
                <a:rPr lang="en-US" sz="1400" b="1" dirty="0">
                  <a:latin typeface="Barlow" panose="00000500000000000000" pitchFamily="2" charset="0"/>
                </a:rPr>
                <a:t>2.9</a:t>
              </a:r>
              <a:r>
                <a:rPr lang="sq-AL" sz="1400" b="1" dirty="0">
                  <a:latin typeface="Barlow" panose="00000500000000000000" pitchFamily="2" charset="0"/>
                </a:rPr>
                <a:t>% </a:t>
              </a:r>
              <a:r>
                <a:rPr lang="en-GB" sz="1400" b="1" dirty="0">
                  <a:latin typeface="Barlow" panose="00000500000000000000" pitchFamily="2" charset="0"/>
                </a:rPr>
                <a:t>of GDP</a:t>
              </a:r>
              <a:endParaRPr lang="sq-AL" sz="1400" b="1" dirty="0">
                <a:latin typeface="Barlow" panose="00000500000000000000" pitchFamily="2" charset="0"/>
              </a:endParaRPr>
            </a:p>
          </p:txBody>
        </p:sp>
        <p:sp>
          <p:nvSpPr>
            <p:cNvPr id="14" name="Freeform: Shape 13">
              <a:extLst>
                <a:ext uri="{FF2B5EF4-FFF2-40B4-BE49-F238E27FC236}">
                  <a16:creationId xmlns:a16="http://schemas.microsoft.com/office/drawing/2014/main" id="{8C00C34F-D36A-B725-6483-89C1234DAE58}"/>
                </a:ext>
              </a:extLst>
            </p:cNvPr>
            <p:cNvSpPr/>
            <p:nvPr/>
          </p:nvSpPr>
          <p:spPr>
            <a:xfrm>
              <a:off x="2005633" y="1525367"/>
              <a:ext cx="1715584" cy="105717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1400" b="1" dirty="0">
                  <a:latin typeface="Barlow" panose="00000500000000000000" pitchFamily="2" charset="0"/>
                </a:rPr>
                <a:t>GDP per capita </a:t>
              </a:r>
            </a:p>
            <a:p>
              <a:pPr algn="ctr">
                <a:lnSpc>
                  <a:spcPct val="120000"/>
                </a:lnSpc>
              </a:pPr>
              <a:r>
                <a:rPr lang="sq-AL" sz="1400" b="1" dirty="0">
                  <a:latin typeface="Barlow" panose="00000500000000000000" pitchFamily="2" charset="0"/>
                </a:rPr>
                <a:t>1.</a:t>
              </a:r>
              <a:r>
                <a:rPr lang="en-US" sz="1400" b="1" dirty="0">
                  <a:latin typeface="Barlow" panose="00000500000000000000" pitchFamily="2" charset="0"/>
                </a:rPr>
                <a:t>121</a:t>
              </a:r>
              <a:r>
                <a:rPr lang="sq-AL" sz="1400" b="1" dirty="0">
                  <a:latin typeface="Barlow" panose="00000500000000000000" pitchFamily="2" charset="0"/>
                </a:rPr>
                <a:t>.</a:t>
              </a:r>
              <a:r>
                <a:rPr lang="en-US" sz="1400" b="1" dirty="0">
                  <a:latin typeface="Barlow" panose="00000500000000000000" pitchFamily="2" charset="0"/>
                </a:rPr>
                <a:t>730</a:t>
              </a:r>
              <a:r>
                <a:rPr lang="sq-AL" sz="1400" b="1" dirty="0">
                  <a:latin typeface="Barlow" panose="00000500000000000000" pitchFamily="2" charset="0"/>
                </a:rPr>
                <a:t> LEK</a:t>
              </a:r>
            </a:p>
          </p:txBody>
        </p:sp>
        <p:sp>
          <p:nvSpPr>
            <p:cNvPr id="16" name="Freeform: Shape 15">
              <a:extLst>
                <a:ext uri="{FF2B5EF4-FFF2-40B4-BE49-F238E27FC236}">
                  <a16:creationId xmlns:a16="http://schemas.microsoft.com/office/drawing/2014/main" id="{0AF0DD1A-AD48-7FF3-5F67-BC75EF1B0B3D}"/>
                </a:ext>
              </a:extLst>
            </p:cNvPr>
            <p:cNvSpPr/>
            <p:nvPr/>
          </p:nvSpPr>
          <p:spPr>
            <a:xfrm>
              <a:off x="5661506" y="2657562"/>
              <a:ext cx="1692278" cy="1040463"/>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D</a:t>
              </a:r>
              <a:r>
                <a:rPr lang="sq-AL" sz="1400" b="1" dirty="0">
                  <a:latin typeface="Barlow" panose="00000500000000000000" pitchFamily="2" charset="0"/>
                </a:rPr>
                <a:t>efic</a:t>
              </a:r>
              <a:r>
                <a:rPr lang="en-GB" sz="1400" b="1" dirty="0">
                  <a:latin typeface="Barlow" panose="00000500000000000000" pitchFamily="2" charset="0"/>
                </a:rPr>
                <a:t>it</a:t>
              </a:r>
              <a:endParaRPr lang="sq-AL" sz="1400" b="1" dirty="0">
                <a:latin typeface="Barlow" panose="00000500000000000000" pitchFamily="2" charset="0"/>
              </a:endParaRPr>
            </a:p>
            <a:p>
              <a:pPr algn="ctr">
                <a:lnSpc>
                  <a:spcPct val="120000"/>
                </a:lnSpc>
                <a:spcBef>
                  <a:spcPts val="300"/>
                </a:spcBef>
              </a:pPr>
              <a:r>
                <a:rPr lang="en-US" sz="1400" b="1" dirty="0">
                  <a:latin typeface="Barlow" panose="00000500000000000000" pitchFamily="2" charset="0"/>
                </a:rPr>
                <a:t>1.8</a:t>
              </a:r>
              <a:r>
                <a:rPr lang="sq-AL" sz="1400" b="1" dirty="0">
                  <a:latin typeface="Barlow" panose="00000500000000000000" pitchFamily="2" charset="0"/>
                </a:rPr>
                <a:t>%</a:t>
              </a:r>
              <a:r>
                <a:rPr lang="en-US" sz="1400" b="1" dirty="0">
                  <a:latin typeface="Barlow" panose="00000500000000000000" pitchFamily="2" charset="0"/>
                </a:rPr>
                <a:t> of GDP</a:t>
              </a:r>
              <a:endParaRPr lang="sq-AL" sz="1400" b="1" dirty="0">
                <a:latin typeface="Barlow" panose="00000500000000000000" pitchFamily="2" charset="0"/>
              </a:endParaRPr>
            </a:p>
          </p:txBody>
        </p:sp>
        <p:sp>
          <p:nvSpPr>
            <p:cNvPr id="19" name="Freeform: Shape 18">
              <a:extLst>
                <a:ext uri="{FF2B5EF4-FFF2-40B4-BE49-F238E27FC236}">
                  <a16:creationId xmlns:a16="http://schemas.microsoft.com/office/drawing/2014/main" id="{C5003924-8197-F927-B173-485CA25B72FD}"/>
                </a:ext>
              </a:extLst>
            </p:cNvPr>
            <p:cNvSpPr/>
            <p:nvPr/>
          </p:nvSpPr>
          <p:spPr>
            <a:xfrm>
              <a:off x="3800184" y="1536047"/>
              <a:ext cx="1729818" cy="1057172"/>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lang="en-GB" sz="1400" b="1" dirty="0">
                  <a:latin typeface="Barlow" panose="00000500000000000000" pitchFamily="2" charset="0"/>
                </a:rPr>
                <a:t>Economic growth</a:t>
              </a:r>
              <a:endParaRPr lang="en-US" sz="1400" b="1" dirty="0">
                <a:latin typeface="Barlow" panose="00000500000000000000" pitchFamily="2" charset="0"/>
              </a:endParaRPr>
            </a:p>
            <a:p>
              <a:pPr algn="ctr">
                <a:lnSpc>
                  <a:spcPct val="120000"/>
                </a:lnSpc>
                <a:spcAft>
                  <a:spcPts val="300"/>
                </a:spcAft>
              </a:pPr>
              <a:r>
                <a:rPr lang="sq-AL" sz="1400" b="1" dirty="0">
                  <a:latin typeface="Barlow" panose="00000500000000000000" pitchFamily="2" charset="0"/>
                </a:rPr>
                <a:t> </a:t>
              </a:r>
              <a:r>
                <a:rPr lang="en-US" sz="1400" b="1" dirty="0">
                  <a:latin typeface="Barlow" panose="00000500000000000000" pitchFamily="2" charset="0"/>
                </a:rPr>
                <a:t>3.8</a:t>
              </a:r>
              <a:r>
                <a:rPr lang="sq-AL" sz="1400" b="1" dirty="0">
                  <a:latin typeface="Barlow" panose="00000500000000000000" pitchFamily="2" charset="0"/>
                </a:rPr>
                <a:t>%</a:t>
              </a:r>
            </a:p>
          </p:txBody>
        </p:sp>
        <p:sp>
          <p:nvSpPr>
            <p:cNvPr id="21" name="Freeform: Shape 20">
              <a:extLst>
                <a:ext uri="{FF2B5EF4-FFF2-40B4-BE49-F238E27FC236}">
                  <a16:creationId xmlns:a16="http://schemas.microsoft.com/office/drawing/2014/main" id="{9229FD1D-5875-0E7E-5656-614ED5A76D04}"/>
                </a:ext>
              </a:extLst>
            </p:cNvPr>
            <p:cNvSpPr/>
            <p:nvPr/>
          </p:nvSpPr>
          <p:spPr>
            <a:xfrm>
              <a:off x="2005633" y="2636175"/>
              <a:ext cx="1715584" cy="105717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rgbClr val="447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Revenues</a:t>
              </a:r>
              <a:endParaRPr lang="sq-AL" sz="1400" b="1" dirty="0">
                <a:latin typeface="Barlow" panose="00000500000000000000" pitchFamily="2" charset="0"/>
              </a:endParaRPr>
            </a:p>
            <a:p>
              <a:pPr algn="ctr">
                <a:lnSpc>
                  <a:spcPct val="120000"/>
                </a:lnSpc>
              </a:pPr>
              <a:r>
                <a:rPr lang="sq-AL" sz="1400" b="1" dirty="0">
                  <a:latin typeface="Barlow" panose="00000500000000000000" pitchFamily="2" charset="0"/>
                </a:rPr>
                <a:t>28.</a:t>
              </a:r>
              <a:r>
                <a:rPr lang="en-US" sz="1400" b="1" dirty="0">
                  <a:latin typeface="Barlow" panose="00000500000000000000" pitchFamily="2" charset="0"/>
                </a:rPr>
                <a:t>5</a:t>
              </a:r>
              <a:r>
                <a:rPr lang="sq-AL" sz="1400" b="1" dirty="0">
                  <a:latin typeface="Barlow" panose="00000500000000000000" pitchFamily="2" charset="0"/>
                </a:rPr>
                <a:t>% </a:t>
              </a:r>
              <a:r>
                <a:rPr lang="en-GB" sz="1400" b="1" dirty="0">
                  <a:latin typeface="Barlow" panose="00000500000000000000" pitchFamily="2" charset="0"/>
                </a:rPr>
                <a:t>of GDP</a:t>
              </a:r>
              <a:endParaRPr lang="sq-AL" sz="1400" b="1" dirty="0">
                <a:latin typeface="Barlow" panose="00000500000000000000" pitchFamily="2" charset="0"/>
              </a:endParaRPr>
            </a:p>
          </p:txBody>
        </p:sp>
        <p:sp>
          <p:nvSpPr>
            <p:cNvPr id="5" name="Freeform: Shape 4">
              <a:extLst>
                <a:ext uri="{FF2B5EF4-FFF2-40B4-BE49-F238E27FC236}">
                  <a16:creationId xmlns:a16="http://schemas.microsoft.com/office/drawing/2014/main" id="{BED87F39-8481-1457-CC3F-DFC6468C599E}"/>
                </a:ext>
              </a:extLst>
            </p:cNvPr>
            <p:cNvSpPr/>
            <p:nvPr/>
          </p:nvSpPr>
          <p:spPr>
            <a:xfrm>
              <a:off x="196088" y="2638592"/>
              <a:ext cx="1692278" cy="1040463"/>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ct val="120000"/>
                </a:lnSpc>
              </a:pPr>
              <a:r>
                <a:rPr lang="en-US" sz="1400" b="1" dirty="0">
                  <a:latin typeface="Barlow" panose="00000500000000000000" pitchFamily="2" charset="0"/>
                </a:rPr>
                <a:t>I</a:t>
              </a:r>
              <a:r>
                <a:rPr lang="sq-AL" sz="1400" b="1" noProof="0" dirty="0">
                  <a:latin typeface="Barlow" panose="00000500000000000000" pitchFamily="2" charset="0"/>
                </a:rPr>
                <a:t>nfla</a:t>
              </a:r>
              <a:r>
                <a:rPr lang="en-GB" sz="1400" b="1" noProof="0" dirty="0" err="1">
                  <a:latin typeface="Barlow" panose="00000500000000000000" pitchFamily="2" charset="0"/>
                </a:rPr>
                <a:t>tion</a:t>
              </a:r>
              <a:endParaRPr lang="en-US" sz="1400" b="1" noProof="0" dirty="0">
                <a:latin typeface="Barlow" panose="00000500000000000000" pitchFamily="2" charset="0"/>
              </a:endParaRPr>
            </a:p>
            <a:p>
              <a:pPr algn="ctr" rtl="0">
                <a:lnSpc>
                  <a:spcPct val="120000"/>
                </a:lnSpc>
              </a:pPr>
              <a:r>
                <a:rPr lang="sq-AL" sz="1400" b="1" noProof="0" dirty="0">
                  <a:latin typeface="Barlow" panose="00000500000000000000" pitchFamily="2" charset="0"/>
                </a:rPr>
                <a:t>2.2%</a:t>
              </a:r>
            </a:p>
          </p:txBody>
        </p:sp>
        <p:sp>
          <p:nvSpPr>
            <p:cNvPr id="6" name="Freeform: Shape 5">
              <a:extLst>
                <a:ext uri="{FF2B5EF4-FFF2-40B4-BE49-F238E27FC236}">
                  <a16:creationId xmlns:a16="http://schemas.microsoft.com/office/drawing/2014/main" id="{67C4C1CE-724A-EA82-CC62-8F02A2170268}"/>
                </a:ext>
              </a:extLst>
            </p:cNvPr>
            <p:cNvSpPr/>
            <p:nvPr/>
          </p:nvSpPr>
          <p:spPr>
            <a:xfrm>
              <a:off x="3828655" y="2633596"/>
              <a:ext cx="1715584" cy="1057172"/>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Expenditure</a:t>
              </a:r>
              <a:endParaRPr lang="sq-AL" sz="1400" b="1" dirty="0">
                <a:latin typeface="Barlow" panose="00000500000000000000" pitchFamily="2" charset="0"/>
              </a:endParaRPr>
            </a:p>
            <a:p>
              <a:pPr algn="ctr">
                <a:lnSpc>
                  <a:spcPct val="120000"/>
                </a:lnSpc>
                <a:spcBef>
                  <a:spcPts val="300"/>
                </a:spcBef>
              </a:pPr>
              <a:r>
                <a:rPr lang="en-US" sz="1400" b="1" dirty="0">
                  <a:latin typeface="Barlow" panose="00000500000000000000" pitchFamily="2" charset="0"/>
                </a:rPr>
                <a:t>30.2</a:t>
              </a:r>
              <a:r>
                <a:rPr lang="sq-AL" sz="1400" b="1" dirty="0">
                  <a:latin typeface="Barlow" panose="00000500000000000000" pitchFamily="2" charset="0"/>
                </a:rPr>
                <a:t>% </a:t>
              </a:r>
              <a:r>
                <a:rPr lang="en-GB" sz="1400" b="1" dirty="0">
                  <a:latin typeface="Barlow" panose="00000500000000000000" pitchFamily="2" charset="0"/>
                </a:rPr>
                <a:t>of GDP</a:t>
              </a:r>
              <a:endParaRPr lang="sq-AL" sz="1400" b="1" dirty="0">
                <a:latin typeface="Barlow" panose="00000500000000000000" pitchFamily="2" charset="0"/>
              </a:endParaRPr>
            </a:p>
          </p:txBody>
        </p:sp>
      </p:grpSp>
      <p:graphicFrame>
        <p:nvGraphicFramePr>
          <p:cNvPr id="9" name="Table 8">
            <a:extLst>
              <a:ext uri="{FF2B5EF4-FFF2-40B4-BE49-F238E27FC236}">
                <a16:creationId xmlns:a16="http://schemas.microsoft.com/office/drawing/2014/main" id="{D8560A79-D1F1-85DE-2753-FB44211AB2E6}"/>
              </a:ext>
            </a:extLst>
          </p:cNvPr>
          <p:cNvGraphicFramePr>
            <a:graphicFrameLocks noGrp="1"/>
          </p:cNvGraphicFramePr>
          <p:nvPr>
            <p:extLst>
              <p:ext uri="{D42A27DB-BD31-4B8C-83A1-F6EECF244321}">
                <p14:modId xmlns:p14="http://schemas.microsoft.com/office/powerpoint/2010/main" val="4052491233"/>
              </p:ext>
            </p:extLst>
          </p:nvPr>
        </p:nvGraphicFramePr>
        <p:xfrm>
          <a:off x="377101" y="3618208"/>
          <a:ext cx="6823996" cy="4465320"/>
        </p:xfrm>
        <a:graphic>
          <a:graphicData uri="http://schemas.openxmlformats.org/drawingml/2006/table">
            <a:tbl>
              <a:tblPr firstRow="1" bandRow="1">
                <a:tableStyleId>{5C22544A-7EE6-4342-B048-85BDC9FD1C3A}</a:tableStyleId>
              </a:tblPr>
              <a:tblGrid>
                <a:gridCol w="3411998">
                  <a:extLst>
                    <a:ext uri="{9D8B030D-6E8A-4147-A177-3AD203B41FA5}">
                      <a16:colId xmlns:a16="http://schemas.microsoft.com/office/drawing/2014/main" val="3608872522"/>
                    </a:ext>
                  </a:extLst>
                </a:gridCol>
                <a:gridCol w="3411998">
                  <a:extLst>
                    <a:ext uri="{9D8B030D-6E8A-4147-A177-3AD203B41FA5}">
                      <a16:colId xmlns:a16="http://schemas.microsoft.com/office/drawing/2014/main" val="994170029"/>
                    </a:ext>
                  </a:extLst>
                </a:gridCol>
              </a:tblGrid>
              <a:tr h="3050080">
                <a:tc>
                  <a:txBody>
                    <a:bodyPr/>
                    <a:lstStyle/>
                    <a:p>
                      <a:pPr algn="l" rtl="0"/>
                      <a:r>
                        <a:rPr lang="en-GB" sz="1300" b="1" kern="1200" spc="4" noProof="0" dirty="0">
                          <a:solidFill>
                            <a:srgbClr val="365B6D"/>
                          </a:solidFill>
                          <a:latin typeface="Barlow"/>
                          <a:ea typeface="+mn-ea"/>
                          <a:cs typeface="+mn-cs"/>
                        </a:rPr>
                        <a:t>Economic Growth</a:t>
                      </a:r>
                      <a:endParaRPr lang="sq-AL" sz="1300" b="1" kern="1200" spc="4" noProof="0" dirty="0">
                        <a:solidFill>
                          <a:srgbClr val="365B6D"/>
                        </a:solidFill>
                        <a:latin typeface="Barlow"/>
                        <a:ea typeface="+mn-ea"/>
                        <a:cs typeface="+mn-cs"/>
                      </a:endParaRPr>
                    </a:p>
                    <a:p>
                      <a:pPr algn="just" rtl="0"/>
                      <a:r>
                        <a:rPr lang="en-GB" sz="1300" b="0" kern="1200" spc="4" noProof="0" dirty="0">
                          <a:solidFill>
                            <a:srgbClr val="365B6D"/>
                          </a:solidFill>
                          <a:latin typeface="Barlow"/>
                          <a:ea typeface="+mn-ea"/>
                          <a:cs typeface="+mn-cs"/>
                        </a:rPr>
                        <a:t>The Albanian economy kept growing in 2025. The country’s total economic product (GDP) grew by 3.8%, thanks to a strong tourism season and more people spending money at home. The services and construction sectors were the biggest contributors to this growth</a:t>
                      </a:r>
                      <a:r>
                        <a:rPr lang="sq-AL" sz="1300" b="0" kern="1200" spc="4" noProof="0" dirty="0">
                          <a:solidFill>
                            <a:srgbClr val="365B6D"/>
                          </a:solidFill>
                          <a:latin typeface="Barlow"/>
                          <a:ea typeface="+mn-ea"/>
                          <a:cs typeface="+mn-cs"/>
                        </a:rPr>
                        <a:t>.</a:t>
                      </a:r>
                    </a:p>
                    <a:p>
                      <a:pPr algn="l" rtl="0"/>
                      <a:endParaRPr lang="en-US" sz="800" b="1" kern="1200" spc="4" noProof="0" dirty="0">
                        <a:solidFill>
                          <a:srgbClr val="365B6D"/>
                        </a:solidFill>
                        <a:latin typeface="Barlow"/>
                        <a:ea typeface="+mn-ea"/>
                        <a:cs typeface="+mn-cs"/>
                      </a:endParaRPr>
                    </a:p>
                    <a:p>
                      <a:pPr marL="0" algn="l" defTabSz="914400" rtl="0" eaLnBrk="1" latinLnBrk="0" hangingPunct="1"/>
                      <a:r>
                        <a:rPr lang="en-GB" sz="1300" b="1" kern="1200" spc="4" noProof="0" dirty="0">
                          <a:solidFill>
                            <a:srgbClr val="365B6D"/>
                          </a:solidFill>
                          <a:latin typeface="Barlow"/>
                          <a:ea typeface="+mn-ea"/>
                          <a:cs typeface="+mn-cs"/>
                        </a:rPr>
                        <a:t>Public Debt </a:t>
                      </a:r>
                      <a:endParaRPr lang="sq-AL" sz="1300" b="1" kern="1200" spc="4" noProof="0" dirty="0">
                        <a:solidFill>
                          <a:srgbClr val="365B6D"/>
                        </a:solidFill>
                        <a:latin typeface="Barlow"/>
                        <a:ea typeface="+mn-ea"/>
                        <a:cs typeface="+mn-cs"/>
                      </a:endParaRPr>
                    </a:p>
                    <a:p>
                      <a:pPr marL="0" algn="just" defTabSz="914400" rtl="0" eaLnBrk="1" latinLnBrk="0" hangingPunct="1"/>
                      <a:r>
                        <a:rPr lang="en-GB" sz="1300" b="0" kern="1200" spc="4" noProof="0" dirty="0">
                          <a:solidFill>
                            <a:srgbClr val="365B6D"/>
                          </a:solidFill>
                          <a:latin typeface="Barlow"/>
                          <a:ea typeface="+mn-ea"/>
                          <a:cs typeface="+mn-cs"/>
                        </a:rPr>
                        <a:t>Albania is working to gradually reduce its public debt, which stood at 52.9% of GDP in 2025. The government is committed to keeping debt under control and following the rules set out in the Organic Budget Law, which promotes responsible financial management for long-term stability.</a:t>
                      </a:r>
                      <a:endParaRPr lang="sq-AL" sz="1300" b="0" kern="1200" spc="4" noProof="0"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rtl="0"/>
                      <a:r>
                        <a:rPr lang="en-GB" sz="1300" b="1" kern="1200" spc="4" noProof="0" dirty="0">
                          <a:solidFill>
                            <a:srgbClr val="365B6D"/>
                          </a:solidFill>
                          <a:latin typeface="Barlow"/>
                          <a:ea typeface="+mn-ea"/>
                          <a:cs typeface="+mn-cs"/>
                        </a:rPr>
                        <a:t>Fiscal Policy</a:t>
                      </a:r>
                      <a:endParaRPr lang="sq-AL" sz="1300" b="1" kern="1200" spc="4" noProof="0" dirty="0">
                        <a:solidFill>
                          <a:srgbClr val="365B6D"/>
                        </a:solidFill>
                        <a:latin typeface="Barlow"/>
                        <a:ea typeface="+mn-ea"/>
                        <a:cs typeface="+mn-cs"/>
                      </a:endParaRPr>
                    </a:p>
                    <a:p>
                      <a:pPr algn="just" rtl="0"/>
                      <a:r>
                        <a:rPr lang="en-GB" sz="1300" b="0" kern="1200" spc="4" noProof="0" dirty="0">
                          <a:solidFill>
                            <a:srgbClr val="365B6D"/>
                          </a:solidFill>
                          <a:latin typeface="Barlow"/>
                          <a:ea typeface="+mn-ea"/>
                          <a:cs typeface="+mn-cs"/>
                        </a:rPr>
                        <a:t>The government continued to focus on keeping the budget healthy and stable. This means spending wisely and making sure the country doesn’t borrow too much. In 2025, Albania’s finances had a positive trend: the government collected 6.2% more revenue than the year before, while spending increased by 10%.</a:t>
                      </a:r>
                      <a:endParaRPr lang="sq-AL" sz="1300" b="0" kern="1200" spc="4" noProof="0" dirty="0">
                        <a:solidFill>
                          <a:srgbClr val="365B6D"/>
                        </a:solidFill>
                        <a:latin typeface="Barlow"/>
                        <a:ea typeface="+mn-ea"/>
                        <a:cs typeface="+mn-cs"/>
                      </a:endParaRPr>
                    </a:p>
                    <a:p>
                      <a:pPr marL="0" algn="l" defTabSz="914400" rtl="0" eaLnBrk="1" latinLnBrk="0" hangingPunct="1"/>
                      <a:endParaRPr lang="en-US" sz="800" b="1" kern="1200" spc="4" noProof="0" dirty="0">
                        <a:solidFill>
                          <a:srgbClr val="365B6D"/>
                        </a:solidFill>
                        <a:latin typeface="Barlow"/>
                        <a:ea typeface="+mn-ea"/>
                        <a:cs typeface="+mn-cs"/>
                      </a:endParaRPr>
                    </a:p>
                    <a:p>
                      <a:pPr marL="0" algn="l" defTabSz="914400" rtl="0" eaLnBrk="1" latinLnBrk="0" hangingPunct="1"/>
                      <a:r>
                        <a:rPr lang="en-GB" sz="1300" b="1" kern="1200" spc="4" noProof="0" dirty="0">
                          <a:solidFill>
                            <a:srgbClr val="365B6D"/>
                          </a:solidFill>
                          <a:latin typeface="Barlow"/>
                          <a:ea typeface="+mn-ea"/>
                          <a:cs typeface="+mn-cs"/>
                        </a:rPr>
                        <a:t>Budget Deficit </a:t>
                      </a:r>
                      <a:endParaRPr lang="sq-AL" sz="1300" b="1" kern="1200" spc="4" noProof="0" dirty="0">
                        <a:solidFill>
                          <a:srgbClr val="365B6D"/>
                        </a:solidFill>
                        <a:latin typeface="Barlow"/>
                        <a:ea typeface="+mn-ea"/>
                        <a:cs typeface="+mn-cs"/>
                      </a:endParaRPr>
                    </a:p>
                    <a:p>
                      <a:pPr marL="0" algn="just" defTabSz="914400" rtl="0" eaLnBrk="1" latinLnBrk="0" hangingPunct="1"/>
                      <a:r>
                        <a:rPr lang="en-GB" sz="1300" b="0" kern="1200" spc="4" noProof="0" dirty="0">
                          <a:solidFill>
                            <a:srgbClr val="365B6D"/>
                          </a:solidFill>
                          <a:latin typeface="Barlow"/>
                          <a:ea typeface="+mn-ea"/>
                          <a:cs typeface="+mn-cs"/>
                        </a:rPr>
                        <a:t>The government reduced its budget deficit to 1.8% of GDP, which is better than expected. Over the next few years, the goal is to keep the average deficit around 2%, following the “golden rule” — which means borrowing only for investments, not for everyday spending.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900109"/>
                  </a:ext>
                </a:extLst>
              </a:tr>
              <a:tr h="855951">
                <a:tc gridSpan="2">
                  <a:txBody>
                    <a:bodyPr/>
                    <a:lstStyle/>
                    <a:p>
                      <a:pPr algn="l" rtl="0"/>
                      <a:r>
                        <a:rPr lang="sq-AL" sz="1300" b="1" kern="1200" spc="4" noProof="0" dirty="0">
                          <a:solidFill>
                            <a:srgbClr val="365B6D"/>
                          </a:solidFill>
                          <a:latin typeface="Barlow"/>
                          <a:ea typeface="+mn-ea"/>
                          <a:cs typeface="+mn-cs"/>
                        </a:rPr>
                        <a:t>Inf</a:t>
                      </a:r>
                      <a:r>
                        <a:rPr lang="en-GB" sz="1300" b="1" kern="1200" spc="4" noProof="0" dirty="0" err="1">
                          <a:solidFill>
                            <a:srgbClr val="365B6D"/>
                          </a:solidFill>
                          <a:latin typeface="Barlow"/>
                          <a:ea typeface="+mn-ea"/>
                          <a:cs typeface="+mn-cs"/>
                        </a:rPr>
                        <a:t>lation</a:t>
                      </a:r>
                      <a:r>
                        <a:rPr lang="en-GB" sz="1300" b="1" kern="1200" spc="4" noProof="0" dirty="0">
                          <a:solidFill>
                            <a:srgbClr val="365B6D"/>
                          </a:solidFill>
                          <a:latin typeface="Barlow"/>
                          <a:ea typeface="+mn-ea"/>
                          <a:cs typeface="+mn-cs"/>
                        </a:rPr>
                        <a:t> and interest rates </a:t>
                      </a:r>
                      <a:endParaRPr lang="sq-AL" sz="1300" b="1" kern="1200" spc="4" noProof="0" dirty="0">
                        <a:solidFill>
                          <a:srgbClr val="365B6D"/>
                        </a:solidFill>
                        <a:latin typeface="Barlow"/>
                        <a:ea typeface="+mn-ea"/>
                        <a:cs typeface="+mn-cs"/>
                      </a:endParaRPr>
                    </a:p>
                    <a:p>
                      <a:pPr algn="just" rtl="0"/>
                      <a:r>
                        <a:rPr lang="en-GB" sz="1300" b="0" kern="1200" spc="4" noProof="0" dirty="0">
                          <a:solidFill>
                            <a:srgbClr val="365B6D"/>
                          </a:solidFill>
                          <a:latin typeface="Barlow"/>
                          <a:ea typeface="+mn-ea"/>
                          <a:cs typeface="+mn-cs"/>
                        </a:rPr>
                        <a:t>Prices rose more slowly in 2025, with inflation staying just below the 3% target. To support this trend, the Bank of Albania cut interest rates twice, from 2.75% to 2.5%, to help keep inflation on track and support the economy</a:t>
                      </a:r>
                      <a:r>
                        <a:rPr lang="sq-AL" sz="1300" b="0" noProof="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algn="l" defTabSz="914400" rtl="0" eaLnBrk="1" latinLnBrk="0" hangingPunct="1"/>
                      <a:endParaRPr lang="en-GB" sz="1200" b="0" kern="1200" spc="4" dirty="0">
                        <a:solidFill>
                          <a:srgbClr val="365B6D"/>
                        </a:solidFill>
                        <a:latin typeface="Barlow"/>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018389"/>
                  </a:ext>
                </a:extLst>
              </a:tr>
            </a:tbl>
          </a:graphicData>
        </a:graphic>
      </p:graphicFrame>
      <p:graphicFrame>
        <p:nvGraphicFramePr>
          <p:cNvPr id="10" name="Table 9">
            <a:extLst>
              <a:ext uri="{FF2B5EF4-FFF2-40B4-BE49-F238E27FC236}">
                <a16:creationId xmlns:a16="http://schemas.microsoft.com/office/drawing/2014/main" id="{2192A8EA-0FD3-3AD1-2488-072C223A79BE}"/>
              </a:ext>
            </a:extLst>
          </p:cNvPr>
          <p:cNvGraphicFramePr>
            <a:graphicFrameLocks noGrp="1"/>
          </p:cNvGraphicFramePr>
          <p:nvPr>
            <p:extLst>
              <p:ext uri="{D42A27DB-BD31-4B8C-83A1-F6EECF244321}">
                <p14:modId xmlns:p14="http://schemas.microsoft.com/office/powerpoint/2010/main" val="1664447749"/>
              </p:ext>
            </p:extLst>
          </p:nvPr>
        </p:nvGraphicFramePr>
        <p:xfrm>
          <a:off x="450409" y="8397587"/>
          <a:ext cx="6714073" cy="2011118"/>
        </p:xfrm>
        <a:graphic>
          <a:graphicData uri="http://schemas.openxmlformats.org/drawingml/2006/table">
            <a:tbl>
              <a:tblPr>
                <a:tableStyleId>{5C22544A-7EE6-4342-B048-85BDC9FD1C3A}</a:tableStyleId>
              </a:tblPr>
              <a:tblGrid>
                <a:gridCol w="1253833">
                  <a:extLst>
                    <a:ext uri="{9D8B030D-6E8A-4147-A177-3AD203B41FA5}">
                      <a16:colId xmlns:a16="http://schemas.microsoft.com/office/drawing/2014/main" val="2138564345"/>
                    </a:ext>
                  </a:extLst>
                </a:gridCol>
                <a:gridCol w="1092048">
                  <a:extLst>
                    <a:ext uri="{9D8B030D-6E8A-4147-A177-3AD203B41FA5}">
                      <a16:colId xmlns:a16="http://schemas.microsoft.com/office/drawing/2014/main" val="3079534368"/>
                    </a:ext>
                  </a:extLst>
                </a:gridCol>
                <a:gridCol w="1092048">
                  <a:extLst>
                    <a:ext uri="{9D8B030D-6E8A-4147-A177-3AD203B41FA5}">
                      <a16:colId xmlns:a16="http://schemas.microsoft.com/office/drawing/2014/main" val="1448557282"/>
                    </a:ext>
                  </a:extLst>
                </a:gridCol>
                <a:gridCol w="1092048">
                  <a:extLst>
                    <a:ext uri="{9D8B030D-6E8A-4147-A177-3AD203B41FA5}">
                      <a16:colId xmlns:a16="http://schemas.microsoft.com/office/drawing/2014/main" val="2671348666"/>
                    </a:ext>
                  </a:extLst>
                </a:gridCol>
                <a:gridCol w="1092048">
                  <a:extLst>
                    <a:ext uri="{9D8B030D-6E8A-4147-A177-3AD203B41FA5}">
                      <a16:colId xmlns:a16="http://schemas.microsoft.com/office/drawing/2014/main" val="2434375369"/>
                    </a:ext>
                  </a:extLst>
                </a:gridCol>
                <a:gridCol w="1092048">
                  <a:extLst>
                    <a:ext uri="{9D8B030D-6E8A-4147-A177-3AD203B41FA5}">
                      <a16:colId xmlns:a16="http://schemas.microsoft.com/office/drawing/2014/main" val="648041593"/>
                    </a:ext>
                  </a:extLst>
                </a:gridCol>
              </a:tblGrid>
              <a:tr h="297256">
                <a:tc gridSpan="5">
                  <a:txBody>
                    <a:bodyPr/>
                    <a:lstStyle/>
                    <a:p>
                      <a:pPr algn="l" rtl="0" fontAlgn="ctr"/>
                      <a:r>
                        <a:rPr lang="en-GB" sz="1300" b="1" i="0" u="none" strike="noStrike" noProof="0" dirty="0">
                          <a:solidFill>
                            <a:srgbClr val="000000"/>
                          </a:solidFill>
                          <a:effectLst/>
                          <a:latin typeface="Barlow" panose="00000500000000000000" pitchFamily="2" charset="0"/>
                        </a:rPr>
                        <a:t>General Government Budget</a:t>
                      </a:r>
                      <a:endParaRPr lang="sq-AL" sz="1300" b="1" i="0" u="none" strike="noStrike" noProof="0" dirty="0">
                        <a:solidFill>
                          <a:srgbClr val="000000"/>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rtl="0" fontAlgn="ctr"/>
                      <a:endParaRPr lang="en-GB" sz="1200" b="1" i="0" u="none" strike="noStrike" dirty="0">
                        <a:solidFill>
                          <a:srgbClr val="000000"/>
                        </a:solidFill>
                        <a:effectLst/>
                        <a:latin typeface="Aptos Narrow" panose="020B0004020202020204" pitchFamily="34" charset="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rtl="0" fontAlgn="ctr"/>
                      <a:endParaRPr lang="en-GB" sz="1200" b="1" i="0" u="none" strike="noStrike" dirty="0">
                        <a:solidFill>
                          <a:srgbClr val="000000"/>
                        </a:solidFill>
                        <a:effectLst/>
                        <a:latin typeface="Aptos Narrow" panose="020B0004020202020204" pitchFamily="34" charset="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rtl="0" fontAlgn="ctr"/>
                      <a:endParaRPr lang="en-GB" sz="1200" b="1" i="0" u="none" strike="noStrike" dirty="0">
                        <a:solidFill>
                          <a:srgbClr val="000000"/>
                        </a:solidFill>
                        <a:effectLst/>
                        <a:latin typeface="Aptos Narrow" panose="020B0004020202020204" pitchFamily="34" charset="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rtl="0" fontAlgn="ctr"/>
                      <a:endParaRPr lang="en-GB" sz="1200" b="1" i="0" u="none" strike="noStrike" dirty="0">
                        <a:solidFill>
                          <a:srgbClr val="000000"/>
                        </a:solidFill>
                        <a:effectLst/>
                        <a:latin typeface="Aptos Narrow" panose="020B0004020202020204" pitchFamily="34" charset="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rtl="0" fontAlgn="ctr"/>
                      <a:endParaRPr lang="sq-AL" sz="1300" b="1" i="0" u="none" strike="noStrike" noProof="0" dirty="0">
                        <a:solidFill>
                          <a:srgbClr val="000000"/>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32876946"/>
                  </a:ext>
                </a:extLst>
              </a:tr>
              <a:tr h="682610">
                <a:tc>
                  <a:txBody>
                    <a:bodyPr/>
                    <a:lstStyle/>
                    <a:p>
                      <a:pPr algn="ctr" rtl="0" fontAlgn="ctr"/>
                      <a:r>
                        <a:rPr lang="en-GB" sz="1300" b="1" i="1" noProof="0" dirty="0">
                          <a:solidFill>
                            <a:srgbClr val="C00000"/>
                          </a:solidFill>
                          <a:latin typeface="Barlow" panose="00000500000000000000" pitchFamily="2" charset="0"/>
                        </a:rPr>
                        <a:t>Billion </a:t>
                      </a:r>
                      <a:r>
                        <a:rPr lang="sq-AL" sz="1300" b="1" i="1" noProof="0" dirty="0">
                          <a:solidFill>
                            <a:srgbClr val="C00000"/>
                          </a:solidFill>
                          <a:latin typeface="Barlow" panose="00000500000000000000" pitchFamily="2" charset="0"/>
                        </a:rPr>
                        <a:t>LEK</a:t>
                      </a:r>
                      <a:endParaRPr lang="sq-AL" sz="1300" b="1" i="1" u="none" strike="noStrike" noProof="0" dirty="0">
                        <a:solidFill>
                          <a:srgbClr val="C00000"/>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GB" sz="1300" b="1" u="none" strike="noStrike" noProof="0" dirty="0">
                          <a:effectLst/>
                          <a:latin typeface="Barlow" panose="00000500000000000000" pitchFamily="2" charset="0"/>
                        </a:rPr>
                        <a:t>Original Budget</a:t>
                      </a: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GB" sz="1300" b="1" u="none" strike="noStrike" noProof="0" dirty="0">
                          <a:effectLst/>
                          <a:latin typeface="Barlow" panose="00000500000000000000" pitchFamily="2" charset="0"/>
                        </a:rPr>
                        <a:t>Revised Budget</a:t>
                      </a:r>
                      <a:r>
                        <a:rPr lang="en-US" sz="1300" b="1" u="none" strike="noStrike" noProof="0" dirty="0">
                          <a:effectLst/>
                          <a:latin typeface="Barlow" panose="00000500000000000000" pitchFamily="2" charset="0"/>
                        </a:rPr>
                        <a:t> AN11/2025</a:t>
                      </a:r>
                      <a:endParaRPr lang="sq-AL" sz="1300" b="1" i="0" u="none" strike="noStrike" noProof="0" dirty="0">
                        <a:solidFill>
                          <a:srgbClr val="000000"/>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GB" sz="1300" b="1" i="0" u="none" strike="noStrike" noProof="0" dirty="0">
                          <a:solidFill>
                            <a:srgbClr val="000000"/>
                          </a:solidFill>
                          <a:effectLst/>
                          <a:latin typeface="Barlow" panose="00000500000000000000" pitchFamily="2" charset="0"/>
                        </a:rPr>
                        <a:t>Actual Execution</a:t>
                      </a: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algn="ctr" rtl="0" fontAlgn="ctr"/>
                      <a:r>
                        <a:rPr lang="en-US" sz="1300" b="1" u="none" strike="noStrike" noProof="0" dirty="0">
                          <a:effectLst/>
                          <a:latin typeface="Barlow" panose="00000500000000000000" pitchFamily="2" charset="0"/>
                        </a:rPr>
                        <a:t>Execution rate % </a:t>
                      </a:r>
                      <a:r>
                        <a:rPr lang="en-US" sz="1100" b="0" i="1" u="none" strike="noStrike" noProof="0" dirty="0">
                          <a:effectLst/>
                          <a:latin typeface="Barlow" panose="00000500000000000000" pitchFamily="2" charset="0"/>
                        </a:rPr>
                        <a:t>(against original budget)</a:t>
                      </a:r>
                      <a:endParaRPr lang="sq-AL" sz="1300" b="0" i="1" u="none" strike="noStrike" noProof="0" dirty="0">
                        <a:solidFill>
                          <a:srgbClr val="000000"/>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1" u="none" strike="noStrike" kern="1200" noProof="0" dirty="0">
                          <a:solidFill>
                            <a:schemeClr val="dk1"/>
                          </a:solidFill>
                          <a:effectLst/>
                          <a:latin typeface="Barlow" panose="00000500000000000000" pitchFamily="2" charset="0"/>
                          <a:ea typeface="+mn-ea"/>
                          <a:cs typeface="+mn-cs"/>
                        </a:rPr>
                        <a:t>Execution rate % </a:t>
                      </a:r>
                      <a:r>
                        <a:rPr lang="en-US" sz="1100" b="0" i="1" u="none" strike="noStrike" kern="1200" noProof="0" dirty="0">
                          <a:solidFill>
                            <a:schemeClr val="dk1"/>
                          </a:solidFill>
                          <a:effectLst/>
                          <a:latin typeface="Barlow" panose="00000500000000000000" pitchFamily="2" charset="0"/>
                          <a:ea typeface="+mn-ea"/>
                          <a:cs typeface="+mn-cs"/>
                        </a:rPr>
                        <a:t>(against revised budget)</a:t>
                      </a:r>
                      <a:endParaRPr lang="sq-AL" sz="1100" b="0" i="1"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extLst>
                  <a:ext uri="{0D108BD9-81ED-4DB2-BD59-A6C34878D82A}">
                    <a16:rowId xmlns:a16="http://schemas.microsoft.com/office/drawing/2014/main" val="2637084109"/>
                  </a:ext>
                </a:extLst>
              </a:tr>
              <a:tr h="297256">
                <a:tc>
                  <a:txBody>
                    <a:bodyPr/>
                    <a:lstStyle/>
                    <a:p>
                      <a:pPr algn="ctr" rtl="0" fontAlgn="ctr"/>
                      <a:r>
                        <a:rPr lang="en-GB" sz="1300" b="1" i="0" u="none" strike="noStrike" noProof="0" dirty="0">
                          <a:solidFill>
                            <a:srgbClr val="000000"/>
                          </a:solidFill>
                          <a:effectLst/>
                          <a:latin typeface="Barlow" panose="00000500000000000000" pitchFamily="2" charset="0"/>
                        </a:rPr>
                        <a:t>Total revenue</a:t>
                      </a:r>
                      <a:endParaRPr lang="sq-AL" sz="1300" b="1" i="0" u="none" strike="noStrike" noProof="0" dirty="0">
                        <a:solidFill>
                          <a:srgbClr val="000000"/>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757</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sq-AL" sz="1300" b="0" u="none" strike="noStrike" kern="1200" noProof="0" dirty="0">
                          <a:solidFill>
                            <a:schemeClr val="dk1"/>
                          </a:solidFill>
                          <a:effectLst/>
                          <a:latin typeface="Barlow" panose="00000500000000000000" pitchFamily="2" charset="0"/>
                          <a:ea typeface="+mn-ea"/>
                          <a:cs typeface="+mn-cs"/>
                        </a:rPr>
                        <a:t>7</a:t>
                      </a:r>
                      <a:r>
                        <a:rPr lang="en-US" sz="1300" b="0" u="none" strike="noStrike" kern="1200" noProof="0" dirty="0">
                          <a:solidFill>
                            <a:schemeClr val="dk1"/>
                          </a:solidFill>
                          <a:effectLst/>
                          <a:latin typeface="Barlow" panose="00000500000000000000" pitchFamily="2" charset="0"/>
                          <a:ea typeface="+mn-ea"/>
                          <a:cs typeface="+mn-cs"/>
                        </a:rPr>
                        <a:t>70.1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sq-AL" sz="1300" b="0" u="none" strike="noStrike" kern="1200" noProof="0" dirty="0">
                          <a:solidFill>
                            <a:schemeClr val="dk1"/>
                          </a:solidFill>
                          <a:effectLst/>
                          <a:latin typeface="Barlow" panose="00000500000000000000" pitchFamily="2" charset="0"/>
                          <a:ea typeface="+mn-ea"/>
                          <a:cs typeface="+mn-cs"/>
                        </a:rPr>
                        <a:t>7</a:t>
                      </a:r>
                      <a:r>
                        <a:rPr lang="en-US" sz="1300" b="0" u="none" strike="noStrike" kern="1200" noProof="0" dirty="0">
                          <a:solidFill>
                            <a:schemeClr val="dk1"/>
                          </a:solidFill>
                          <a:effectLst/>
                          <a:latin typeface="Barlow" panose="00000500000000000000" pitchFamily="2" charset="0"/>
                          <a:ea typeface="+mn-ea"/>
                          <a:cs typeface="+mn-cs"/>
                        </a:rPr>
                        <a:t>54.6</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99.7</a:t>
                      </a:r>
                      <a:r>
                        <a:rPr lang="sq-AL" sz="1300" b="0" u="none" strike="noStrike" kern="1200" noProof="0" dirty="0">
                          <a:solidFill>
                            <a:schemeClr val="dk1"/>
                          </a:solidFill>
                          <a:effectLst/>
                          <a:latin typeface="Barlow" panose="00000500000000000000" pitchFamily="2" charset="0"/>
                          <a:ea typeface="+mn-ea"/>
                          <a:cs typeface="+mn-cs"/>
                        </a:rPr>
                        <a:t>%</a:t>
                      </a: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98.0%</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299750"/>
                  </a:ext>
                </a:extLst>
              </a:tr>
              <a:tr h="297256">
                <a:tc>
                  <a:txBody>
                    <a:bodyPr/>
                    <a:lstStyle/>
                    <a:p>
                      <a:pPr algn="ctr" rtl="0" fontAlgn="ctr"/>
                      <a:r>
                        <a:rPr lang="en-GB" sz="1300" b="1" i="0" u="none" strike="noStrike" noProof="0" dirty="0">
                          <a:solidFill>
                            <a:srgbClr val="000000"/>
                          </a:solidFill>
                          <a:effectLst/>
                          <a:latin typeface="Barlow" panose="00000500000000000000" pitchFamily="2" charset="0"/>
                        </a:rPr>
                        <a:t>Total expenditure</a:t>
                      </a:r>
                      <a:endParaRPr lang="sq-AL" sz="1300" b="1" i="0" u="none" strike="noStrike" noProof="0" dirty="0">
                        <a:solidFill>
                          <a:srgbClr val="000000"/>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825.1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831.8</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801.7</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sq-AL" sz="1300" b="0" u="none" strike="noStrike" kern="1200" noProof="0" dirty="0">
                          <a:solidFill>
                            <a:schemeClr val="dk1"/>
                          </a:solidFill>
                          <a:effectLst/>
                          <a:latin typeface="Barlow" panose="00000500000000000000" pitchFamily="2" charset="0"/>
                          <a:ea typeface="+mn-ea"/>
                          <a:cs typeface="+mn-cs"/>
                        </a:rPr>
                        <a:t>9</a:t>
                      </a:r>
                      <a:r>
                        <a:rPr lang="en-US" sz="1300" b="0" u="none" strike="noStrike" kern="1200" noProof="0" dirty="0">
                          <a:solidFill>
                            <a:schemeClr val="dk1"/>
                          </a:solidFill>
                          <a:effectLst/>
                          <a:latin typeface="Barlow" panose="00000500000000000000" pitchFamily="2" charset="0"/>
                          <a:ea typeface="+mn-ea"/>
                          <a:cs typeface="+mn-cs"/>
                        </a:rPr>
                        <a:t>7.2</a:t>
                      </a:r>
                      <a:r>
                        <a:rPr lang="sq-AL" sz="1300" b="0" u="none" strike="noStrike" kern="1200" noProof="0" dirty="0">
                          <a:solidFill>
                            <a:schemeClr val="dk1"/>
                          </a:solidFill>
                          <a:effectLst/>
                          <a:latin typeface="Barlow" panose="00000500000000000000" pitchFamily="2" charset="0"/>
                          <a:ea typeface="+mn-ea"/>
                          <a:cs typeface="+mn-cs"/>
                        </a:rPr>
                        <a:t>%</a:t>
                      </a: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96.4%</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26007903"/>
                  </a:ext>
                </a:extLst>
              </a:tr>
              <a:tr h="297256">
                <a:tc>
                  <a:txBody>
                    <a:bodyPr/>
                    <a:lstStyle/>
                    <a:p>
                      <a:pPr algn="ctr" rtl="0" fontAlgn="ctr"/>
                      <a:r>
                        <a:rPr lang="sq-AL" sz="1300" b="1" u="none" strike="noStrike" noProof="0" dirty="0">
                          <a:effectLst/>
                          <a:latin typeface="Barlow" panose="00000500000000000000" pitchFamily="2" charset="0"/>
                        </a:rPr>
                        <a:t>Defic</a:t>
                      </a:r>
                      <a:r>
                        <a:rPr lang="en-GB" sz="1300" b="1" u="none" strike="noStrike" noProof="0" dirty="0">
                          <a:effectLst/>
                          <a:latin typeface="Barlow" panose="00000500000000000000" pitchFamily="2" charset="0"/>
                        </a:rPr>
                        <a:t>it</a:t>
                      </a:r>
                      <a:endParaRPr lang="sq-AL" sz="1300" b="1" i="0" u="none" strike="noStrike" noProof="0" dirty="0">
                        <a:solidFill>
                          <a:srgbClr val="000000"/>
                        </a:solidFill>
                        <a:effectLst/>
                        <a:latin typeface="Barlow" panose="00000500000000000000" pitchFamily="2" charset="0"/>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tc>
                  <a:txBody>
                    <a:bodyPr/>
                    <a:lstStyle/>
                    <a:p>
                      <a:pPr marL="0" algn="ctr" defTabSz="914400" rtl="0" eaLnBrk="1" fontAlgn="ctr" latinLnBrk="0" hangingPunct="1"/>
                      <a:r>
                        <a:rPr lang="sq-AL" sz="1300" b="0" u="none" strike="noStrike" kern="1200" noProof="0" dirty="0">
                          <a:solidFill>
                            <a:schemeClr val="dk1"/>
                          </a:solidFill>
                          <a:effectLst/>
                          <a:latin typeface="Barlow" panose="00000500000000000000" pitchFamily="2" charset="0"/>
                          <a:ea typeface="+mn-ea"/>
                          <a:cs typeface="+mn-cs"/>
                        </a:rPr>
                        <a:t>6</a:t>
                      </a:r>
                      <a:r>
                        <a:rPr lang="en-US" sz="1300" b="0" u="none" strike="noStrike" kern="1200" noProof="0" dirty="0">
                          <a:solidFill>
                            <a:schemeClr val="dk1"/>
                          </a:solidFill>
                          <a:effectLst/>
                          <a:latin typeface="Barlow" panose="00000500000000000000" pitchFamily="2" charset="0"/>
                          <a:ea typeface="+mn-ea"/>
                          <a:cs typeface="+mn-cs"/>
                        </a:rPr>
                        <a:t>8.1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61.6</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47.1</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69.2%</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300" b="0" u="none" strike="noStrike" kern="1200" noProof="0" dirty="0">
                          <a:solidFill>
                            <a:schemeClr val="dk1"/>
                          </a:solidFill>
                          <a:effectLst/>
                          <a:latin typeface="Barlow" panose="00000500000000000000" pitchFamily="2" charset="0"/>
                          <a:ea typeface="+mn-ea"/>
                          <a:cs typeface="+mn-cs"/>
                        </a:rPr>
                        <a:t>76.5%</a:t>
                      </a:r>
                      <a:endParaRPr lang="sq-AL" sz="1300" b="0"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1121535"/>
                  </a:ext>
                </a:extLst>
              </a:tr>
            </a:tbl>
          </a:graphicData>
        </a:graphic>
      </p:graphicFrame>
      <p:grpSp>
        <p:nvGrpSpPr>
          <p:cNvPr id="30" name="Group 5">
            <a:extLst>
              <a:ext uri="{FF2B5EF4-FFF2-40B4-BE49-F238E27FC236}">
                <a16:creationId xmlns:a16="http://schemas.microsoft.com/office/drawing/2014/main" id="{F854AF95-CFAC-E0FD-4BF7-A63E3B84EB55}"/>
              </a:ext>
            </a:extLst>
          </p:cNvPr>
          <p:cNvGrpSpPr/>
          <p:nvPr/>
        </p:nvGrpSpPr>
        <p:grpSpPr>
          <a:xfrm rot="-10138660">
            <a:off x="6729297" y="-236639"/>
            <a:ext cx="2141005" cy="1985278"/>
            <a:chOff x="0" y="0"/>
            <a:chExt cx="812800" cy="753681"/>
          </a:xfrm>
        </p:grpSpPr>
        <p:sp>
          <p:nvSpPr>
            <p:cNvPr id="31" name="Freeform 6">
              <a:extLst>
                <a:ext uri="{FF2B5EF4-FFF2-40B4-BE49-F238E27FC236}">
                  <a16:creationId xmlns:a16="http://schemas.microsoft.com/office/drawing/2014/main" id="{B9CE1AAE-47BE-005E-4787-D42B816871DD}"/>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2" name="TextBox 7">
              <a:extLst>
                <a:ext uri="{FF2B5EF4-FFF2-40B4-BE49-F238E27FC236}">
                  <a16:creationId xmlns:a16="http://schemas.microsoft.com/office/drawing/2014/main" id="{85039E94-5105-7866-6808-135BA9A427D4}"/>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3" name="Group 15">
            <a:extLst>
              <a:ext uri="{FF2B5EF4-FFF2-40B4-BE49-F238E27FC236}">
                <a16:creationId xmlns:a16="http://schemas.microsoft.com/office/drawing/2014/main" id="{E3660DA1-DD6C-ABE5-2355-99D1FBC13D27}"/>
              </a:ext>
            </a:extLst>
          </p:cNvPr>
          <p:cNvGrpSpPr/>
          <p:nvPr/>
        </p:nvGrpSpPr>
        <p:grpSpPr>
          <a:xfrm rot="-10138660">
            <a:off x="6498344" y="-656774"/>
            <a:ext cx="2141005" cy="1985278"/>
            <a:chOff x="0" y="0"/>
            <a:chExt cx="812800" cy="753681"/>
          </a:xfrm>
        </p:grpSpPr>
        <p:sp>
          <p:nvSpPr>
            <p:cNvPr id="34" name="Freeform 16">
              <a:extLst>
                <a:ext uri="{FF2B5EF4-FFF2-40B4-BE49-F238E27FC236}">
                  <a16:creationId xmlns:a16="http://schemas.microsoft.com/office/drawing/2014/main" id="{B1F3EAD6-FF0C-D0C9-963E-27B22B8D5856}"/>
                </a:ext>
              </a:extLst>
            </p:cNvPr>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35" name="TextBox 17">
              <a:extLst>
                <a:ext uri="{FF2B5EF4-FFF2-40B4-BE49-F238E27FC236}">
                  <a16:creationId xmlns:a16="http://schemas.microsoft.com/office/drawing/2014/main" id="{66EC78CF-2156-6DE2-3C1C-D4D4B53E6C81}"/>
                </a:ext>
              </a:extLst>
            </p:cNvPr>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36" name="Group 8">
            <a:extLst>
              <a:ext uri="{FF2B5EF4-FFF2-40B4-BE49-F238E27FC236}">
                <a16:creationId xmlns:a16="http://schemas.microsoft.com/office/drawing/2014/main" id="{10CCDC8F-2E51-3246-5CF9-2D1506D044A3}"/>
              </a:ext>
            </a:extLst>
          </p:cNvPr>
          <p:cNvGrpSpPr/>
          <p:nvPr/>
        </p:nvGrpSpPr>
        <p:grpSpPr>
          <a:xfrm rot="1136038">
            <a:off x="6664025" y="9084315"/>
            <a:ext cx="2921675" cy="2556466"/>
            <a:chOff x="0" y="0"/>
            <a:chExt cx="812800" cy="711200"/>
          </a:xfrm>
        </p:grpSpPr>
        <p:sp>
          <p:nvSpPr>
            <p:cNvPr id="37" name="Freeform 9">
              <a:extLst>
                <a:ext uri="{FF2B5EF4-FFF2-40B4-BE49-F238E27FC236}">
                  <a16:creationId xmlns:a16="http://schemas.microsoft.com/office/drawing/2014/main" id="{78338114-4002-10B4-044D-F1B965B8C5D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38" name="TextBox 10">
              <a:extLst>
                <a:ext uri="{FF2B5EF4-FFF2-40B4-BE49-F238E27FC236}">
                  <a16:creationId xmlns:a16="http://schemas.microsoft.com/office/drawing/2014/main" id="{2A4BBF57-69BE-D3E7-3599-F5AC622CC6F6}"/>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39" name="Group 18">
            <a:extLst>
              <a:ext uri="{FF2B5EF4-FFF2-40B4-BE49-F238E27FC236}">
                <a16:creationId xmlns:a16="http://schemas.microsoft.com/office/drawing/2014/main" id="{6EDEB7BE-9A53-FE18-48F9-38CE3E0E9E56}"/>
              </a:ext>
            </a:extLst>
          </p:cNvPr>
          <p:cNvGrpSpPr/>
          <p:nvPr/>
        </p:nvGrpSpPr>
        <p:grpSpPr>
          <a:xfrm rot="1136038">
            <a:off x="-1753433" y="8874481"/>
            <a:ext cx="2921675" cy="2556466"/>
            <a:chOff x="-34608" y="11872"/>
            <a:chExt cx="812800" cy="711200"/>
          </a:xfrm>
        </p:grpSpPr>
        <p:sp>
          <p:nvSpPr>
            <p:cNvPr id="40" name="Freeform 19">
              <a:extLst>
                <a:ext uri="{FF2B5EF4-FFF2-40B4-BE49-F238E27FC236}">
                  <a16:creationId xmlns:a16="http://schemas.microsoft.com/office/drawing/2014/main" id="{911C20DF-A8F4-18AE-08A1-D96163FE8635}"/>
                </a:ext>
              </a:extLst>
            </p:cNvPr>
            <p:cNvSpPr/>
            <p:nvPr/>
          </p:nvSpPr>
          <p:spPr>
            <a:xfrm>
              <a:off x="-34608" y="11872"/>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41" name="TextBox 20">
              <a:extLst>
                <a:ext uri="{FF2B5EF4-FFF2-40B4-BE49-F238E27FC236}">
                  <a16:creationId xmlns:a16="http://schemas.microsoft.com/office/drawing/2014/main" id="{578A5351-B654-BF84-D92D-B248CC575795}"/>
                </a:ext>
              </a:extLst>
            </p:cNvPr>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aphicFrame>
        <p:nvGraphicFramePr>
          <p:cNvPr id="2" name="Table 1">
            <a:extLst>
              <a:ext uri="{FF2B5EF4-FFF2-40B4-BE49-F238E27FC236}">
                <a16:creationId xmlns:a16="http://schemas.microsoft.com/office/drawing/2014/main" id="{02CA0419-FDC5-4C03-AE7B-BCDC9F4ABB99}"/>
              </a:ext>
            </a:extLst>
          </p:cNvPr>
          <p:cNvGraphicFramePr>
            <a:graphicFrameLocks noGrp="1"/>
          </p:cNvGraphicFramePr>
          <p:nvPr>
            <p:extLst>
              <p:ext uri="{D42A27DB-BD31-4B8C-83A1-F6EECF244321}">
                <p14:modId xmlns:p14="http://schemas.microsoft.com/office/powerpoint/2010/main" val="696926142"/>
              </p:ext>
            </p:extLst>
          </p:nvPr>
        </p:nvGraphicFramePr>
        <p:xfrm>
          <a:off x="7805964" y="7288650"/>
          <a:ext cx="1447799" cy="650159"/>
        </p:xfrm>
        <a:graphic>
          <a:graphicData uri="http://schemas.openxmlformats.org/drawingml/2006/table">
            <a:tbl>
              <a:tblPr>
                <a:tableStyleId>{5C22544A-7EE6-4342-B048-85BDC9FD1C3A}</a:tableStyleId>
              </a:tblPr>
              <a:tblGrid>
                <a:gridCol w="1447799">
                  <a:extLst>
                    <a:ext uri="{9D8B030D-6E8A-4147-A177-3AD203B41FA5}">
                      <a16:colId xmlns:a16="http://schemas.microsoft.com/office/drawing/2014/main" val="492106013"/>
                    </a:ext>
                  </a:extLst>
                </a:gridCol>
              </a:tblGrid>
              <a:tr h="650159">
                <a:tc>
                  <a:txBody>
                    <a:bodyPr/>
                    <a:lstStyle/>
                    <a:p>
                      <a:pPr marL="0" algn="ctr" defTabSz="914400" rtl="0" eaLnBrk="1" fontAlgn="ctr" latinLnBrk="0" hangingPunct="1"/>
                      <a:endParaRPr lang="sq-AL" sz="1100" b="0" i="1" u="none" strike="noStrike" kern="1200" noProof="0" dirty="0">
                        <a:solidFill>
                          <a:schemeClr val="dk1"/>
                        </a:solidFill>
                        <a:effectLst/>
                        <a:latin typeface="Barlow" panose="00000500000000000000" pitchFamily="2" charset="0"/>
                        <a:ea typeface="+mn-ea"/>
                        <a:cs typeface="+mn-cs"/>
                      </a:endParaRPr>
                    </a:p>
                  </a:txBody>
                  <a:tcPr marL="20250" marR="20250" marT="20250" marB="20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D4DF"/>
                    </a:solidFill>
                  </a:tcPr>
                </a:tc>
                <a:extLst>
                  <a:ext uri="{0D108BD9-81ED-4DB2-BD59-A6C34878D82A}">
                    <a16:rowId xmlns:a16="http://schemas.microsoft.com/office/drawing/2014/main" val="3268219763"/>
                  </a:ext>
                </a:extLst>
              </a:tr>
            </a:tbl>
          </a:graphicData>
        </a:graphic>
      </p:graphicFrame>
      <p:grpSp>
        <p:nvGrpSpPr>
          <p:cNvPr id="3" name="Group 2">
            <a:extLst>
              <a:ext uri="{FF2B5EF4-FFF2-40B4-BE49-F238E27FC236}">
                <a16:creationId xmlns:a16="http://schemas.microsoft.com/office/drawing/2014/main" id="{0BA67B42-3104-5BE7-8796-7DF5123E7B63}"/>
              </a:ext>
            </a:extLst>
          </p:cNvPr>
          <p:cNvGrpSpPr/>
          <p:nvPr/>
        </p:nvGrpSpPr>
        <p:grpSpPr>
          <a:xfrm>
            <a:off x="860" y="215910"/>
            <a:ext cx="3132903" cy="304044"/>
            <a:chOff x="860" y="215910"/>
            <a:chExt cx="3132903" cy="304044"/>
          </a:xfrm>
        </p:grpSpPr>
        <p:grpSp>
          <p:nvGrpSpPr>
            <p:cNvPr id="22" name="Group 2">
              <a:extLst>
                <a:ext uri="{FF2B5EF4-FFF2-40B4-BE49-F238E27FC236}">
                  <a16:creationId xmlns:a16="http://schemas.microsoft.com/office/drawing/2014/main" id="{EB13BC8C-A8B8-D7DA-F9A8-A7800BC9F09A}"/>
                </a:ext>
              </a:extLst>
            </p:cNvPr>
            <p:cNvGrpSpPr/>
            <p:nvPr/>
          </p:nvGrpSpPr>
          <p:grpSpPr>
            <a:xfrm rot="5400000">
              <a:off x="1515103" y="-1057393"/>
              <a:ext cx="63104" cy="3091589"/>
              <a:chOff x="0" y="0"/>
              <a:chExt cx="17101" cy="934750"/>
            </a:xfrm>
          </p:grpSpPr>
          <p:sp>
            <p:nvSpPr>
              <p:cNvPr id="27" name="Freeform 3">
                <a:extLst>
                  <a:ext uri="{FF2B5EF4-FFF2-40B4-BE49-F238E27FC236}">
                    <a16:creationId xmlns:a16="http://schemas.microsoft.com/office/drawing/2014/main" id="{48FE2F1E-7ACE-E0E2-769A-92EEFBAD02C1}"/>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28" name="TextBox 4">
                <a:extLst>
                  <a:ext uri="{FF2B5EF4-FFF2-40B4-BE49-F238E27FC236}">
                    <a16:creationId xmlns:a16="http://schemas.microsoft.com/office/drawing/2014/main" id="{B75D2C78-AF97-70D8-C99F-6A79D3F8A647}"/>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24" name="Group 19">
              <a:extLst>
                <a:ext uri="{FF2B5EF4-FFF2-40B4-BE49-F238E27FC236}">
                  <a16:creationId xmlns:a16="http://schemas.microsoft.com/office/drawing/2014/main" id="{587A1254-1900-74F3-2427-B6DDED581100}"/>
                </a:ext>
              </a:extLst>
            </p:cNvPr>
            <p:cNvGrpSpPr/>
            <p:nvPr/>
          </p:nvGrpSpPr>
          <p:grpSpPr>
            <a:xfrm>
              <a:off x="97017" y="215910"/>
              <a:ext cx="3036746" cy="194284"/>
              <a:chOff x="120176" y="-97609"/>
              <a:chExt cx="2266969" cy="233488"/>
            </a:xfrm>
          </p:grpSpPr>
          <p:sp>
            <p:nvSpPr>
              <p:cNvPr id="25" name="TextBox 20">
                <a:extLst>
                  <a:ext uri="{FF2B5EF4-FFF2-40B4-BE49-F238E27FC236}">
                    <a16:creationId xmlns:a16="http://schemas.microsoft.com/office/drawing/2014/main" id="{DF071A9C-CD14-45C0-7069-A111631986A7}"/>
                  </a:ext>
                </a:extLst>
              </p:cNvPr>
              <p:cNvSpPr txBox="1"/>
              <p:nvPr/>
            </p:nvSpPr>
            <p:spPr>
              <a:xfrm>
                <a:off x="317411" y="-71078"/>
                <a:ext cx="2069734" cy="192648"/>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a:t>
                </a:r>
                <a:endParaRPr lang="sq-AL" sz="999" spc="3" noProof="0" dirty="0">
                  <a:solidFill>
                    <a:srgbClr val="1E2732"/>
                  </a:solidFill>
                  <a:latin typeface="Barlow"/>
                  <a:ea typeface="Barlow"/>
                  <a:cs typeface="Barlow"/>
                  <a:sym typeface="Barlow"/>
                </a:endParaRPr>
              </a:p>
            </p:txBody>
          </p:sp>
          <p:sp>
            <p:nvSpPr>
              <p:cNvPr id="26" name="TextBox 21">
                <a:extLst>
                  <a:ext uri="{FF2B5EF4-FFF2-40B4-BE49-F238E27FC236}">
                    <a16:creationId xmlns:a16="http://schemas.microsoft.com/office/drawing/2014/main" id="{C286C65F-54A2-8443-C2F7-EF0D99B21A9E}"/>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noProof="0" dirty="0">
                    <a:solidFill>
                      <a:srgbClr val="E49393"/>
                    </a:solidFill>
                    <a:latin typeface="Barlow Bold"/>
                    <a:ea typeface="Barlow Bold"/>
                    <a:cs typeface="Barlow Bold"/>
                    <a:sym typeface="Barlow Bold"/>
                  </a:rPr>
                  <a:t>8</a:t>
                </a:r>
                <a:endParaRPr lang="sq-AL" sz="1200" b="1" spc="4" noProof="0" dirty="0">
                  <a:solidFill>
                    <a:srgbClr val="E49393"/>
                  </a:solidFill>
                  <a:latin typeface="Barlow Bold"/>
                  <a:ea typeface="Barlow Bold"/>
                  <a:cs typeface="Barlow Bold"/>
                  <a:sym typeface="Barlow Bold"/>
                </a:endParaRPr>
              </a:p>
            </p:txBody>
          </p:sp>
        </p:grpSp>
      </p:grpSp>
    </p:spTree>
    <p:extLst>
      <p:ext uri="{BB962C8B-B14F-4D97-AF65-F5344CB8AC3E}">
        <p14:creationId xmlns:p14="http://schemas.microsoft.com/office/powerpoint/2010/main" val="335336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10138660">
            <a:off x="6729297" y="-236639"/>
            <a:ext cx="2141005" cy="1985278"/>
            <a:chOff x="0" y="0"/>
            <a:chExt cx="812800" cy="753681"/>
          </a:xfrm>
        </p:grpSpPr>
        <p:sp>
          <p:nvSpPr>
            <p:cNvPr id="6" name="Freeform 6"/>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7" name="TextBox 7"/>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8" name="Group 8"/>
          <p:cNvGrpSpPr/>
          <p:nvPr/>
        </p:nvGrpSpPr>
        <p:grpSpPr>
          <a:xfrm rot="1136038">
            <a:off x="6664025" y="9084315"/>
            <a:ext cx="2921675" cy="2556466"/>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10" name="TextBox 10"/>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grpSp>
        <p:nvGrpSpPr>
          <p:cNvPr id="15" name="Group 15"/>
          <p:cNvGrpSpPr/>
          <p:nvPr/>
        </p:nvGrpSpPr>
        <p:grpSpPr>
          <a:xfrm rot="-10138660">
            <a:off x="6498344" y="-656774"/>
            <a:ext cx="2141005" cy="1985278"/>
            <a:chOff x="0" y="0"/>
            <a:chExt cx="812800" cy="753681"/>
          </a:xfrm>
        </p:grpSpPr>
        <p:sp>
          <p:nvSpPr>
            <p:cNvPr id="16" name="Freeform 16"/>
            <p:cNvSpPr/>
            <p:nvPr/>
          </p:nvSpPr>
          <p:spPr>
            <a:xfrm>
              <a:off x="0" y="0"/>
              <a:ext cx="812800" cy="753680"/>
            </a:xfrm>
            <a:custGeom>
              <a:avLst/>
              <a:gdLst/>
              <a:ahLst/>
              <a:cxnLst/>
              <a:rect l="l" t="t" r="r" b="b"/>
              <a:pathLst>
                <a:path w="812800" h="753680">
                  <a:moveTo>
                    <a:pt x="406400" y="0"/>
                  </a:moveTo>
                  <a:lnTo>
                    <a:pt x="812800" y="753680"/>
                  </a:lnTo>
                  <a:lnTo>
                    <a:pt x="0" y="753680"/>
                  </a:lnTo>
                  <a:lnTo>
                    <a:pt x="406400" y="0"/>
                  </a:lnTo>
                  <a:close/>
                </a:path>
              </a:pathLst>
            </a:custGeom>
            <a:solidFill>
              <a:srgbClr val="1E2732">
                <a:alpha val="16863"/>
              </a:srgbClr>
            </a:solidFill>
          </p:spPr>
          <p:txBody>
            <a:bodyPr/>
            <a:lstStyle/>
            <a:p>
              <a:pPr algn="l" rtl="0"/>
              <a:endParaRPr lang="sq-AL" noProof="0" dirty="0"/>
            </a:p>
          </p:txBody>
        </p:sp>
        <p:sp>
          <p:nvSpPr>
            <p:cNvPr id="17" name="TextBox 17"/>
            <p:cNvSpPr txBox="1"/>
            <p:nvPr/>
          </p:nvSpPr>
          <p:spPr>
            <a:xfrm>
              <a:off x="127000" y="321348"/>
              <a:ext cx="558800" cy="378498"/>
            </a:xfrm>
            <a:prstGeom prst="rect">
              <a:avLst/>
            </a:prstGeom>
          </p:spPr>
          <p:txBody>
            <a:bodyPr lIns="50800" tIns="50800" rIns="50800" bIns="50800" rtlCol="0" anchor="ctr"/>
            <a:lstStyle/>
            <a:p>
              <a:pPr algn="ctr" rtl="0">
                <a:lnSpc>
                  <a:spcPts val="1960"/>
                </a:lnSpc>
              </a:pPr>
              <a:endParaRPr lang="sq-AL" noProof="0" dirty="0"/>
            </a:p>
          </p:txBody>
        </p:sp>
      </p:grpSp>
      <p:grpSp>
        <p:nvGrpSpPr>
          <p:cNvPr id="18" name="Group 18"/>
          <p:cNvGrpSpPr/>
          <p:nvPr/>
        </p:nvGrpSpPr>
        <p:grpSpPr>
          <a:xfrm rot="1136038">
            <a:off x="-1621916" y="8874481"/>
            <a:ext cx="2921675" cy="2556466"/>
            <a:chOff x="0" y="0"/>
            <a:chExt cx="812800" cy="711200"/>
          </a:xfrm>
        </p:grpSpPr>
        <p:sp>
          <p:nvSpPr>
            <p:cNvPr id="19" name="Freeform 1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E2732">
                <a:alpha val="72941"/>
              </a:srgbClr>
            </a:solidFill>
          </p:spPr>
          <p:txBody>
            <a:bodyPr/>
            <a:lstStyle/>
            <a:p>
              <a:pPr algn="l" rtl="0"/>
              <a:endParaRPr lang="sq-AL" noProof="0" dirty="0"/>
            </a:p>
          </p:txBody>
        </p:sp>
        <p:sp>
          <p:nvSpPr>
            <p:cNvPr id="20" name="TextBox 20"/>
            <p:cNvSpPr txBox="1"/>
            <p:nvPr/>
          </p:nvSpPr>
          <p:spPr>
            <a:xfrm>
              <a:off x="127000" y="301625"/>
              <a:ext cx="558800" cy="358775"/>
            </a:xfrm>
            <a:prstGeom prst="rect">
              <a:avLst/>
            </a:prstGeom>
          </p:spPr>
          <p:txBody>
            <a:bodyPr lIns="50800" tIns="50800" rIns="50800" bIns="50800" rtlCol="0" anchor="ctr"/>
            <a:lstStyle/>
            <a:p>
              <a:pPr algn="ctr" rtl="0">
                <a:lnSpc>
                  <a:spcPts val="1960"/>
                </a:lnSpc>
              </a:pPr>
              <a:endParaRPr lang="sq-AL" noProof="0" dirty="0"/>
            </a:p>
          </p:txBody>
        </p:sp>
      </p:grpSp>
      <p:sp>
        <p:nvSpPr>
          <p:cNvPr id="25" name="TextBox 25"/>
          <p:cNvSpPr txBox="1"/>
          <p:nvPr/>
        </p:nvSpPr>
        <p:spPr>
          <a:xfrm>
            <a:off x="803958" y="744128"/>
            <a:ext cx="6036826" cy="446917"/>
          </a:xfrm>
          <a:prstGeom prst="rect">
            <a:avLst/>
          </a:prstGeom>
        </p:spPr>
        <p:txBody>
          <a:bodyPr lIns="0" tIns="0" rIns="0" bIns="0" rtlCol="0" anchor="t">
            <a:spAutoFit/>
          </a:bodyPr>
          <a:lstStyle/>
          <a:p>
            <a:pPr marL="0" lvl="0" indent="0" algn="l" rtl="0">
              <a:lnSpc>
                <a:spcPts val="3919"/>
              </a:lnSpc>
              <a:spcBef>
                <a:spcPct val="0"/>
              </a:spcBef>
            </a:pPr>
            <a:r>
              <a:rPr lang="en-GB" sz="2799" b="1" dirty="0">
                <a:solidFill>
                  <a:srgbClr val="365B6D"/>
                </a:solidFill>
                <a:latin typeface="Barlow Bold"/>
                <a:ea typeface="Barlow Bold"/>
                <a:cs typeface="Barlow Bold"/>
                <a:sym typeface="Barlow Bold"/>
              </a:rPr>
              <a:t>PUBLIC DEBT </a:t>
            </a:r>
            <a:endParaRPr lang="sq-AL" sz="2799" b="1" noProof="0" dirty="0">
              <a:solidFill>
                <a:srgbClr val="365B6D"/>
              </a:solidFill>
              <a:latin typeface="Barlow Bold"/>
              <a:ea typeface="Barlow Bold"/>
              <a:cs typeface="Barlow Bold"/>
              <a:sym typeface="Barlow Bold"/>
            </a:endParaRPr>
          </a:p>
        </p:txBody>
      </p:sp>
      <p:grpSp>
        <p:nvGrpSpPr>
          <p:cNvPr id="21" name="Group 20">
            <a:extLst>
              <a:ext uri="{FF2B5EF4-FFF2-40B4-BE49-F238E27FC236}">
                <a16:creationId xmlns:a16="http://schemas.microsoft.com/office/drawing/2014/main" id="{3F65C833-CD15-36AA-1356-B97BA8750BC6}"/>
              </a:ext>
            </a:extLst>
          </p:cNvPr>
          <p:cNvGrpSpPr/>
          <p:nvPr/>
        </p:nvGrpSpPr>
        <p:grpSpPr>
          <a:xfrm>
            <a:off x="781825" y="1372916"/>
            <a:ext cx="6048000" cy="2747721"/>
            <a:chOff x="643467" y="613832"/>
            <a:chExt cx="4289047" cy="1761068"/>
          </a:xfrm>
        </p:grpSpPr>
        <p:sp>
          <p:nvSpPr>
            <p:cNvPr id="22" name="Freeform: Shape 21">
              <a:extLst>
                <a:ext uri="{FF2B5EF4-FFF2-40B4-BE49-F238E27FC236}">
                  <a16:creationId xmlns:a16="http://schemas.microsoft.com/office/drawing/2014/main" id="{2D73831B-CF26-F175-25F5-B1167453CE28}"/>
                </a:ext>
              </a:extLst>
            </p:cNvPr>
            <p:cNvSpPr/>
            <p:nvPr/>
          </p:nvSpPr>
          <p:spPr>
            <a:xfrm>
              <a:off x="643467" y="622300"/>
              <a:ext cx="1390939" cy="867129"/>
            </a:xfrm>
            <a:custGeom>
              <a:avLst/>
              <a:gdLst>
                <a:gd name="connsiteX0" fmla="*/ 11063 w 1390939"/>
                <a:gd name="connsiteY0" fmla="*/ 52125 h 867129"/>
                <a:gd name="connsiteX1" fmla="*/ 479 w 1390939"/>
                <a:gd name="connsiteY1" fmla="*/ 511442 h 867129"/>
                <a:gd name="connsiteX2" fmla="*/ 17413 w 1390939"/>
                <a:gd name="connsiteY2" fmla="*/ 718875 h 867129"/>
                <a:gd name="connsiteX3" fmla="*/ 70329 w 1390939"/>
                <a:gd name="connsiteY3" fmla="*/ 786609 h 867129"/>
                <a:gd name="connsiteX4" fmla="*/ 165579 w 1390939"/>
                <a:gd name="connsiteY4" fmla="*/ 788725 h 867129"/>
                <a:gd name="connsiteX5" fmla="*/ 823863 w 1390939"/>
                <a:gd name="connsiteY5" fmla="*/ 828942 h 867129"/>
                <a:gd name="connsiteX6" fmla="*/ 1236613 w 1390939"/>
                <a:gd name="connsiteY6" fmla="*/ 867042 h 867129"/>
                <a:gd name="connsiteX7" fmla="*/ 1338213 w 1390939"/>
                <a:gd name="connsiteY7" fmla="*/ 837409 h 867129"/>
                <a:gd name="connsiteX8" fmla="*/ 1386896 w 1390939"/>
                <a:gd name="connsiteY8" fmla="*/ 776025 h 867129"/>
                <a:gd name="connsiteX9" fmla="*/ 1384779 w 1390939"/>
                <a:gd name="connsiteY9" fmla="*/ 568592 h 867129"/>
                <a:gd name="connsiteX10" fmla="*/ 1357263 w 1390939"/>
                <a:gd name="connsiteY10" fmla="*/ 223575 h 867129"/>
                <a:gd name="connsiteX11" fmla="*/ 1333979 w 1390939"/>
                <a:gd name="connsiteY11" fmla="*/ 45775 h 867129"/>
                <a:gd name="connsiteX12" fmla="*/ 1287413 w 1390939"/>
                <a:gd name="connsiteY12" fmla="*/ 11909 h 867129"/>
                <a:gd name="connsiteX13" fmla="*/ 720146 w 1390939"/>
                <a:gd name="connsiteY13" fmla="*/ 7675 h 867129"/>
                <a:gd name="connsiteX14" fmla="*/ 239663 w 1390939"/>
                <a:gd name="connsiteY14" fmla="*/ 7675 h 867129"/>
                <a:gd name="connsiteX15" fmla="*/ 72446 w 1390939"/>
                <a:gd name="connsiteY15" fmla="*/ 5559 h 867129"/>
                <a:gd name="connsiteX16" fmla="*/ 11063 w 1390939"/>
                <a:gd name="connsiteY16" fmla="*/ 52125 h 86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939" h="867129">
                  <a:moveTo>
                    <a:pt x="11063" y="52125"/>
                  </a:moveTo>
                  <a:cubicBezTo>
                    <a:pt x="-931" y="136439"/>
                    <a:pt x="-579" y="400317"/>
                    <a:pt x="479" y="511442"/>
                  </a:cubicBezTo>
                  <a:cubicBezTo>
                    <a:pt x="1537" y="622567"/>
                    <a:pt x="5771" y="673014"/>
                    <a:pt x="17413" y="718875"/>
                  </a:cubicBezTo>
                  <a:cubicBezTo>
                    <a:pt x="29055" y="764736"/>
                    <a:pt x="45635" y="774967"/>
                    <a:pt x="70329" y="786609"/>
                  </a:cubicBezTo>
                  <a:cubicBezTo>
                    <a:pt x="95023" y="798251"/>
                    <a:pt x="165579" y="788725"/>
                    <a:pt x="165579" y="788725"/>
                  </a:cubicBezTo>
                  <a:lnTo>
                    <a:pt x="823863" y="828942"/>
                  </a:lnTo>
                  <a:cubicBezTo>
                    <a:pt x="1002369" y="841995"/>
                    <a:pt x="1150888" y="865631"/>
                    <a:pt x="1236613" y="867042"/>
                  </a:cubicBezTo>
                  <a:cubicBezTo>
                    <a:pt x="1322338" y="868453"/>
                    <a:pt x="1313166" y="852578"/>
                    <a:pt x="1338213" y="837409"/>
                  </a:cubicBezTo>
                  <a:cubicBezTo>
                    <a:pt x="1363260" y="822240"/>
                    <a:pt x="1379135" y="820828"/>
                    <a:pt x="1386896" y="776025"/>
                  </a:cubicBezTo>
                  <a:cubicBezTo>
                    <a:pt x="1394657" y="731222"/>
                    <a:pt x="1389718" y="660667"/>
                    <a:pt x="1384779" y="568592"/>
                  </a:cubicBezTo>
                  <a:cubicBezTo>
                    <a:pt x="1379840" y="476517"/>
                    <a:pt x="1365730" y="310711"/>
                    <a:pt x="1357263" y="223575"/>
                  </a:cubicBezTo>
                  <a:cubicBezTo>
                    <a:pt x="1348796" y="136439"/>
                    <a:pt x="1345621" y="81053"/>
                    <a:pt x="1333979" y="45775"/>
                  </a:cubicBezTo>
                  <a:cubicBezTo>
                    <a:pt x="1322337" y="10497"/>
                    <a:pt x="1389719" y="18259"/>
                    <a:pt x="1287413" y="11909"/>
                  </a:cubicBezTo>
                  <a:cubicBezTo>
                    <a:pt x="1185108" y="5559"/>
                    <a:pt x="720146" y="7675"/>
                    <a:pt x="720146" y="7675"/>
                  </a:cubicBezTo>
                  <a:lnTo>
                    <a:pt x="239663" y="7675"/>
                  </a:lnTo>
                  <a:cubicBezTo>
                    <a:pt x="131713" y="7322"/>
                    <a:pt x="109488" y="-1849"/>
                    <a:pt x="72446" y="5559"/>
                  </a:cubicBezTo>
                  <a:cubicBezTo>
                    <a:pt x="35404" y="12967"/>
                    <a:pt x="23057" y="-32189"/>
                    <a:pt x="11063" y="52125"/>
                  </a:cubicBezTo>
                  <a:close/>
                </a:path>
              </a:pathLst>
            </a:custGeom>
            <a:solidFill>
              <a:srgbClr val="D18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Gross Public Debt </a:t>
              </a:r>
              <a:r>
                <a:rPr lang="sq-AL" sz="1400" b="1" dirty="0">
                  <a:latin typeface="Barlow" panose="00000500000000000000" pitchFamily="2" charset="0"/>
                </a:rPr>
                <a:t>202</a:t>
              </a:r>
              <a:r>
                <a:rPr lang="en-US" sz="1400" b="1" dirty="0">
                  <a:latin typeface="Barlow" panose="00000500000000000000" pitchFamily="2" charset="0"/>
                </a:rPr>
                <a:t>5:</a:t>
              </a:r>
              <a:endParaRPr lang="sq-AL" sz="1400" b="1" dirty="0">
                <a:latin typeface="Barlow" panose="00000500000000000000" pitchFamily="2" charset="0"/>
              </a:endParaRPr>
            </a:p>
            <a:p>
              <a:pPr algn="ctr">
                <a:lnSpc>
                  <a:spcPct val="120000"/>
                </a:lnSpc>
                <a:spcBef>
                  <a:spcPts val="300"/>
                </a:spcBef>
              </a:pPr>
              <a:r>
                <a:rPr lang="en-US" sz="1400" b="1" dirty="0">
                  <a:latin typeface="Barlow" panose="00000500000000000000" pitchFamily="2" charset="0"/>
                </a:rPr>
                <a:t>1,401.5 </a:t>
              </a:r>
              <a:r>
                <a:rPr lang="en-GB" sz="1400" b="1" dirty="0">
                  <a:latin typeface="Barlow" panose="00000500000000000000" pitchFamily="2" charset="0"/>
                </a:rPr>
                <a:t>billion</a:t>
              </a:r>
              <a:r>
                <a:rPr lang="sq-AL" sz="1400" b="1" dirty="0">
                  <a:latin typeface="Barlow" panose="00000500000000000000" pitchFamily="2" charset="0"/>
                </a:rPr>
                <a:t> LEK</a:t>
              </a:r>
            </a:p>
          </p:txBody>
        </p:sp>
        <p:sp>
          <p:nvSpPr>
            <p:cNvPr id="34" name="Freeform: Shape 33">
              <a:extLst>
                <a:ext uri="{FF2B5EF4-FFF2-40B4-BE49-F238E27FC236}">
                  <a16:creationId xmlns:a16="http://schemas.microsoft.com/office/drawing/2014/main" id="{D65F0D61-7905-6558-9AE1-036EDED6FC47}"/>
                </a:ext>
              </a:extLst>
            </p:cNvPr>
            <p:cNvSpPr/>
            <p:nvPr/>
          </p:nvSpPr>
          <p:spPr>
            <a:xfrm>
              <a:off x="2112147" y="1489429"/>
              <a:ext cx="1371599" cy="867130"/>
            </a:xfrm>
            <a:custGeom>
              <a:avLst/>
              <a:gdLst>
                <a:gd name="connsiteX0" fmla="*/ 21458 w 2467191"/>
                <a:gd name="connsiteY0" fmla="*/ 529368 h 1113573"/>
                <a:gd name="connsiteX1" fmla="*/ 144225 w 2467191"/>
                <a:gd name="connsiteY1" fmla="*/ 1003501 h 1113573"/>
                <a:gd name="connsiteX2" fmla="*/ 178091 w 2467191"/>
                <a:gd name="connsiteY2" fmla="*/ 1083934 h 1113573"/>
                <a:gd name="connsiteX3" fmla="*/ 211958 w 2467191"/>
                <a:gd name="connsiteY3" fmla="*/ 1083934 h 1113573"/>
                <a:gd name="connsiteX4" fmla="*/ 1740191 w 2467191"/>
                <a:gd name="connsiteY4" fmla="*/ 1109334 h 1113573"/>
                <a:gd name="connsiteX5" fmla="*/ 2383658 w 2467191"/>
                <a:gd name="connsiteY5" fmla="*/ 1096634 h 1113573"/>
                <a:gd name="connsiteX6" fmla="*/ 2464091 w 2467191"/>
                <a:gd name="connsiteY6" fmla="*/ 952701 h 1113573"/>
                <a:gd name="connsiteX7" fmla="*/ 2430225 w 2467191"/>
                <a:gd name="connsiteY7" fmla="*/ 410834 h 1113573"/>
                <a:gd name="connsiteX8" fmla="*/ 2358258 w 2467191"/>
                <a:gd name="connsiteY8" fmla="*/ 101801 h 1113573"/>
                <a:gd name="connsiteX9" fmla="*/ 2252425 w 2467191"/>
                <a:gd name="connsiteY9" fmla="*/ 4434 h 1113573"/>
                <a:gd name="connsiteX10" fmla="*/ 1520058 w 2467191"/>
                <a:gd name="connsiteY10" fmla="*/ 25601 h 1113573"/>
                <a:gd name="connsiteX11" fmla="*/ 360125 w 2467191"/>
                <a:gd name="connsiteY11" fmla="*/ 106034 h 1113573"/>
                <a:gd name="connsiteX12" fmla="*/ 110358 w 2467191"/>
                <a:gd name="connsiteY12" fmla="*/ 156834 h 1113573"/>
                <a:gd name="connsiteX13" fmla="*/ 8758 w 2467191"/>
                <a:gd name="connsiteY13" fmla="*/ 258434 h 1113573"/>
                <a:gd name="connsiteX14" fmla="*/ 21458 w 2467191"/>
                <a:gd name="connsiteY14" fmla="*/ 529368 h 11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7191" h="1113573">
                  <a:moveTo>
                    <a:pt x="21458" y="529368"/>
                  </a:moveTo>
                  <a:cubicBezTo>
                    <a:pt x="44036" y="653546"/>
                    <a:pt x="118120" y="911073"/>
                    <a:pt x="144225" y="1003501"/>
                  </a:cubicBezTo>
                  <a:cubicBezTo>
                    <a:pt x="170330" y="1095929"/>
                    <a:pt x="166802" y="1070529"/>
                    <a:pt x="178091" y="1083934"/>
                  </a:cubicBezTo>
                  <a:cubicBezTo>
                    <a:pt x="189380" y="1097339"/>
                    <a:pt x="211958" y="1083934"/>
                    <a:pt x="211958" y="1083934"/>
                  </a:cubicBezTo>
                  <a:lnTo>
                    <a:pt x="1740191" y="1109334"/>
                  </a:lnTo>
                  <a:cubicBezTo>
                    <a:pt x="2102141" y="1111451"/>
                    <a:pt x="2263008" y="1122739"/>
                    <a:pt x="2383658" y="1096634"/>
                  </a:cubicBezTo>
                  <a:cubicBezTo>
                    <a:pt x="2504308" y="1070529"/>
                    <a:pt x="2456330" y="1067001"/>
                    <a:pt x="2464091" y="952701"/>
                  </a:cubicBezTo>
                  <a:cubicBezTo>
                    <a:pt x="2471852" y="838401"/>
                    <a:pt x="2447864" y="552651"/>
                    <a:pt x="2430225" y="410834"/>
                  </a:cubicBezTo>
                  <a:cubicBezTo>
                    <a:pt x="2412586" y="269017"/>
                    <a:pt x="2387891" y="169534"/>
                    <a:pt x="2358258" y="101801"/>
                  </a:cubicBezTo>
                  <a:cubicBezTo>
                    <a:pt x="2328625" y="34068"/>
                    <a:pt x="2392125" y="17134"/>
                    <a:pt x="2252425" y="4434"/>
                  </a:cubicBezTo>
                  <a:cubicBezTo>
                    <a:pt x="2112725" y="-8266"/>
                    <a:pt x="1835441" y="8668"/>
                    <a:pt x="1520058" y="25601"/>
                  </a:cubicBezTo>
                  <a:cubicBezTo>
                    <a:pt x="1204675" y="42534"/>
                    <a:pt x="595075" y="84162"/>
                    <a:pt x="360125" y="106034"/>
                  </a:cubicBezTo>
                  <a:cubicBezTo>
                    <a:pt x="125175" y="127906"/>
                    <a:pt x="168919" y="131434"/>
                    <a:pt x="110358" y="156834"/>
                  </a:cubicBezTo>
                  <a:cubicBezTo>
                    <a:pt x="51797" y="182234"/>
                    <a:pt x="24280" y="197756"/>
                    <a:pt x="8758" y="258434"/>
                  </a:cubicBezTo>
                  <a:cubicBezTo>
                    <a:pt x="-6764" y="319112"/>
                    <a:pt x="-1120" y="405190"/>
                    <a:pt x="21458" y="529368"/>
                  </a:cubicBezTo>
                  <a:close/>
                </a:path>
              </a:pathLst>
            </a:custGeom>
            <a:solidFill>
              <a:srgbClr val="365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1400" b="1" dirty="0">
                  <a:latin typeface="Barlow" panose="00000500000000000000" pitchFamily="2" charset="0"/>
                </a:rPr>
                <a:t>Budget execution rate interest</a:t>
              </a:r>
              <a:r>
                <a:rPr lang="en-US" sz="1400" b="1" dirty="0">
                  <a:latin typeface="Barlow" panose="00000500000000000000" pitchFamily="2" charset="0"/>
                </a:rPr>
                <a:t>: </a:t>
              </a:r>
            </a:p>
            <a:p>
              <a:pPr algn="ctr">
                <a:lnSpc>
                  <a:spcPct val="120000"/>
                </a:lnSpc>
              </a:pPr>
              <a:r>
                <a:rPr lang="en-US" sz="1400" b="1" dirty="0">
                  <a:latin typeface="Barlow" panose="00000500000000000000" pitchFamily="2" charset="0"/>
                </a:rPr>
                <a:t>89</a:t>
              </a:r>
              <a:r>
                <a:rPr lang="sq-AL" sz="1400" b="1" dirty="0">
                  <a:latin typeface="Barlow" panose="00000500000000000000" pitchFamily="2" charset="0"/>
                </a:rPr>
                <a:t>%</a:t>
              </a:r>
            </a:p>
          </p:txBody>
        </p:sp>
        <p:sp>
          <p:nvSpPr>
            <p:cNvPr id="38" name="Freeform: Shape 37">
              <a:extLst>
                <a:ext uri="{FF2B5EF4-FFF2-40B4-BE49-F238E27FC236}">
                  <a16:creationId xmlns:a16="http://schemas.microsoft.com/office/drawing/2014/main" id="{4AA24E0C-5494-D1CE-4C13-7F46B507449A}"/>
                </a:ext>
              </a:extLst>
            </p:cNvPr>
            <p:cNvSpPr/>
            <p:nvPr/>
          </p:nvSpPr>
          <p:spPr>
            <a:xfrm>
              <a:off x="2097902" y="613832"/>
              <a:ext cx="1379494" cy="838199"/>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latin typeface="Barlow" panose="00000500000000000000" pitchFamily="2" charset="0"/>
                </a:rPr>
                <a:t>Gross Public Debt </a:t>
              </a:r>
              <a:r>
                <a:rPr lang="sq-AL" sz="1400" b="1" dirty="0">
                  <a:latin typeface="Barlow" panose="00000500000000000000" pitchFamily="2" charset="0"/>
                </a:rPr>
                <a:t> 202</a:t>
              </a:r>
              <a:r>
                <a:rPr lang="en-US" sz="1400" b="1" dirty="0">
                  <a:latin typeface="Barlow" panose="00000500000000000000" pitchFamily="2" charset="0"/>
                </a:rPr>
                <a:t>4:</a:t>
              </a:r>
              <a:endParaRPr lang="sq-AL" sz="1400" b="1" dirty="0">
                <a:latin typeface="Barlow" panose="00000500000000000000" pitchFamily="2" charset="0"/>
              </a:endParaRPr>
            </a:p>
            <a:p>
              <a:pPr algn="ctr">
                <a:lnSpc>
                  <a:spcPct val="120000"/>
                </a:lnSpc>
                <a:spcBef>
                  <a:spcPts val="300"/>
                </a:spcBef>
              </a:pPr>
              <a:r>
                <a:rPr lang="sq-AL" sz="1400" b="1" dirty="0">
                  <a:latin typeface="Barlow" panose="00000500000000000000" pitchFamily="2" charset="0"/>
                </a:rPr>
                <a:t>5</a:t>
              </a:r>
              <a:r>
                <a:rPr lang="en-US" sz="1400" b="1" dirty="0">
                  <a:latin typeface="Barlow" panose="00000500000000000000" pitchFamily="2" charset="0"/>
                </a:rPr>
                <a:t>4.2</a:t>
              </a:r>
              <a:r>
                <a:rPr lang="sq-AL" sz="1400" b="1" dirty="0">
                  <a:latin typeface="Barlow" panose="00000500000000000000" pitchFamily="2" charset="0"/>
                </a:rPr>
                <a:t>% </a:t>
              </a:r>
              <a:r>
                <a:rPr lang="en-GB" sz="1400" b="1" dirty="0">
                  <a:latin typeface="Barlow" panose="00000500000000000000" pitchFamily="2" charset="0"/>
                </a:rPr>
                <a:t>of GDP</a:t>
              </a:r>
              <a:endParaRPr lang="sq-AL" sz="1400" b="1" dirty="0">
                <a:latin typeface="Barlow" panose="00000500000000000000" pitchFamily="2" charset="0"/>
              </a:endParaRPr>
            </a:p>
          </p:txBody>
        </p:sp>
        <p:sp>
          <p:nvSpPr>
            <p:cNvPr id="39" name="Freeform: Shape 38">
              <a:extLst>
                <a:ext uri="{FF2B5EF4-FFF2-40B4-BE49-F238E27FC236}">
                  <a16:creationId xmlns:a16="http://schemas.microsoft.com/office/drawing/2014/main" id="{DC4F1BF0-0FC3-E1A4-29F5-0ED7710E5D59}"/>
                </a:ext>
              </a:extLst>
            </p:cNvPr>
            <p:cNvSpPr/>
            <p:nvPr/>
          </p:nvSpPr>
          <p:spPr>
            <a:xfrm>
              <a:off x="675769" y="1549948"/>
              <a:ext cx="1360754" cy="824951"/>
            </a:xfrm>
            <a:custGeom>
              <a:avLst/>
              <a:gdLst>
                <a:gd name="connsiteX0" fmla="*/ 2307 w 1360754"/>
                <a:gd name="connsiteY0" fmla="*/ 165248 h 824951"/>
                <a:gd name="connsiteX1" fmla="*/ 11832 w 1360754"/>
                <a:gd name="connsiteY1" fmla="*/ 611336 h 824951"/>
                <a:gd name="connsiteX2" fmla="*/ 45169 w 1360754"/>
                <a:gd name="connsiteY2" fmla="*/ 747861 h 824951"/>
                <a:gd name="connsiteX3" fmla="*/ 313457 w 1360754"/>
                <a:gd name="connsiteY3" fmla="*/ 806598 h 824951"/>
                <a:gd name="connsiteX4" fmla="*/ 1116732 w 1360754"/>
                <a:gd name="connsiteY4" fmla="*/ 820886 h 824951"/>
                <a:gd name="connsiteX5" fmla="*/ 1332632 w 1360754"/>
                <a:gd name="connsiteY5" fmla="*/ 741511 h 824951"/>
                <a:gd name="connsiteX6" fmla="*/ 1359619 w 1360754"/>
                <a:gd name="connsiteY6" fmla="*/ 428773 h 824951"/>
                <a:gd name="connsiteX7" fmla="*/ 1346919 w 1360754"/>
                <a:gd name="connsiteY7" fmla="*/ 116036 h 824951"/>
                <a:gd name="connsiteX8" fmla="*/ 1294532 w 1360754"/>
                <a:gd name="connsiteY8" fmla="*/ 25548 h 824951"/>
                <a:gd name="connsiteX9" fmla="*/ 1169119 w 1360754"/>
                <a:gd name="connsiteY9" fmla="*/ 148 h 824951"/>
                <a:gd name="connsiteX10" fmla="*/ 792882 w 1360754"/>
                <a:gd name="connsiteY10" fmla="*/ 14436 h 824951"/>
                <a:gd name="connsiteX11" fmla="*/ 262657 w 1360754"/>
                <a:gd name="connsiteY11" fmla="*/ 36661 h 824951"/>
                <a:gd name="connsiteX12" fmla="*/ 51519 w 1360754"/>
                <a:gd name="connsiteY12" fmla="*/ 63648 h 824951"/>
                <a:gd name="connsiteX13" fmla="*/ 2307 w 1360754"/>
                <a:gd name="connsiteY13" fmla="*/ 165248 h 8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754" h="824951">
                  <a:moveTo>
                    <a:pt x="2307" y="165248"/>
                  </a:moveTo>
                  <a:cubicBezTo>
                    <a:pt x="-4308" y="256529"/>
                    <a:pt x="4688" y="514234"/>
                    <a:pt x="11832" y="611336"/>
                  </a:cubicBezTo>
                  <a:cubicBezTo>
                    <a:pt x="18976" y="708438"/>
                    <a:pt x="-5102" y="715317"/>
                    <a:pt x="45169" y="747861"/>
                  </a:cubicBezTo>
                  <a:cubicBezTo>
                    <a:pt x="95440" y="780405"/>
                    <a:pt x="134863" y="794427"/>
                    <a:pt x="313457" y="806598"/>
                  </a:cubicBezTo>
                  <a:cubicBezTo>
                    <a:pt x="492051" y="818769"/>
                    <a:pt x="946870" y="831734"/>
                    <a:pt x="1116732" y="820886"/>
                  </a:cubicBezTo>
                  <a:cubicBezTo>
                    <a:pt x="1286595" y="810038"/>
                    <a:pt x="1292151" y="806863"/>
                    <a:pt x="1332632" y="741511"/>
                  </a:cubicBezTo>
                  <a:cubicBezTo>
                    <a:pt x="1373113" y="676159"/>
                    <a:pt x="1357238" y="533019"/>
                    <a:pt x="1359619" y="428773"/>
                  </a:cubicBezTo>
                  <a:cubicBezTo>
                    <a:pt x="1362000" y="324527"/>
                    <a:pt x="1357767" y="183240"/>
                    <a:pt x="1346919" y="116036"/>
                  </a:cubicBezTo>
                  <a:cubicBezTo>
                    <a:pt x="1336071" y="48832"/>
                    <a:pt x="1324165" y="44863"/>
                    <a:pt x="1294532" y="25548"/>
                  </a:cubicBezTo>
                  <a:cubicBezTo>
                    <a:pt x="1264899" y="6233"/>
                    <a:pt x="1252727" y="2000"/>
                    <a:pt x="1169119" y="148"/>
                  </a:cubicBezTo>
                  <a:cubicBezTo>
                    <a:pt x="1085511" y="-1704"/>
                    <a:pt x="792882" y="14436"/>
                    <a:pt x="792882" y="14436"/>
                  </a:cubicBezTo>
                  <a:lnTo>
                    <a:pt x="262657" y="36661"/>
                  </a:lnTo>
                  <a:cubicBezTo>
                    <a:pt x="139097" y="44863"/>
                    <a:pt x="94911" y="40365"/>
                    <a:pt x="51519" y="63648"/>
                  </a:cubicBezTo>
                  <a:cubicBezTo>
                    <a:pt x="8127" y="86931"/>
                    <a:pt x="8922" y="73967"/>
                    <a:pt x="2307" y="165248"/>
                  </a:cubicBezTo>
                  <a:close/>
                </a:path>
              </a:pathLst>
            </a:custGeom>
            <a:solidFill>
              <a:srgbClr val="5D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sq-AL" sz="1400" b="1" dirty="0">
                  <a:latin typeface="Barlow" panose="00000500000000000000" pitchFamily="2" charset="0"/>
                </a:rPr>
                <a:t>Total</a:t>
              </a:r>
              <a:r>
                <a:rPr lang="en-GB" sz="1400" b="1" dirty="0">
                  <a:latin typeface="Barlow" panose="00000500000000000000" pitchFamily="2" charset="0"/>
                </a:rPr>
                <a:t> interest payments </a:t>
              </a:r>
              <a:r>
                <a:rPr lang="sq-AL" sz="1400" b="1" dirty="0">
                  <a:latin typeface="Barlow" panose="00000500000000000000" pitchFamily="2" charset="0"/>
                </a:rPr>
                <a:t>202</a:t>
              </a:r>
              <a:r>
                <a:rPr lang="en-US" sz="1400" b="1" dirty="0">
                  <a:latin typeface="Barlow" panose="00000500000000000000" pitchFamily="2" charset="0"/>
                </a:rPr>
                <a:t>5:</a:t>
              </a:r>
              <a:endParaRPr lang="sq-AL" sz="1400" b="1" dirty="0">
                <a:latin typeface="Barlow" panose="00000500000000000000" pitchFamily="2" charset="0"/>
              </a:endParaRPr>
            </a:p>
            <a:p>
              <a:pPr algn="ctr">
                <a:lnSpc>
                  <a:spcPct val="120000"/>
                </a:lnSpc>
                <a:spcBef>
                  <a:spcPts val="300"/>
                </a:spcBef>
              </a:pPr>
              <a:r>
                <a:rPr lang="sq-AL" sz="1400" b="1" dirty="0">
                  <a:latin typeface="Barlow" panose="00000500000000000000" pitchFamily="2" charset="0"/>
                </a:rPr>
                <a:t>54.</a:t>
              </a:r>
              <a:r>
                <a:rPr lang="en-US" sz="1400" b="1" dirty="0">
                  <a:latin typeface="Barlow" panose="00000500000000000000" pitchFamily="2" charset="0"/>
                </a:rPr>
                <a:t>7 </a:t>
              </a:r>
              <a:r>
                <a:rPr lang="en-GB" sz="1400" b="1" dirty="0">
                  <a:latin typeface="Barlow" panose="00000500000000000000" pitchFamily="2" charset="0"/>
                </a:rPr>
                <a:t>billion</a:t>
              </a:r>
              <a:r>
                <a:rPr lang="sq-AL" sz="1400" b="1" dirty="0">
                  <a:latin typeface="Barlow" panose="00000500000000000000" pitchFamily="2" charset="0"/>
                </a:rPr>
                <a:t> LEK</a:t>
              </a:r>
            </a:p>
          </p:txBody>
        </p:sp>
        <p:sp>
          <p:nvSpPr>
            <p:cNvPr id="40" name="Freeform: Shape 39">
              <a:extLst>
                <a:ext uri="{FF2B5EF4-FFF2-40B4-BE49-F238E27FC236}">
                  <a16:creationId xmlns:a16="http://schemas.microsoft.com/office/drawing/2014/main" id="{BA78CB8C-363E-3308-484C-72966C39FC0C}"/>
                </a:ext>
              </a:extLst>
            </p:cNvPr>
            <p:cNvSpPr/>
            <p:nvPr/>
          </p:nvSpPr>
          <p:spPr>
            <a:xfrm>
              <a:off x="3540893" y="622300"/>
              <a:ext cx="1390939" cy="838199"/>
            </a:xfrm>
            <a:custGeom>
              <a:avLst/>
              <a:gdLst>
                <a:gd name="connsiteX0" fmla="*/ 2841 w 1366504"/>
                <a:gd name="connsiteY0" fmla="*/ 126136 h 842202"/>
                <a:gd name="connsiteX1" fmla="*/ 26654 w 1366504"/>
                <a:gd name="connsiteY1" fmla="*/ 581749 h 842202"/>
                <a:gd name="connsiteX2" fmla="*/ 66341 w 1366504"/>
                <a:gd name="connsiteY2" fmla="*/ 759549 h 842202"/>
                <a:gd name="connsiteX3" fmla="*/ 180641 w 1366504"/>
                <a:gd name="connsiteY3" fmla="*/ 840511 h 842202"/>
                <a:gd name="connsiteX4" fmla="*/ 758491 w 1366504"/>
                <a:gd name="connsiteY4" fmla="*/ 810349 h 842202"/>
                <a:gd name="connsiteX5" fmla="*/ 1237916 w 1366504"/>
                <a:gd name="connsiteY5" fmla="*/ 761136 h 842202"/>
                <a:gd name="connsiteX6" fmla="*/ 1337929 w 1366504"/>
                <a:gd name="connsiteY6" fmla="*/ 681761 h 842202"/>
                <a:gd name="connsiteX7" fmla="*/ 1364916 w 1366504"/>
                <a:gd name="connsiteY7" fmla="*/ 449986 h 842202"/>
                <a:gd name="connsiteX8" fmla="*/ 1301416 w 1366504"/>
                <a:gd name="connsiteY8" fmla="*/ 137249 h 842202"/>
                <a:gd name="connsiteX9" fmla="*/ 1252204 w 1366504"/>
                <a:gd name="connsiteY9" fmla="*/ 61049 h 842202"/>
                <a:gd name="connsiteX10" fmla="*/ 1017254 w 1366504"/>
                <a:gd name="connsiteY10" fmla="*/ 30886 h 842202"/>
                <a:gd name="connsiteX11" fmla="*/ 418766 w 1366504"/>
                <a:gd name="connsiteY11" fmla="*/ 8661 h 842202"/>
                <a:gd name="connsiteX12" fmla="*/ 93329 w 1366504"/>
                <a:gd name="connsiteY12" fmla="*/ 10249 h 842202"/>
                <a:gd name="connsiteX13" fmla="*/ 2841 w 1366504"/>
                <a:gd name="connsiteY13" fmla="*/ 126136 h 8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04" h="842202">
                  <a:moveTo>
                    <a:pt x="2841" y="126136"/>
                  </a:moveTo>
                  <a:cubicBezTo>
                    <a:pt x="-8271" y="221386"/>
                    <a:pt x="16071" y="476180"/>
                    <a:pt x="26654" y="581749"/>
                  </a:cubicBezTo>
                  <a:cubicBezTo>
                    <a:pt x="37237" y="687318"/>
                    <a:pt x="40677" y="716422"/>
                    <a:pt x="66341" y="759549"/>
                  </a:cubicBezTo>
                  <a:cubicBezTo>
                    <a:pt x="92005" y="802676"/>
                    <a:pt x="65283" y="832044"/>
                    <a:pt x="180641" y="840511"/>
                  </a:cubicBezTo>
                  <a:cubicBezTo>
                    <a:pt x="295999" y="848978"/>
                    <a:pt x="582279" y="823578"/>
                    <a:pt x="758491" y="810349"/>
                  </a:cubicBezTo>
                  <a:cubicBezTo>
                    <a:pt x="934703" y="797120"/>
                    <a:pt x="1141343" y="782567"/>
                    <a:pt x="1237916" y="761136"/>
                  </a:cubicBezTo>
                  <a:cubicBezTo>
                    <a:pt x="1334489" y="739705"/>
                    <a:pt x="1316762" y="733619"/>
                    <a:pt x="1337929" y="681761"/>
                  </a:cubicBezTo>
                  <a:cubicBezTo>
                    <a:pt x="1359096" y="629903"/>
                    <a:pt x="1371001" y="540738"/>
                    <a:pt x="1364916" y="449986"/>
                  </a:cubicBezTo>
                  <a:cubicBezTo>
                    <a:pt x="1358831" y="359234"/>
                    <a:pt x="1320201" y="202072"/>
                    <a:pt x="1301416" y="137249"/>
                  </a:cubicBezTo>
                  <a:cubicBezTo>
                    <a:pt x="1282631" y="72426"/>
                    <a:pt x="1299564" y="78776"/>
                    <a:pt x="1252204" y="61049"/>
                  </a:cubicBezTo>
                  <a:cubicBezTo>
                    <a:pt x="1204844" y="43322"/>
                    <a:pt x="1156160" y="39617"/>
                    <a:pt x="1017254" y="30886"/>
                  </a:cubicBezTo>
                  <a:cubicBezTo>
                    <a:pt x="878348" y="22155"/>
                    <a:pt x="572753" y="12100"/>
                    <a:pt x="418766" y="8661"/>
                  </a:cubicBezTo>
                  <a:cubicBezTo>
                    <a:pt x="264779" y="5222"/>
                    <a:pt x="162650" y="-9859"/>
                    <a:pt x="93329" y="10249"/>
                  </a:cubicBezTo>
                  <a:cubicBezTo>
                    <a:pt x="24008" y="30357"/>
                    <a:pt x="13953" y="30886"/>
                    <a:pt x="2841" y="126136"/>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lang="en-GB" sz="1400" b="1" dirty="0">
                  <a:latin typeface="Barlow" panose="00000500000000000000" pitchFamily="2" charset="0"/>
                </a:rPr>
                <a:t>Gross Public Debt </a:t>
              </a:r>
              <a:r>
                <a:rPr lang="sq-AL" sz="1400" b="1" dirty="0">
                  <a:latin typeface="Barlow" panose="00000500000000000000" pitchFamily="2" charset="0"/>
                </a:rPr>
                <a:t> 202</a:t>
              </a:r>
              <a:r>
                <a:rPr lang="en-US" sz="1400" b="1" dirty="0">
                  <a:latin typeface="Barlow" panose="00000500000000000000" pitchFamily="2" charset="0"/>
                </a:rPr>
                <a:t>5:</a:t>
              </a:r>
              <a:endParaRPr lang="sq-AL" sz="1400" b="1" dirty="0">
                <a:latin typeface="Barlow" panose="00000500000000000000" pitchFamily="2" charset="0"/>
              </a:endParaRPr>
            </a:p>
            <a:p>
              <a:pPr algn="ctr">
                <a:lnSpc>
                  <a:spcPct val="120000"/>
                </a:lnSpc>
                <a:spcAft>
                  <a:spcPts val="300"/>
                </a:spcAft>
              </a:pPr>
              <a:r>
                <a:rPr lang="sq-AL" sz="1400" b="1" dirty="0">
                  <a:latin typeface="Barlow" panose="00000500000000000000" pitchFamily="2" charset="0"/>
                </a:rPr>
                <a:t>5</a:t>
              </a:r>
              <a:r>
                <a:rPr lang="en-US" sz="1400" b="1" dirty="0">
                  <a:latin typeface="Barlow" panose="00000500000000000000" pitchFamily="2" charset="0"/>
                </a:rPr>
                <a:t>2.9</a:t>
              </a:r>
              <a:r>
                <a:rPr lang="sq-AL" sz="1400" b="1" dirty="0">
                  <a:latin typeface="Barlow" panose="00000500000000000000" pitchFamily="2" charset="0"/>
                </a:rPr>
                <a:t>% </a:t>
              </a:r>
              <a:r>
                <a:rPr lang="en-GB" sz="1400" b="1" dirty="0">
                  <a:latin typeface="Barlow" panose="00000500000000000000" pitchFamily="2" charset="0"/>
                </a:rPr>
                <a:t>of GDP</a:t>
              </a:r>
              <a:endParaRPr lang="sq-AL" sz="1400" b="1" dirty="0">
                <a:latin typeface="Barlow" panose="00000500000000000000" pitchFamily="2" charset="0"/>
              </a:endParaRPr>
            </a:p>
          </p:txBody>
        </p:sp>
        <p:sp>
          <p:nvSpPr>
            <p:cNvPr id="41" name="Freeform: Shape 40">
              <a:extLst>
                <a:ext uri="{FF2B5EF4-FFF2-40B4-BE49-F238E27FC236}">
                  <a16:creationId xmlns:a16="http://schemas.microsoft.com/office/drawing/2014/main" id="{B022DA0D-7FAB-65FC-0FD2-CC7413D14573}"/>
                </a:ext>
              </a:extLst>
            </p:cNvPr>
            <p:cNvSpPr/>
            <p:nvPr/>
          </p:nvSpPr>
          <p:spPr>
            <a:xfrm>
              <a:off x="3553020" y="1536701"/>
              <a:ext cx="1379494" cy="838199"/>
            </a:xfrm>
            <a:custGeom>
              <a:avLst/>
              <a:gdLst>
                <a:gd name="connsiteX0" fmla="*/ 10697 w 1379494"/>
                <a:gd name="connsiteY0" fmla="*/ 135515 h 775813"/>
                <a:gd name="connsiteX1" fmla="*/ 13872 w 1379494"/>
                <a:gd name="connsiteY1" fmla="*/ 641927 h 775813"/>
                <a:gd name="connsiteX2" fmla="*/ 102772 w 1379494"/>
                <a:gd name="connsiteY2" fmla="*/ 770515 h 775813"/>
                <a:gd name="connsiteX3" fmla="*/ 636172 w 1379494"/>
                <a:gd name="connsiteY3" fmla="*/ 753052 h 775813"/>
                <a:gd name="connsiteX4" fmla="*/ 1244185 w 1379494"/>
                <a:gd name="connsiteY4" fmla="*/ 721302 h 775813"/>
                <a:gd name="connsiteX5" fmla="*/ 1372772 w 1379494"/>
                <a:gd name="connsiteY5" fmla="*/ 641927 h 775813"/>
                <a:gd name="connsiteX6" fmla="*/ 1360072 w 1379494"/>
                <a:gd name="connsiteY6" fmla="*/ 216477 h 775813"/>
                <a:gd name="connsiteX7" fmla="*/ 1348960 w 1379494"/>
                <a:gd name="connsiteY7" fmla="*/ 37090 h 775813"/>
                <a:gd name="connsiteX8" fmla="*/ 1085435 w 1379494"/>
                <a:gd name="connsiteY8" fmla="*/ 18040 h 775813"/>
                <a:gd name="connsiteX9" fmla="*/ 434560 w 1379494"/>
                <a:gd name="connsiteY9" fmla="*/ 2165 h 775813"/>
                <a:gd name="connsiteX10" fmla="*/ 115472 w 1379494"/>
                <a:gd name="connsiteY10" fmla="*/ 16452 h 775813"/>
                <a:gd name="connsiteX11" fmla="*/ 10697 w 1379494"/>
                <a:gd name="connsiteY11" fmla="*/ 135515 h 7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494" h="775813">
                  <a:moveTo>
                    <a:pt x="10697" y="135515"/>
                  </a:moveTo>
                  <a:cubicBezTo>
                    <a:pt x="-6236" y="239761"/>
                    <a:pt x="-1474" y="536094"/>
                    <a:pt x="13872" y="641927"/>
                  </a:cubicBezTo>
                  <a:cubicBezTo>
                    <a:pt x="29218" y="747760"/>
                    <a:pt x="-945" y="751994"/>
                    <a:pt x="102772" y="770515"/>
                  </a:cubicBezTo>
                  <a:cubicBezTo>
                    <a:pt x="206489" y="789036"/>
                    <a:pt x="636172" y="753052"/>
                    <a:pt x="636172" y="753052"/>
                  </a:cubicBezTo>
                  <a:cubicBezTo>
                    <a:pt x="826407" y="744850"/>
                    <a:pt x="1121418" y="739823"/>
                    <a:pt x="1244185" y="721302"/>
                  </a:cubicBezTo>
                  <a:cubicBezTo>
                    <a:pt x="1366952" y="702781"/>
                    <a:pt x="1353458" y="726064"/>
                    <a:pt x="1372772" y="641927"/>
                  </a:cubicBezTo>
                  <a:cubicBezTo>
                    <a:pt x="1392086" y="557790"/>
                    <a:pt x="1364041" y="317283"/>
                    <a:pt x="1360072" y="216477"/>
                  </a:cubicBezTo>
                  <a:cubicBezTo>
                    <a:pt x="1356103" y="115671"/>
                    <a:pt x="1394733" y="70163"/>
                    <a:pt x="1348960" y="37090"/>
                  </a:cubicBezTo>
                  <a:cubicBezTo>
                    <a:pt x="1303187" y="4017"/>
                    <a:pt x="1237835" y="23861"/>
                    <a:pt x="1085435" y="18040"/>
                  </a:cubicBezTo>
                  <a:cubicBezTo>
                    <a:pt x="933035" y="12219"/>
                    <a:pt x="596220" y="2430"/>
                    <a:pt x="434560" y="2165"/>
                  </a:cubicBezTo>
                  <a:cubicBezTo>
                    <a:pt x="272900" y="1900"/>
                    <a:pt x="186645" y="-7890"/>
                    <a:pt x="115472" y="16452"/>
                  </a:cubicBezTo>
                  <a:cubicBezTo>
                    <a:pt x="44299" y="40794"/>
                    <a:pt x="27630" y="31269"/>
                    <a:pt x="10697" y="135515"/>
                  </a:cubicBezTo>
                  <a:close/>
                </a:path>
              </a:pathLst>
            </a:custGeom>
            <a:solidFill>
              <a:srgbClr val="447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sq-AL" sz="1400" b="1" dirty="0">
                  <a:latin typeface="Barlow" panose="00000500000000000000" pitchFamily="2" charset="0"/>
                </a:rPr>
                <a:t>Interes</a:t>
              </a:r>
              <a:r>
                <a:rPr lang="en-GB" sz="1400" b="1" dirty="0">
                  <a:latin typeface="Barlow" panose="00000500000000000000" pitchFamily="2" charset="0"/>
                </a:rPr>
                <a:t>t as percentage of total expenditure</a:t>
              </a:r>
              <a:r>
                <a:rPr lang="en-US" sz="1400" b="1" dirty="0">
                  <a:latin typeface="Barlow" panose="00000500000000000000" pitchFamily="2" charset="0"/>
                </a:rPr>
                <a:t>:</a:t>
              </a:r>
              <a:endParaRPr lang="sq-AL" sz="1400" b="1" dirty="0">
                <a:latin typeface="Barlow" panose="00000500000000000000" pitchFamily="2" charset="0"/>
              </a:endParaRPr>
            </a:p>
            <a:p>
              <a:pPr algn="ctr">
                <a:lnSpc>
                  <a:spcPct val="120000"/>
                </a:lnSpc>
                <a:spcBef>
                  <a:spcPts val="300"/>
                </a:spcBef>
              </a:pPr>
              <a:r>
                <a:rPr lang="en-US" sz="1400" b="1" dirty="0">
                  <a:latin typeface="Barlow" panose="00000500000000000000" pitchFamily="2" charset="0"/>
                </a:rPr>
                <a:t>6.8</a:t>
              </a:r>
              <a:r>
                <a:rPr lang="sq-AL" sz="1400" b="1" dirty="0">
                  <a:latin typeface="Barlow" panose="00000500000000000000" pitchFamily="2" charset="0"/>
                </a:rPr>
                <a:t>%</a:t>
              </a:r>
            </a:p>
          </p:txBody>
        </p:sp>
      </p:grpSp>
      <p:sp>
        <p:nvSpPr>
          <p:cNvPr id="43" name="TextBox 42">
            <a:extLst>
              <a:ext uri="{FF2B5EF4-FFF2-40B4-BE49-F238E27FC236}">
                <a16:creationId xmlns:a16="http://schemas.microsoft.com/office/drawing/2014/main" id="{737D0FF1-8132-0FA2-7866-39F412E917A1}"/>
              </a:ext>
            </a:extLst>
          </p:cNvPr>
          <p:cNvSpPr txBox="1"/>
          <p:nvPr/>
        </p:nvSpPr>
        <p:spPr>
          <a:xfrm>
            <a:off x="741877" y="4366786"/>
            <a:ext cx="6036119" cy="1169551"/>
          </a:xfrm>
          <a:prstGeom prst="rect">
            <a:avLst/>
          </a:prstGeom>
          <a:noFill/>
        </p:spPr>
        <p:txBody>
          <a:bodyPr wrap="square">
            <a:spAutoFit/>
          </a:bodyPr>
          <a:lstStyle/>
          <a:p>
            <a:pPr algn="just" rtl="0"/>
            <a:r>
              <a:rPr lang="en-GB" sz="1400" noProof="0" dirty="0">
                <a:solidFill>
                  <a:srgbClr val="365B6D"/>
                </a:solidFill>
                <a:latin typeface="Barlow" panose="00000500000000000000" pitchFamily="2" charset="0"/>
              </a:rPr>
              <a:t>During 2025, interest payments on government debt amounted to 54.7 billion LEK. At the end of 2025, the Government's debt stock, including local government debt, reached 1,401.5 billion LEK. The debt-to-GDP ratio decreased from 54.2% at the end of 2024 to 52.9% at the end of 2025, marking a decrease of </a:t>
            </a:r>
            <a:r>
              <a:rPr lang="en-US" sz="1400" dirty="0">
                <a:solidFill>
                  <a:srgbClr val="365B6D"/>
                </a:solidFill>
                <a:latin typeface="Barlow" panose="00000500000000000000" pitchFamily="2" charset="0"/>
              </a:rPr>
              <a:t> 1.3 percentage point</a:t>
            </a:r>
            <a:r>
              <a:rPr lang="sq-AL" sz="1400" dirty="0">
                <a:solidFill>
                  <a:srgbClr val="365B6D"/>
                </a:solidFill>
                <a:latin typeface="Barlow" panose="00000500000000000000" pitchFamily="2" charset="0"/>
              </a:rPr>
              <a:t>.</a:t>
            </a:r>
          </a:p>
        </p:txBody>
      </p:sp>
      <p:graphicFrame>
        <p:nvGraphicFramePr>
          <p:cNvPr id="45" name="Chart 44">
            <a:extLst>
              <a:ext uri="{FF2B5EF4-FFF2-40B4-BE49-F238E27FC236}">
                <a16:creationId xmlns:a16="http://schemas.microsoft.com/office/drawing/2014/main" id="{65981A90-7BD0-D9A2-28E4-AC68B961A5F9}"/>
              </a:ext>
            </a:extLst>
          </p:cNvPr>
          <p:cNvGraphicFramePr/>
          <p:nvPr>
            <p:extLst>
              <p:ext uri="{D42A27DB-BD31-4B8C-83A1-F6EECF244321}">
                <p14:modId xmlns:p14="http://schemas.microsoft.com/office/powerpoint/2010/main" val="544422693"/>
              </p:ext>
            </p:extLst>
          </p:nvPr>
        </p:nvGraphicFramePr>
        <p:xfrm>
          <a:off x="850820" y="7034658"/>
          <a:ext cx="5989964" cy="1114122"/>
        </p:xfrm>
        <a:graphic>
          <a:graphicData uri="http://schemas.openxmlformats.org/drawingml/2006/chart">
            <c:chart xmlns:c="http://schemas.openxmlformats.org/drawingml/2006/chart" xmlns:r="http://schemas.openxmlformats.org/officeDocument/2006/relationships" r:id="rId2"/>
          </a:graphicData>
        </a:graphic>
      </p:graphicFrame>
      <p:sp>
        <p:nvSpPr>
          <p:cNvPr id="46" name="Rectangle 45">
            <a:extLst>
              <a:ext uri="{FF2B5EF4-FFF2-40B4-BE49-F238E27FC236}">
                <a16:creationId xmlns:a16="http://schemas.microsoft.com/office/drawing/2014/main" id="{13F98B87-C04C-CEB8-27DB-06BDB57C4AFA}"/>
              </a:ext>
            </a:extLst>
          </p:cNvPr>
          <p:cNvSpPr/>
          <p:nvPr/>
        </p:nvSpPr>
        <p:spPr>
          <a:xfrm>
            <a:off x="838899" y="6698151"/>
            <a:ext cx="6001885"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400" b="1" dirty="0">
                <a:solidFill>
                  <a:schemeClr val="tx1"/>
                </a:solidFill>
                <a:latin typeface="Barlow" panose="00000500000000000000" pitchFamily="2" charset="0"/>
              </a:rPr>
              <a:t>Debt Stock </a:t>
            </a:r>
            <a:r>
              <a:rPr lang="sq-AL" sz="1400" b="1" noProof="0" dirty="0">
                <a:solidFill>
                  <a:schemeClr val="tx1"/>
                </a:solidFill>
                <a:latin typeface="Barlow" panose="00000500000000000000" pitchFamily="2" charset="0"/>
              </a:rPr>
              <a:t> </a:t>
            </a:r>
            <a:r>
              <a:rPr lang="sq-AL" sz="1400" noProof="0" dirty="0">
                <a:solidFill>
                  <a:schemeClr val="tx1"/>
                </a:solidFill>
                <a:latin typeface="Barlow" panose="00000500000000000000" pitchFamily="2" charset="0"/>
              </a:rPr>
              <a:t>(</a:t>
            </a:r>
            <a:r>
              <a:rPr lang="en-GB" sz="1400" noProof="0" dirty="0">
                <a:solidFill>
                  <a:schemeClr val="tx1"/>
                </a:solidFill>
                <a:latin typeface="Barlow" panose="00000500000000000000" pitchFamily="2" charset="0"/>
              </a:rPr>
              <a:t>billion</a:t>
            </a:r>
            <a:r>
              <a:rPr lang="sq-AL" sz="1400" noProof="0" dirty="0">
                <a:solidFill>
                  <a:schemeClr val="tx1"/>
                </a:solidFill>
                <a:latin typeface="Barlow" panose="00000500000000000000" pitchFamily="2" charset="0"/>
              </a:rPr>
              <a:t> LEK)</a:t>
            </a:r>
          </a:p>
        </p:txBody>
      </p:sp>
      <p:graphicFrame>
        <p:nvGraphicFramePr>
          <p:cNvPr id="47" name="Chart 46">
            <a:extLst>
              <a:ext uri="{FF2B5EF4-FFF2-40B4-BE49-F238E27FC236}">
                <a16:creationId xmlns:a16="http://schemas.microsoft.com/office/drawing/2014/main" id="{D5FD4C5E-3354-CF32-7DFD-7F68E0E20F2A}"/>
              </a:ext>
            </a:extLst>
          </p:cNvPr>
          <p:cNvGraphicFramePr/>
          <p:nvPr>
            <p:extLst>
              <p:ext uri="{D42A27DB-BD31-4B8C-83A1-F6EECF244321}">
                <p14:modId xmlns:p14="http://schemas.microsoft.com/office/powerpoint/2010/main" val="1644054362"/>
              </p:ext>
            </p:extLst>
          </p:nvPr>
        </p:nvGraphicFramePr>
        <p:xfrm>
          <a:off x="807148" y="5946564"/>
          <a:ext cx="6033635" cy="658924"/>
        </p:xfrm>
        <a:graphic>
          <a:graphicData uri="http://schemas.openxmlformats.org/drawingml/2006/chart">
            <c:chart xmlns:c="http://schemas.openxmlformats.org/drawingml/2006/chart" xmlns:r="http://schemas.openxmlformats.org/officeDocument/2006/relationships" r:id="rId3"/>
          </a:graphicData>
        </a:graphic>
      </p:graphicFrame>
      <p:sp>
        <p:nvSpPr>
          <p:cNvPr id="48" name="Rectangle 47">
            <a:extLst>
              <a:ext uri="{FF2B5EF4-FFF2-40B4-BE49-F238E27FC236}">
                <a16:creationId xmlns:a16="http://schemas.microsoft.com/office/drawing/2014/main" id="{6B2AAA6B-574A-DDB0-2FB7-A2A7285F7CB6}"/>
              </a:ext>
            </a:extLst>
          </p:cNvPr>
          <p:cNvSpPr/>
          <p:nvPr/>
        </p:nvSpPr>
        <p:spPr>
          <a:xfrm>
            <a:off x="828541" y="5573265"/>
            <a:ext cx="6000322" cy="3732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1400" b="1" dirty="0">
                <a:solidFill>
                  <a:schemeClr val="tx1"/>
                </a:solidFill>
                <a:latin typeface="Barlow" panose="00000500000000000000" pitchFamily="2" charset="0"/>
              </a:rPr>
              <a:t>Interest payments </a:t>
            </a:r>
            <a:r>
              <a:rPr lang="sq-AL" sz="1400" b="1" noProof="0" dirty="0">
                <a:solidFill>
                  <a:schemeClr val="tx1"/>
                </a:solidFill>
                <a:latin typeface="Barlow" panose="00000500000000000000" pitchFamily="2" charset="0"/>
              </a:rPr>
              <a:t> </a:t>
            </a:r>
            <a:r>
              <a:rPr lang="sq-AL" sz="1400" noProof="0" dirty="0">
                <a:solidFill>
                  <a:schemeClr val="tx1"/>
                </a:solidFill>
                <a:latin typeface="Barlow" panose="00000500000000000000" pitchFamily="2" charset="0"/>
              </a:rPr>
              <a:t>(</a:t>
            </a:r>
            <a:r>
              <a:rPr lang="en-GB" sz="1400" noProof="0" dirty="0">
                <a:solidFill>
                  <a:schemeClr val="tx1"/>
                </a:solidFill>
                <a:latin typeface="Barlow" panose="00000500000000000000" pitchFamily="2" charset="0"/>
              </a:rPr>
              <a:t>billion</a:t>
            </a:r>
            <a:r>
              <a:rPr lang="sq-AL" sz="1400" noProof="0" dirty="0">
                <a:solidFill>
                  <a:schemeClr val="tx1"/>
                </a:solidFill>
                <a:latin typeface="Barlow" panose="00000500000000000000" pitchFamily="2" charset="0"/>
              </a:rPr>
              <a:t> LEK)</a:t>
            </a:r>
          </a:p>
        </p:txBody>
      </p:sp>
      <p:grpSp>
        <p:nvGrpSpPr>
          <p:cNvPr id="49" name="Group 48">
            <a:extLst>
              <a:ext uri="{FF2B5EF4-FFF2-40B4-BE49-F238E27FC236}">
                <a16:creationId xmlns:a16="http://schemas.microsoft.com/office/drawing/2014/main" id="{63396BA8-30DC-BB81-B070-30D8ADB9CB43}"/>
              </a:ext>
            </a:extLst>
          </p:cNvPr>
          <p:cNvGrpSpPr/>
          <p:nvPr/>
        </p:nvGrpSpPr>
        <p:grpSpPr>
          <a:xfrm>
            <a:off x="860" y="215910"/>
            <a:ext cx="3132903" cy="304044"/>
            <a:chOff x="860" y="215910"/>
            <a:chExt cx="3132903" cy="304044"/>
          </a:xfrm>
        </p:grpSpPr>
        <p:grpSp>
          <p:nvGrpSpPr>
            <p:cNvPr id="50" name="Group 2">
              <a:extLst>
                <a:ext uri="{FF2B5EF4-FFF2-40B4-BE49-F238E27FC236}">
                  <a16:creationId xmlns:a16="http://schemas.microsoft.com/office/drawing/2014/main" id="{A42AAFEC-1F67-B73E-7676-DC883838793E}"/>
                </a:ext>
              </a:extLst>
            </p:cNvPr>
            <p:cNvGrpSpPr/>
            <p:nvPr/>
          </p:nvGrpSpPr>
          <p:grpSpPr>
            <a:xfrm rot="5400000">
              <a:off x="1515103" y="-1057393"/>
              <a:ext cx="63104" cy="3091589"/>
              <a:chOff x="0" y="0"/>
              <a:chExt cx="17101" cy="934750"/>
            </a:xfrm>
          </p:grpSpPr>
          <p:sp>
            <p:nvSpPr>
              <p:cNvPr id="54" name="Freeform 3">
                <a:extLst>
                  <a:ext uri="{FF2B5EF4-FFF2-40B4-BE49-F238E27FC236}">
                    <a16:creationId xmlns:a16="http://schemas.microsoft.com/office/drawing/2014/main" id="{06F9B2B0-BC40-DDAF-117C-BB027F4BE5AB}"/>
                  </a:ext>
                </a:extLst>
              </p:cNvPr>
              <p:cNvSpPr/>
              <p:nvPr/>
            </p:nvSpPr>
            <p:spPr>
              <a:xfrm>
                <a:off x="0" y="0"/>
                <a:ext cx="17101" cy="934750"/>
              </a:xfrm>
              <a:custGeom>
                <a:avLst/>
                <a:gdLst/>
                <a:ahLst/>
                <a:cxnLst/>
                <a:rect l="l" t="t" r="r" b="b"/>
                <a:pathLst>
                  <a:path w="17101" h="934750">
                    <a:moveTo>
                      <a:pt x="0" y="0"/>
                    </a:moveTo>
                    <a:lnTo>
                      <a:pt x="17101" y="0"/>
                    </a:lnTo>
                    <a:lnTo>
                      <a:pt x="17101" y="934750"/>
                    </a:lnTo>
                    <a:lnTo>
                      <a:pt x="0" y="934750"/>
                    </a:lnTo>
                    <a:close/>
                  </a:path>
                </a:pathLst>
              </a:custGeom>
              <a:solidFill>
                <a:srgbClr val="365B6D"/>
              </a:solidFill>
            </p:spPr>
            <p:txBody>
              <a:bodyPr/>
              <a:lstStyle/>
              <a:p>
                <a:pPr algn="l" rtl="0"/>
                <a:endParaRPr lang="sq-AL" noProof="0" dirty="0"/>
              </a:p>
            </p:txBody>
          </p:sp>
          <p:sp>
            <p:nvSpPr>
              <p:cNvPr id="55" name="TextBox 4">
                <a:extLst>
                  <a:ext uri="{FF2B5EF4-FFF2-40B4-BE49-F238E27FC236}">
                    <a16:creationId xmlns:a16="http://schemas.microsoft.com/office/drawing/2014/main" id="{705C564E-15D6-D9E6-A425-C28BF5BDC1E2}"/>
                  </a:ext>
                </a:extLst>
              </p:cNvPr>
              <p:cNvSpPr txBox="1"/>
              <p:nvPr/>
            </p:nvSpPr>
            <p:spPr>
              <a:xfrm>
                <a:off x="0" y="-9525"/>
                <a:ext cx="17101" cy="944275"/>
              </a:xfrm>
              <a:prstGeom prst="rect">
                <a:avLst/>
              </a:prstGeom>
            </p:spPr>
            <p:txBody>
              <a:bodyPr lIns="50800" tIns="50800" rIns="50800" bIns="50800" rtlCol="0" anchor="ctr"/>
              <a:lstStyle/>
              <a:p>
                <a:pPr algn="ctr" rtl="0">
                  <a:lnSpc>
                    <a:spcPts val="1871"/>
                  </a:lnSpc>
                </a:pPr>
                <a:endParaRPr lang="sq-AL" noProof="0" dirty="0"/>
              </a:p>
            </p:txBody>
          </p:sp>
        </p:grpSp>
        <p:grpSp>
          <p:nvGrpSpPr>
            <p:cNvPr id="51" name="Group 19">
              <a:extLst>
                <a:ext uri="{FF2B5EF4-FFF2-40B4-BE49-F238E27FC236}">
                  <a16:creationId xmlns:a16="http://schemas.microsoft.com/office/drawing/2014/main" id="{77342177-5452-7C15-B8EB-D7C24E3CE47A}"/>
                </a:ext>
              </a:extLst>
            </p:cNvPr>
            <p:cNvGrpSpPr/>
            <p:nvPr/>
          </p:nvGrpSpPr>
          <p:grpSpPr>
            <a:xfrm>
              <a:off x="97017" y="215910"/>
              <a:ext cx="3036746" cy="194284"/>
              <a:chOff x="120176" y="-97609"/>
              <a:chExt cx="2266969" cy="233489"/>
            </a:xfrm>
          </p:grpSpPr>
          <p:sp>
            <p:nvSpPr>
              <p:cNvPr id="52" name="TextBox 20">
                <a:extLst>
                  <a:ext uri="{FF2B5EF4-FFF2-40B4-BE49-F238E27FC236}">
                    <a16:creationId xmlns:a16="http://schemas.microsoft.com/office/drawing/2014/main" id="{B2D08C82-B67E-45FF-5DD9-451EEE4E94CC}"/>
                  </a:ext>
                </a:extLst>
              </p:cNvPr>
              <p:cNvSpPr txBox="1"/>
              <p:nvPr/>
            </p:nvSpPr>
            <p:spPr>
              <a:xfrm>
                <a:off x="317411" y="-71078"/>
                <a:ext cx="2069734" cy="192647"/>
              </a:xfrm>
              <a:prstGeom prst="rect">
                <a:avLst/>
              </a:prstGeom>
            </p:spPr>
            <p:txBody>
              <a:bodyPr wrap="square" lIns="0" tIns="0" rIns="0" bIns="0" rtlCol="0" anchor="t">
                <a:spAutoFit/>
              </a:bodyPr>
              <a:lstStyle/>
              <a:p>
                <a:pPr algn="l" rtl="0">
                  <a:lnSpc>
                    <a:spcPts val="1399"/>
                  </a:lnSpc>
                  <a:spcBef>
                    <a:spcPct val="0"/>
                  </a:spcBef>
                </a:pPr>
                <a:r>
                  <a:rPr lang="en-GB" sz="999" spc="3" dirty="0">
                    <a:solidFill>
                      <a:srgbClr val="1E2732"/>
                    </a:solidFill>
                    <a:latin typeface="Barlow"/>
                    <a:ea typeface="Barlow"/>
                    <a:cs typeface="Barlow"/>
                    <a:sym typeface="Barlow"/>
                  </a:rPr>
                  <a:t>Citizens Budget Execution Report 2025 </a:t>
                </a:r>
                <a:endParaRPr lang="sq-AL" sz="999" spc="3" noProof="0" dirty="0">
                  <a:solidFill>
                    <a:srgbClr val="1E2732"/>
                  </a:solidFill>
                  <a:latin typeface="Barlow"/>
                  <a:ea typeface="Barlow"/>
                  <a:cs typeface="Barlow"/>
                  <a:sym typeface="Barlow"/>
                </a:endParaRPr>
              </a:p>
            </p:txBody>
          </p:sp>
          <p:sp>
            <p:nvSpPr>
              <p:cNvPr id="53" name="TextBox 21">
                <a:extLst>
                  <a:ext uri="{FF2B5EF4-FFF2-40B4-BE49-F238E27FC236}">
                    <a16:creationId xmlns:a16="http://schemas.microsoft.com/office/drawing/2014/main" id="{A417A218-FB7C-35AC-BA07-18839BD4DD03}"/>
                  </a:ext>
                </a:extLst>
              </p:cNvPr>
              <p:cNvSpPr txBox="1"/>
              <p:nvPr/>
            </p:nvSpPr>
            <p:spPr>
              <a:xfrm>
                <a:off x="120176" y="-97609"/>
                <a:ext cx="140198" cy="233489"/>
              </a:xfrm>
              <a:prstGeom prst="rect">
                <a:avLst/>
              </a:prstGeom>
            </p:spPr>
            <p:txBody>
              <a:bodyPr wrap="square" lIns="0" tIns="0" rIns="0" bIns="0" rtlCol="0" anchor="t">
                <a:spAutoFit/>
              </a:bodyPr>
              <a:lstStyle/>
              <a:p>
                <a:pPr algn="l" rtl="0">
                  <a:lnSpc>
                    <a:spcPts val="1679"/>
                  </a:lnSpc>
                  <a:spcBef>
                    <a:spcPct val="0"/>
                  </a:spcBef>
                </a:pPr>
                <a:r>
                  <a:rPr lang="en-US" sz="1200" b="1" spc="4" noProof="0" dirty="0">
                    <a:solidFill>
                      <a:srgbClr val="E49393"/>
                    </a:solidFill>
                    <a:latin typeface="Barlow Bold"/>
                    <a:ea typeface="Barlow Bold"/>
                    <a:cs typeface="Barlow Bold"/>
                    <a:sym typeface="Barlow Bold"/>
                  </a:rPr>
                  <a:t>9</a:t>
                </a:r>
                <a:endParaRPr lang="sq-AL" sz="1200" b="1" spc="4" noProof="0" dirty="0">
                  <a:solidFill>
                    <a:srgbClr val="E49393"/>
                  </a:solidFill>
                  <a:latin typeface="Barlow Bold"/>
                  <a:ea typeface="Barlow Bold"/>
                  <a:cs typeface="Barlow Bold"/>
                  <a:sym typeface="Barlow Bold"/>
                </a:endParaRPr>
              </a:p>
            </p:txBody>
          </p:sp>
        </p:grpSp>
      </p:grpSp>
      <p:pic>
        <p:nvPicPr>
          <p:cNvPr id="1026" name="Picture 2" descr="Borxhi publik zbriti në 53.4% të PBB-së në fund të shtatorit 2025 - Ekofin">
            <a:extLst>
              <a:ext uri="{FF2B5EF4-FFF2-40B4-BE49-F238E27FC236}">
                <a16:creationId xmlns:a16="http://schemas.microsoft.com/office/drawing/2014/main" id="{125F261E-5FE3-5F6A-E8CC-EB28B6D8C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260" y="8485287"/>
            <a:ext cx="4645432" cy="2186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cf46c2e-64e9-484b-aa4e-3ffc4469b01c}" enabled="1" method="Privileged" siteId="{f5d8b812-606a-42ba-8cf9-3371cfe29c72}" removed="0"/>
</clbl:labelList>
</file>

<file path=docProps/app.xml><?xml version="1.0" encoding="utf-8"?>
<Properties xmlns="http://schemas.openxmlformats.org/officeDocument/2006/extended-properties" xmlns:vt="http://schemas.openxmlformats.org/officeDocument/2006/docPropsVTypes">
  <TotalTime>8305</TotalTime>
  <Words>6060</Words>
  <Application>Microsoft Office PowerPoint</Application>
  <PresentationFormat>Custom</PresentationFormat>
  <Paragraphs>728</Paragraphs>
  <Slides>30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Barlow</vt:lpstr>
      <vt:lpstr>Calibri</vt:lpstr>
      <vt:lpstr>Eyesome Script</vt:lpstr>
      <vt:lpstr>Wingdings</vt:lpstr>
      <vt:lpstr>Barlow Bold</vt:lpstr>
      <vt:lpstr>Barlow Italics</vt:lpstr>
      <vt:lpstr>Arial</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MinFin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Buxheti për Qytetarët - Ministria e Financave dhe Ekonomisë - BT - V2</dc:title>
  <dc:creator>Besjon Tanuzi</dc:creator>
  <cp:lastModifiedBy>Kostandine Dorri</cp:lastModifiedBy>
  <cp:revision>330</cp:revision>
  <cp:lastPrinted>2025-07-21T13:41:35Z</cp:lastPrinted>
  <dcterms:created xsi:type="dcterms:W3CDTF">2006-08-16T00:00:00Z</dcterms:created>
  <dcterms:modified xsi:type="dcterms:W3CDTF">2026-06-08T06:51:17Z</dcterms:modified>
  <dc:identifier>DAF04-n6ebM</dc:identifier>
</cp:coreProperties>
</file>