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60" r:id="rId4"/>
    <p:sldId id="286" r:id="rId5"/>
    <p:sldId id="327" r:id="rId6"/>
    <p:sldId id="261" r:id="rId7"/>
    <p:sldId id="317" r:id="rId8"/>
    <p:sldId id="318" r:id="rId9"/>
    <p:sldId id="326" r:id="rId10"/>
    <p:sldId id="320" r:id="rId11"/>
    <p:sldId id="321" r:id="rId12"/>
    <p:sldId id="325" r:id="rId13"/>
    <p:sldId id="312" r:id="rId14"/>
    <p:sldId id="292" r:id="rId15"/>
    <p:sldId id="324" r:id="rId16"/>
    <p:sldId id="298" r:id="rId17"/>
    <p:sldId id="299" r:id="rId18"/>
    <p:sldId id="295" r:id="rId19"/>
    <p:sldId id="296" r:id="rId20"/>
    <p:sldId id="313" r:id="rId21"/>
    <p:sldId id="316" r:id="rId22"/>
    <p:sldId id="314" r:id="rId23"/>
    <p:sldId id="305" r:id="rId24"/>
    <p:sldId id="304" r:id="rId25"/>
    <p:sldId id="300" r:id="rId26"/>
    <p:sldId id="297" r:id="rId27"/>
    <p:sldId id="322" r:id="rId28"/>
    <p:sldId id="323" r:id="rId29"/>
    <p:sldId id="287" r:id="rId30"/>
    <p:sldId id="285" r:id="rId31"/>
  </p:sldIdLst>
  <p:sldSz cx="7556500" cy="10693400"/>
  <p:notesSz cx="6858000" cy="9144000"/>
  <p:embeddedFontLst>
    <p:embeddedFont>
      <p:font typeface="Barlow" panose="00000500000000000000" pitchFamily="2" charset="0"/>
      <p:regular r:id="rId33"/>
      <p:bold r:id="rId34"/>
      <p:italic r:id="rId35"/>
      <p:boldItalic r:id="rId36"/>
    </p:embeddedFont>
    <p:embeddedFont>
      <p:font typeface="Barlow Bold" panose="00000800000000000000" charset="0"/>
      <p:regular r:id="rId37"/>
    </p:embeddedFont>
    <p:embeddedFont>
      <p:font typeface="Barlow Italics" panose="020B0604020202020204" charset="0"/>
      <p:regular r:id="rId38"/>
    </p:embeddedFont>
    <p:embeddedFont>
      <p:font typeface="Canva Sans Bold" panose="020B0604020202020204" charset="0"/>
      <p:regular r:id="rId39"/>
    </p:embeddedFont>
    <p:embeddedFont>
      <p:font typeface="Eyesome Script" panose="020B0604020202020204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37E403-EC8E-C930-A2FF-BEB9136CD96F}" name="Ilvis Ballvora" initials="IB" userId="S::Ilvis.Ballvora@financa.gov.al::535c2a22-735d-42d3-b425-f1eb6d8468a0" providerId="AD"/>
  <p188:author id="{7A3AE90D-D246-1849-B201-0515E11E24F7}" name="Kostandine Dorri" initials="KD" userId="S::Kostandine.Dorri@financa.gov.al::e3745db1-73af-421b-9aa3-85272c510a48" providerId="AD"/>
  <p188:author id="{0B0BD62B-8886-8BB5-1E39-AD159DEE5AED}" name="Bora Keci" initials="BK" userId="S::Bora.Keci@financa.gov.al::5b3064a5-a829-4b5c-8ff3-c607d3e5e3e1" providerId="AD"/>
  <p188:author id="{C6530252-46B4-C3BA-D6B5-AD190A1BBDCA}" name="Joris Endel" initials="JE" userId="S::Joris.Endel@ecorys.com::d0e42e69-f8e7-4367-bd11-61fe68dab03b" providerId="AD"/>
  <p188:author id="{6D86289E-3166-5DDF-C579-7476F70568FA}" name="Vivi Besho" initials="VB" userId="S::Vivi.Besho@financa.gov.al::be65296e-adee-4d1a-b769-eb2378e3682b" providerId="AD"/>
  <p188:author id="{DCE00BE5-7813-5429-7617-0ACF1CFD7656}" name="Pajtim Nikolli" initials="PN" userId="S::Pajtim.Nikolli@financa.gov.al::eee3ff33-a13c-4c53-a36c-57d3b5e04bb4" providerId="AD"/>
  <p188:author id="{99EC6FFE-135C-3B3A-E818-19330E32E151}" name="BN" initials="BN" userId="B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37B"/>
    <a:srgbClr val="447188"/>
    <a:srgbClr val="BFD4DF"/>
    <a:srgbClr val="7FAABF"/>
    <a:srgbClr val="5D7837"/>
    <a:srgbClr val="0000FF"/>
    <a:srgbClr val="D18F19"/>
    <a:srgbClr val="2B4C73"/>
    <a:srgbClr val="365B6D"/>
    <a:srgbClr val="E5A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94622" autoAdjust="0"/>
  </p:normalViewPr>
  <p:slideViewPr>
    <p:cSldViewPr>
      <p:cViewPr>
        <p:scale>
          <a:sx n="100" d="100"/>
          <a:sy n="100" d="100"/>
        </p:scale>
        <p:origin x="2742" y="-17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154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63919849935659"/>
          <c:y val="8.2091626477810875E-2"/>
          <c:w val="0.76003845766017963"/>
          <c:h val="0.752073298361634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 brendshëm</c:v>
                </c:pt>
              </c:strCache>
            </c:strRef>
          </c:tx>
          <c:spPr>
            <a:solidFill>
              <a:srgbClr val="7FAA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Stoku i borxhit  2024</c:v>
                </c:pt>
                <c:pt idx="1">
                  <c:v>Stoku i borxhit 2025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788.4</c:v>
                </c:pt>
                <c:pt idx="1">
                  <c:v>831.9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4E-46A8-B2BE-122F1323FC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 jashtëm</c:v>
                </c:pt>
              </c:strCache>
            </c:strRef>
          </c:tx>
          <c:spPr>
            <a:solidFill>
              <a:srgbClr val="A6C37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Stoku i borxhit  2024</c:v>
                </c:pt>
                <c:pt idx="1">
                  <c:v>Stoku i borxhit 2025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576.6</c:v>
                </c:pt>
                <c:pt idx="1">
                  <c:v>569.6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4E-46A8-B2BE-122F1323FC1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6181871"/>
        <c:axId val="176183311"/>
      </c:barChart>
      <c:catAx>
        <c:axId val="1761818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183311"/>
        <c:crosses val="autoZero"/>
        <c:auto val="1"/>
        <c:lblAlgn val="ctr"/>
        <c:lblOffset val="100"/>
        <c:noMultiLvlLbl val="0"/>
      </c:catAx>
      <c:valAx>
        <c:axId val="176183311"/>
        <c:scaling>
          <c:orientation val="minMax"/>
          <c:max val="1400"/>
        </c:scaling>
        <c:delete val="1"/>
        <c:axPos val="b"/>
        <c:numFmt formatCode="General" sourceLinked="1"/>
        <c:majorTickMark val="none"/>
        <c:minorTickMark val="none"/>
        <c:tickLblPos val="nextTo"/>
        <c:crossAx val="176181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847658516812459"/>
          <c:y val="0.71762008324337734"/>
          <c:w val="0.39639787484532463"/>
          <c:h val="0.282379916756622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12844386552164"/>
          <c:y val="6.018915697607677E-3"/>
          <c:w val="0.78728620071840161"/>
          <c:h val="0.746003218716145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 brendshëm</c:v>
                </c:pt>
              </c:strCache>
            </c:strRef>
          </c:tx>
          <c:spPr>
            <a:solidFill>
              <a:srgbClr val="44718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FAA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FD1-447B-A1E7-9A4640D2D8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Interesi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35.200000000000003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D1-447B-A1E7-9A4640D2D8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 jashtëm</c:v>
                </c:pt>
              </c:strCache>
            </c:strRef>
          </c:tx>
          <c:spPr>
            <a:solidFill>
              <a:srgbClr val="A6C37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Interesi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D1-447B-A1E7-9A4640D2D8B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6181871"/>
        <c:axId val="176183311"/>
      </c:barChart>
      <c:catAx>
        <c:axId val="1761818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183311"/>
        <c:crosses val="autoZero"/>
        <c:auto val="1"/>
        <c:lblAlgn val="ctr"/>
        <c:lblOffset val="100"/>
        <c:noMultiLvlLbl val="0"/>
      </c:catAx>
      <c:valAx>
        <c:axId val="176183311"/>
        <c:scaling>
          <c:orientation val="minMax"/>
          <c:max val="60"/>
        </c:scaling>
        <c:delete val="1"/>
        <c:axPos val="b"/>
        <c:numFmt formatCode="General" sourceLinked="1"/>
        <c:majorTickMark val="none"/>
        <c:minorTickMark val="none"/>
        <c:tickLblPos val="nextTo"/>
        <c:crossAx val="176181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331807670296519"/>
          <c:y val="0.59385730358421362"/>
          <c:w val="0.43244149714422331"/>
          <c:h val="0.395495049814955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830618301394436"/>
          <c:y val="9.3812097351467422E-2"/>
          <c:w val="0.48248724827304779"/>
          <c:h val="0.8907984727976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D0-40A4-BF7F-45651C36DA2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D0-40A4-BF7F-45651C36DA2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ED0-40A4-BF7F-45651C36DA2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ED0-40A4-BF7F-45651C36DA2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ED0-40A4-BF7F-45651C36DA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Grante</c:v>
                </c:pt>
                <c:pt idx="1">
                  <c:v>Të ardhura jo tatimore</c:v>
                </c:pt>
                <c:pt idx="2">
                  <c:v>Taksa Vendore</c:v>
                </c:pt>
                <c:pt idx="3">
                  <c:v>Kontributet e Fondeve Speciale </c:v>
                </c:pt>
                <c:pt idx="4">
                  <c:v>Te Ardhura nga Tatimet dhe Doganat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</c:v>
                </c:pt>
                <c:pt idx="1">
                  <c:v>31</c:v>
                </c:pt>
                <c:pt idx="2">
                  <c:v>41</c:v>
                </c:pt>
                <c:pt idx="3">
                  <c:v>179</c:v>
                </c:pt>
                <c:pt idx="4">
                  <c:v>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ED0-40A4-BF7F-45651C36DA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7124351"/>
        <c:axId val="1007104191"/>
      </c:barChart>
      <c:valAx>
        <c:axId val="1007104191"/>
        <c:scaling>
          <c:orientation val="minMax"/>
          <c:max val="75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007124351"/>
        <c:crosses val="autoZero"/>
        <c:crossBetween val="between"/>
        <c:majorUnit val="250"/>
      </c:valAx>
      <c:catAx>
        <c:axId val="100712435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710419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 sz="1400" b="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Fakt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rgbClr val="E5A127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TVSH</c:v>
                </c:pt>
                <c:pt idx="1">
                  <c:v>Tatim fitimi</c:v>
                </c:pt>
                <c:pt idx="2">
                  <c:v>Tatimi mbi të ardhurat personale</c:v>
                </c:pt>
                <c:pt idx="3">
                  <c:v>Taksa e akcizës</c:v>
                </c:pt>
                <c:pt idx="4">
                  <c:v>Taksa të tjera kombëtare</c:v>
                </c:pt>
                <c:pt idx="5">
                  <c:v>Taksa e pronës</c:v>
                </c:pt>
                <c:pt idx="6">
                  <c:v>Taksa të tjera vendore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227</c:v>
                </c:pt>
                <c:pt idx="1">
                  <c:v>59</c:v>
                </c:pt>
                <c:pt idx="2">
                  <c:v>83</c:v>
                </c:pt>
                <c:pt idx="3">
                  <c:v>70</c:v>
                </c:pt>
                <c:pt idx="4">
                  <c:v>58</c:v>
                </c:pt>
                <c:pt idx="5">
                  <c:v>8.6</c:v>
                </c:pt>
                <c:pt idx="6">
                  <c:v>32.700000000000003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43-4568-A479-3517046837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Plan</c:v>
                </c:pt>
              </c:strCache>
            </c:strRef>
          </c:tx>
          <c:spPr>
            <a:solidFill>
              <a:srgbClr val="447188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TVSH</c:v>
                </c:pt>
                <c:pt idx="1">
                  <c:v>Tatim fitimi</c:v>
                </c:pt>
                <c:pt idx="2">
                  <c:v>Tatimi mbi të ardhurat personale</c:v>
                </c:pt>
                <c:pt idx="3">
                  <c:v>Taksa e akcizës</c:v>
                </c:pt>
                <c:pt idx="4">
                  <c:v>Taksa të tjera kombëtare</c:v>
                </c:pt>
                <c:pt idx="5">
                  <c:v>Taksa e pronës</c:v>
                </c:pt>
                <c:pt idx="6">
                  <c:v>Taksa të tjera vendore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237</c:v>
                </c:pt>
                <c:pt idx="1">
                  <c:v>66</c:v>
                </c:pt>
                <c:pt idx="2">
                  <c:v>71</c:v>
                </c:pt>
                <c:pt idx="3">
                  <c:v>68</c:v>
                </c:pt>
                <c:pt idx="4">
                  <c:v>61</c:v>
                </c:pt>
                <c:pt idx="5">
                  <c:v>8.14</c:v>
                </c:pt>
                <c:pt idx="6">
                  <c:v>32.159999999999997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43-4568-A479-3517046837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-60"/>
        <c:axId val="1241767008"/>
        <c:axId val="1241763648"/>
      </c:barChart>
      <c:catAx>
        <c:axId val="1241767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1763648"/>
        <c:crosses val="autoZero"/>
        <c:auto val="1"/>
        <c:lblAlgn val="ctr"/>
        <c:lblOffset val="100"/>
        <c:noMultiLvlLbl val="0"/>
      </c:catAx>
      <c:valAx>
        <c:axId val="124176364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41767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759215686274508"/>
          <c:y val="4.7959172813966652E-2"/>
          <c:w val="0.6869277777777778"/>
          <c:h val="0.920563322169820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Buxheti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Shpenzime kapitale</c:v>
                </c:pt>
                <c:pt idx="1">
                  <c:v>Shpenzime korrente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162.374</c:v>
                </c:pt>
                <c:pt idx="1">
                  <c:v>656.01400000000001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BA-4695-B770-3DDFB44846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Fakti</c:v>
                </c:pt>
              </c:strCache>
            </c:strRef>
          </c:tx>
          <c:spPr>
            <a:solidFill>
              <a:srgbClr val="365B6D"/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Shpenzime kapitale</c:v>
                </c:pt>
                <c:pt idx="1">
                  <c:v>Shpenzime korrente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131.57781</c:v>
                </c:pt>
                <c:pt idx="1">
                  <c:v>653.53200000000004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BA-4695-B770-3DDFB44846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20"/>
        <c:axId val="1496197280"/>
        <c:axId val="1496214080"/>
      </c:barChart>
      <c:catAx>
        <c:axId val="14961972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6214080"/>
        <c:crosses val="autoZero"/>
        <c:auto val="1"/>
        <c:lblAlgn val="ctr"/>
        <c:lblOffset val="100"/>
        <c:noMultiLvlLbl val="0"/>
      </c:catAx>
      <c:valAx>
        <c:axId val="1496214080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496197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513725490196082"/>
          <c:y val="0.7101107701023055"/>
          <c:w val="0.22848366013071894"/>
          <c:h val="0.212757840723873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363578431372551"/>
          <c:y val="2.9371611029732993E-2"/>
          <c:w val="0.59993913677081989"/>
          <c:h val="0.94768008120679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Buxheti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Pushteti vendor</c:v>
                </c:pt>
                <c:pt idx="1">
                  <c:v>Shpenzime të tjera sociale</c:v>
                </c:pt>
                <c:pt idx="2">
                  <c:v>Interesa</c:v>
                </c:pt>
                <c:pt idx="3">
                  <c:v>Sigurime shoqërore </c:v>
                </c:pt>
                <c:pt idx="4">
                  <c:v>Subvencione</c:v>
                </c:pt>
                <c:pt idx="5">
                  <c:v>Operative dhe mirëmbajtje </c:v>
                </c:pt>
                <c:pt idx="6">
                  <c:v>Personeli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90</c:v>
                </c:pt>
                <c:pt idx="1">
                  <c:v>28</c:v>
                </c:pt>
                <c:pt idx="2">
                  <c:v>69</c:v>
                </c:pt>
                <c:pt idx="3">
                  <c:v>264</c:v>
                </c:pt>
                <c:pt idx="4">
                  <c:v>2</c:v>
                </c:pt>
                <c:pt idx="5">
                  <c:v>76</c:v>
                </c:pt>
                <c:pt idx="6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2B-4B65-96DE-DA45EC711A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Fakti</c:v>
                </c:pt>
              </c:strCache>
            </c:strRef>
          </c:tx>
          <c:spPr>
            <a:solidFill>
              <a:srgbClr val="44718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Pushteti vendor</c:v>
                </c:pt>
                <c:pt idx="1">
                  <c:v>Shpenzime të tjera sociale</c:v>
                </c:pt>
                <c:pt idx="2">
                  <c:v>Interesa</c:v>
                </c:pt>
                <c:pt idx="3">
                  <c:v>Sigurime shoqërore </c:v>
                </c:pt>
                <c:pt idx="4">
                  <c:v>Subvencione</c:v>
                </c:pt>
                <c:pt idx="5">
                  <c:v>Operative dhe mirëmbajtje </c:v>
                </c:pt>
                <c:pt idx="6">
                  <c:v>Personeli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88</c:v>
                </c:pt>
                <c:pt idx="1">
                  <c:v>29</c:v>
                </c:pt>
                <c:pt idx="2">
                  <c:v>55</c:v>
                </c:pt>
                <c:pt idx="3">
                  <c:v>270</c:v>
                </c:pt>
                <c:pt idx="4">
                  <c:v>2</c:v>
                </c:pt>
                <c:pt idx="5">
                  <c:v>84</c:v>
                </c:pt>
                <c:pt idx="6">
                  <c:v>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2B-4B65-96DE-DA45EC711A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30"/>
        <c:axId val="1972051359"/>
        <c:axId val="1972050879"/>
      </c:barChart>
      <c:catAx>
        <c:axId val="19720513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2050879"/>
        <c:crosses val="autoZero"/>
        <c:auto val="1"/>
        <c:lblAlgn val="ctr"/>
        <c:lblOffset val="100"/>
        <c:noMultiLvlLbl val="0"/>
      </c:catAx>
      <c:valAx>
        <c:axId val="1972050879"/>
        <c:scaling>
          <c:orientation val="minMax"/>
          <c:max val="300"/>
          <c:min val="0"/>
        </c:scaling>
        <c:delete val="1"/>
        <c:axPos val="b"/>
        <c:numFmt formatCode="General" sourceLinked="1"/>
        <c:majorTickMark val="none"/>
        <c:minorTickMark val="none"/>
        <c:tickLblPos val="nextTo"/>
        <c:crossAx val="1972051359"/>
        <c:crosses val="autoZero"/>
        <c:crossBetween val="between"/>
        <c:majorUnit val="100"/>
        <c:min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634254071872819"/>
          <c:y val="0.87755313134428081"/>
          <c:w val="0.23757961059417679"/>
          <c:h val="7.76292802757025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355794938706514"/>
          <c:y val="3.5403921849894479E-2"/>
          <c:w val="0.46200085941012797"/>
          <c:h val="0.88745048572905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Buxheti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Shërbimet e Përgjithshme Publike</c:v>
                </c:pt>
                <c:pt idx="1">
                  <c:v>Mbrojtja</c:v>
                </c:pt>
                <c:pt idx="2">
                  <c:v>Rendi dhe Siguria Publike</c:v>
                </c:pt>
                <c:pt idx="3">
                  <c:v>Çështjet Ekonomike</c:v>
                </c:pt>
                <c:pt idx="4">
                  <c:v>Mbrojtja e Mjedisit</c:v>
                </c:pt>
                <c:pt idx="5">
                  <c:v>Strehimi dhe Komoditetet e Komunitetit</c:v>
                </c:pt>
                <c:pt idx="6">
                  <c:v>Shëndetësia</c:v>
                </c:pt>
                <c:pt idx="7">
                  <c:v>Argëtimi, Kultura dhe Çështjet Fetare</c:v>
                </c:pt>
                <c:pt idx="8">
                  <c:v>Arsimi</c:v>
                </c:pt>
                <c:pt idx="9">
                  <c:v>Mbrojtja Sociale</c:v>
                </c:pt>
              </c:strCache>
            </c:strRef>
          </c:cat>
          <c:val>
            <c:numRef>
              <c:f>Sheet1!$B$2:$B$11</c:f>
              <c:numCache>
                <c:formatCode>#,##0.0</c:formatCode>
                <c:ptCount val="10"/>
                <c:pt idx="0">
                  <c:v>154.679</c:v>
                </c:pt>
                <c:pt idx="1">
                  <c:v>37.473999999999997</c:v>
                </c:pt>
                <c:pt idx="2">
                  <c:v>54.676000000000002</c:v>
                </c:pt>
                <c:pt idx="3">
                  <c:v>102.386</c:v>
                </c:pt>
                <c:pt idx="4">
                  <c:v>7.8010000000000002</c:v>
                </c:pt>
                <c:pt idx="5">
                  <c:v>54.759</c:v>
                </c:pt>
                <c:pt idx="6">
                  <c:v>76.165000000000006</c:v>
                </c:pt>
                <c:pt idx="7">
                  <c:v>11.842000000000001</c:v>
                </c:pt>
                <c:pt idx="8">
                  <c:v>85.153000000000006</c:v>
                </c:pt>
                <c:pt idx="9">
                  <c:v>240.15299999999999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48-4084-8664-31E4A5DB90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Fakti</c:v>
                </c:pt>
              </c:strCache>
            </c:strRef>
          </c:tx>
          <c:spPr>
            <a:solidFill>
              <a:srgbClr val="44718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Shërbimet e Përgjithshme Publike</c:v>
                </c:pt>
                <c:pt idx="1">
                  <c:v>Mbrojtja</c:v>
                </c:pt>
                <c:pt idx="2">
                  <c:v>Rendi dhe Siguria Publike</c:v>
                </c:pt>
                <c:pt idx="3">
                  <c:v>Çështjet Ekonomike</c:v>
                </c:pt>
                <c:pt idx="4">
                  <c:v>Mbrojtja e Mjedisit</c:v>
                </c:pt>
                <c:pt idx="5">
                  <c:v>Strehimi dhe Komoditetet e Komunitetit</c:v>
                </c:pt>
                <c:pt idx="6">
                  <c:v>Shëndetësia</c:v>
                </c:pt>
                <c:pt idx="7">
                  <c:v>Argëtimi, Kultura dhe Çështjet Fetare</c:v>
                </c:pt>
                <c:pt idx="8">
                  <c:v>Arsimi</c:v>
                </c:pt>
                <c:pt idx="9">
                  <c:v>Mbrojtja Sociale</c:v>
                </c:pt>
              </c:strCache>
            </c:strRef>
          </c:cat>
          <c:val>
            <c:numRef>
              <c:f>Sheet1!$C$2:$C$11</c:f>
              <c:numCache>
                <c:formatCode>#,##0.0</c:formatCode>
                <c:ptCount val="10"/>
                <c:pt idx="0">
                  <c:v>134.363</c:v>
                </c:pt>
                <c:pt idx="1">
                  <c:v>27.010999999999999</c:v>
                </c:pt>
                <c:pt idx="2">
                  <c:v>51.76</c:v>
                </c:pt>
                <c:pt idx="3">
                  <c:v>112.15300000000001</c:v>
                </c:pt>
                <c:pt idx="4">
                  <c:v>8.6430000000000007</c:v>
                </c:pt>
                <c:pt idx="5">
                  <c:v>53.018000000000001</c:v>
                </c:pt>
                <c:pt idx="6">
                  <c:v>76.637</c:v>
                </c:pt>
                <c:pt idx="7">
                  <c:v>13.215</c:v>
                </c:pt>
                <c:pt idx="8">
                  <c:v>83.948999999999998</c:v>
                </c:pt>
                <c:pt idx="9">
                  <c:v>240.946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48-4084-8664-31E4A5DB90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1"/>
        <c:overlap val="-20"/>
        <c:axId val="1972051359"/>
        <c:axId val="1972050879"/>
      </c:barChart>
      <c:catAx>
        <c:axId val="19720513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2050879"/>
        <c:crosses val="autoZero"/>
        <c:auto val="1"/>
        <c:lblAlgn val="ctr"/>
        <c:lblOffset val="130"/>
        <c:noMultiLvlLbl val="0"/>
      </c:catAx>
      <c:valAx>
        <c:axId val="1972050879"/>
        <c:scaling>
          <c:orientation val="minMax"/>
          <c:max val="250"/>
          <c:min val="0"/>
        </c:scaling>
        <c:delete val="1"/>
        <c:axPos val="b"/>
        <c:numFmt formatCode="#,##0.0" sourceLinked="1"/>
        <c:majorTickMark val="out"/>
        <c:minorTickMark val="none"/>
        <c:tickLblPos val="nextTo"/>
        <c:crossAx val="1972051359"/>
        <c:crosses val="autoZero"/>
        <c:crossBetween val="between"/>
        <c:majorUnit val="100"/>
        <c:minorUnit val="100"/>
      </c:valAx>
      <c:spPr>
        <a:noFill/>
        <a:ln w="6350">
          <a:noFill/>
        </a:ln>
        <a:effectLst/>
      </c:spPr>
    </c:plotArea>
    <c:legend>
      <c:legendPos val="b"/>
      <c:layout>
        <c:manualLayout>
          <c:xMode val="edge"/>
          <c:yMode val="edge"/>
          <c:x val="0.74132227046438515"/>
          <c:y val="0.92598813340312103"/>
          <c:w val="0.24867044489362633"/>
          <c:h val="5.32391883934705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379957633809465"/>
          <c:y val="6.2195343885939496E-2"/>
          <c:w val="0.65175335599347184"/>
          <c:h val="0.919211792403207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Buxheti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Të ardhura jo tatimore</c:v>
                </c:pt>
                <c:pt idx="1">
                  <c:v>Taksa të tjera vendore </c:v>
                </c:pt>
                <c:pt idx="2">
                  <c:v>Taksa e pronës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32.162999999999997</c:v>
                </c:pt>
                <c:pt idx="2">
                  <c:v>8.6110000000000007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66-400F-9B6F-F80678B502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Fakti</c:v>
                </c:pt>
              </c:strCache>
            </c:strRef>
          </c:tx>
          <c:spPr>
            <a:solidFill>
              <a:srgbClr val="447188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Të ardhura jo tatimore</c:v>
                </c:pt>
                <c:pt idx="1">
                  <c:v>Taksa të tjera vendore </c:v>
                </c:pt>
                <c:pt idx="2">
                  <c:v>Taksa e pronës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4.1500000000000004</c:v>
                </c:pt>
                <c:pt idx="1">
                  <c:v>32.731000000000002</c:v>
                </c:pt>
                <c:pt idx="2">
                  <c:v>8.1440000000000001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66-400F-9B6F-F80678B502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30"/>
        <c:axId val="1972051359"/>
        <c:axId val="1972050879"/>
      </c:barChart>
      <c:catAx>
        <c:axId val="19720513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2050879"/>
        <c:crosses val="autoZero"/>
        <c:auto val="1"/>
        <c:lblAlgn val="ctr"/>
        <c:lblOffset val="100"/>
        <c:noMultiLvlLbl val="0"/>
      </c:catAx>
      <c:valAx>
        <c:axId val="1972050879"/>
        <c:scaling>
          <c:orientation val="minMax"/>
          <c:max val="40"/>
          <c:min val="0"/>
        </c:scaling>
        <c:delete val="1"/>
        <c:axPos val="b"/>
        <c:numFmt formatCode="General" sourceLinked="1"/>
        <c:majorTickMark val="none"/>
        <c:minorTickMark val="none"/>
        <c:tickLblPos val="nextTo"/>
        <c:crossAx val="1972051359"/>
        <c:crosses val="autoZero"/>
        <c:crossBetween val="between"/>
        <c:majorUnit val="10"/>
        <c:min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60848379060832"/>
          <c:y val="0.81641443561819094"/>
          <c:w val="0.30641944015686173"/>
          <c:h val="0.126637258965197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962787707342161"/>
          <c:y val="4.9769780572303149E-2"/>
          <c:w val="0.50979675110368183"/>
          <c:h val="0.811661409745965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Buxheti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8.3813003290485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B1-468B-84D5-95B1F231EB86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Shpenzime të përgjithshme publike</c:v>
                </c:pt>
                <c:pt idx="1">
                  <c:v>Mbrojtja sociale</c:v>
                </c:pt>
                <c:pt idx="2">
                  <c:v>Arsimi</c:v>
                </c:pt>
                <c:pt idx="3">
                  <c:v>Argëtimi, kultura dhe feja</c:v>
                </c:pt>
                <c:pt idx="4">
                  <c:v>Strehimi dhe komoditetet e komunitetit</c:v>
                </c:pt>
                <c:pt idx="5">
                  <c:v>Mbrojtja e mjedisit </c:v>
                </c:pt>
                <c:pt idx="6">
                  <c:v>Çështjet ekonomike</c:v>
                </c:pt>
                <c:pt idx="7">
                  <c:v>Rendi dhe siguria publike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17.175999999999998</c:v>
                </c:pt>
                <c:pt idx="1">
                  <c:v>6.242</c:v>
                </c:pt>
                <c:pt idx="2">
                  <c:v>15.561999999999999</c:v>
                </c:pt>
                <c:pt idx="3">
                  <c:v>4.3470000000000004</c:v>
                </c:pt>
                <c:pt idx="4">
                  <c:v>15.496</c:v>
                </c:pt>
                <c:pt idx="5">
                  <c:v>6.6479999999999997</c:v>
                </c:pt>
                <c:pt idx="6">
                  <c:v>21.238</c:v>
                </c:pt>
                <c:pt idx="7">
                  <c:v>4.117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E3-4681-8753-951D8BE2CE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Fakti</c:v>
                </c:pt>
              </c:strCache>
            </c:strRef>
          </c:tx>
          <c:spPr>
            <a:solidFill>
              <a:srgbClr val="447188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Shpenzime të përgjithshme publike</c:v>
                </c:pt>
                <c:pt idx="1">
                  <c:v>Mbrojtja sociale</c:v>
                </c:pt>
                <c:pt idx="2">
                  <c:v>Arsimi</c:v>
                </c:pt>
                <c:pt idx="3">
                  <c:v>Argëtimi, kultura dhe feja</c:v>
                </c:pt>
                <c:pt idx="4">
                  <c:v>Strehimi dhe komoditetet e komunitetit</c:v>
                </c:pt>
                <c:pt idx="5">
                  <c:v>Mbrojtja e mjedisit </c:v>
                </c:pt>
                <c:pt idx="6">
                  <c:v>Çështjet ekonomike</c:v>
                </c:pt>
                <c:pt idx="7">
                  <c:v>Rendi dhe siguria publike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18.413</c:v>
                </c:pt>
                <c:pt idx="1">
                  <c:v>3.3679999999999999</c:v>
                </c:pt>
                <c:pt idx="2">
                  <c:v>16.88</c:v>
                </c:pt>
                <c:pt idx="3">
                  <c:v>4.5119999999999996</c:v>
                </c:pt>
                <c:pt idx="4">
                  <c:v>14.037000000000001</c:v>
                </c:pt>
                <c:pt idx="5">
                  <c:v>7.8070000000000004</c:v>
                </c:pt>
                <c:pt idx="6">
                  <c:v>18.454999999999998</c:v>
                </c:pt>
                <c:pt idx="7">
                  <c:v>4.25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E3-4681-8753-951D8BE2CE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60"/>
        <c:axId val="-984352080"/>
        <c:axId val="-984360240"/>
      </c:barChart>
      <c:catAx>
        <c:axId val="-984352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Barlow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-984360240"/>
        <c:crosses val="autoZero"/>
        <c:auto val="1"/>
        <c:lblAlgn val="ctr"/>
        <c:lblOffset val="100"/>
        <c:noMultiLvlLbl val="0"/>
      </c:catAx>
      <c:valAx>
        <c:axId val="-984360240"/>
        <c:scaling>
          <c:orientation val="minMax"/>
          <c:max val="25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-984352080"/>
        <c:crosses val="autoZero"/>
        <c:crossBetween val="between"/>
        <c:majorUnit val="5"/>
        <c:min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760986439733281"/>
          <c:y val="0.89083372345737155"/>
          <c:w val="0.30492187705495793"/>
          <c:h val="7.95025748186531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 sz="1400">
          <a:latin typeface="Barlow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q-A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2984F-01E1-4AE1-9B24-611915B0353B}" type="datetimeFigureOut">
              <a:rPr lang="sq-AL" smtClean="0"/>
              <a:t>3.6.2026</a:t>
            </a:fld>
            <a:endParaRPr lang="sq-A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q-A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2F6F0-FC7F-4C3C-8DEC-9F25AE20AF60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351440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F0E2F6F0-FC7F-4C3C-8DEC-9F25AE20AF60}" type="slidenum">
              <a:rPr lang="sq-AL" smtClean="0"/>
              <a:t>7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642681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2F6F0-FC7F-4C3C-8DEC-9F25AE20AF60}" type="slidenum">
              <a:rPr lang="sq-AL" smtClean="0"/>
              <a:t>23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339883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F0E2F6F0-FC7F-4C3C-8DEC-9F25AE20AF60}" type="slidenum">
              <a:rPr lang="sq-AL" smtClean="0"/>
              <a:t>26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636177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2F6F0-FC7F-4C3C-8DEC-9F25AE20AF60}" type="slidenum">
              <a:rPr lang="sq-AL" smtClean="0"/>
              <a:t>8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713266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7561D-9E0B-2DAF-2306-0A1C19DBC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7CD8CF-0389-742D-869B-023BB4A078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E94455-6825-A5AD-3385-EEFC2988B0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ECB13-F00D-FA2E-DF06-0F7209F261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F0E2F6F0-FC7F-4C3C-8DEC-9F25AE20AF60}" type="slidenum">
              <a:rPr lang="sq-AL" smtClean="0"/>
              <a:t>10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400913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B55D0-F13C-CEED-214B-9E88CC89E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0EB6D9-8E62-25F2-F9D5-A25C2BFE87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1FB514-993A-9AAD-7B7E-146ED69464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60FA8-9A88-4899-777B-19A6396BDA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F0E2F6F0-FC7F-4C3C-8DEC-9F25AE20AF60}" type="slidenum">
              <a:rPr lang="sq-AL" smtClean="0"/>
              <a:t>11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277982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F0E2F6F0-FC7F-4C3C-8DEC-9F25AE20AF60}" type="slidenum">
              <a:rPr lang="sq-AL" smtClean="0"/>
              <a:t>12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825982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52977-F7ED-8798-1DF8-540ABEA03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B21227-C663-889F-3A81-F438FEA9A3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AF81F8-7F09-563F-34EC-93DA4A7358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3438B-CAC1-6206-DF9C-15E1CA4EFE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F0E2F6F0-FC7F-4C3C-8DEC-9F25AE20AF60}" type="slidenum">
              <a:rPr lang="sq-AL" smtClean="0"/>
              <a:t>13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300456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F0E2F6F0-FC7F-4C3C-8DEC-9F25AE20AF60}" type="slidenum">
              <a:rPr lang="sq-AL" smtClean="0"/>
              <a:t>16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07682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F0E2F6F0-FC7F-4C3C-8DEC-9F25AE20AF60}" type="slidenum">
              <a:rPr lang="sq-AL" smtClean="0"/>
              <a:t>18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835801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2F6F0-FC7F-4C3C-8DEC-9F25AE20AF60}" type="slidenum">
              <a:rPr lang="sq-AL" smtClean="0"/>
              <a:t>21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108956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553325" cy="10696575"/>
          </a:xfrm>
          <a:custGeom>
            <a:avLst/>
            <a:gdLst/>
            <a:ahLst/>
            <a:cxnLst/>
            <a:rect l="l" t="t" r="r" b="b"/>
            <a:pathLst>
              <a:path w="7553325" h="10696575">
                <a:moveTo>
                  <a:pt x="0" y="0"/>
                </a:moveTo>
                <a:lnTo>
                  <a:pt x="7553325" y="0"/>
                </a:lnTo>
                <a:lnTo>
                  <a:pt x="7553325" y="10696575"/>
                </a:lnTo>
                <a:lnTo>
                  <a:pt x="0" y="106965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043" t="-1068" r="-55131" b="-1025"/>
            </a:stretch>
          </a:blipFill>
        </p:spPr>
        <p:txBody>
          <a:bodyPr/>
          <a:lstStyle/>
          <a:p>
            <a:pPr algn="l" rtl="0"/>
            <a:endParaRPr lang="sq-AL" noProof="0" dirty="0"/>
          </a:p>
        </p:txBody>
      </p:sp>
      <p:sp>
        <p:nvSpPr>
          <p:cNvPr id="3" name="Freeform 3"/>
          <p:cNvSpPr/>
          <p:nvPr/>
        </p:nvSpPr>
        <p:spPr>
          <a:xfrm rot="5400000">
            <a:off x="-2968798" y="5146539"/>
            <a:ext cx="11368460" cy="398922"/>
          </a:xfrm>
          <a:custGeom>
            <a:avLst/>
            <a:gdLst/>
            <a:ahLst/>
            <a:cxnLst/>
            <a:rect l="l" t="t" r="r" b="b"/>
            <a:pathLst>
              <a:path w="11368460" h="398922">
                <a:moveTo>
                  <a:pt x="0" y="0"/>
                </a:moveTo>
                <a:lnTo>
                  <a:pt x="11368460" y="0"/>
                </a:lnTo>
                <a:lnTo>
                  <a:pt x="11368460" y="398922"/>
                </a:lnTo>
                <a:lnTo>
                  <a:pt x="0" y="3989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576686"/>
            </a:stretch>
          </a:blipFill>
        </p:spPr>
        <p:txBody>
          <a:bodyPr/>
          <a:lstStyle/>
          <a:p>
            <a:pPr algn="l" rtl="0"/>
            <a:endParaRPr lang="sq-AL" noProof="0" dirty="0"/>
          </a:p>
        </p:txBody>
      </p:sp>
      <p:grpSp>
        <p:nvGrpSpPr>
          <p:cNvPr id="4" name="Group 4"/>
          <p:cNvGrpSpPr/>
          <p:nvPr/>
        </p:nvGrpSpPr>
        <p:grpSpPr>
          <a:xfrm rot="-5400000">
            <a:off x="-127176" y="2703839"/>
            <a:ext cx="11031630" cy="4947492"/>
            <a:chOff x="0" y="0"/>
            <a:chExt cx="4074200" cy="177306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74199" cy="1773069"/>
            </a:xfrm>
            <a:custGeom>
              <a:avLst/>
              <a:gdLst/>
              <a:ahLst/>
              <a:cxnLst/>
              <a:rect l="l" t="t" r="r" b="b"/>
              <a:pathLst>
                <a:path w="4074199" h="1773069">
                  <a:moveTo>
                    <a:pt x="0" y="0"/>
                  </a:moveTo>
                  <a:lnTo>
                    <a:pt x="4074199" y="0"/>
                  </a:lnTo>
                  <a:lnTo>
                    <a:pt x="4074199" y="1773069"/>
                  </a:lnTo>
                  <a:lnTo>
                    <a:pt x="0" y="177306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074200" cy="18016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0">
                <a:lnSpc>
                  <a:spcPts val="840"/>
                </a:lnSpc>
                <a:spcBef>
                  <a:spcPct val="0"/>
                </a:spcBef>
              </a:pPr>
              <a:endParaRPr lang="sq-AL" noProof="0" dirty="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351035" y="3113838"/>
            <a:ext cx="4671529" cy="4517163"/>
            <a:chOff x="0" y="0"/>
            <a:chExt cx="1674170" cy="1133646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1674170" cy="1133646"/>
            </a:xfrm>
            <a:custGeom>
              <a:avLst/>
              <a:gdLst/>
              <a:ahLst/>
              <a:cxnLst/>
              <a:rect l="l" t="t" r="r" b="b"/>
              <a:pathLst>
                <a:path w="1674170" h="1133646">
                  <a:moveTo>
                    <a:pt x="0" y="0"/>
                  </a:moveTo>
                  <a:lnTo>
                    <a:pt x="1674170" y="0"/>
                  </a:lnTo>
                  <a:lnTo>
                    <a:pt x="1674170" y="1133646"/>
                  </a:lnTo>
                  <a:lnTo>
                    <a:pt x="0" y="113364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674170" cy="117174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  <a:spcBef>
                  <a:spcPct val="0"/>
                </a:spcBef>
              </a:pPr>
              <a:endParaRPr lang="sq-AL" noProof="0" dirty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203962" y="2972256"/>
            <a:ext cx="636505" cy="4658745"/>
            <a:chOff x="0" y="0"/>
            <a:chExt cx="228109" cy="113364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28109" cy="1133646"/>
            </a:xfrm>
            <a:custGeom>
              <a:avLst/>
              <a:gdLst/>
              <a:ahLst/>
              <a:cxnLst/>
              <a:rect l="l" t="t" r="r" b="b"/>
              <a:pathLst>
                <a:path w="228109" h="1133646">
                  <a:moveTo>
                    <a:pt x="0" y="0"/>
                  </a:moveTo>
                  <a:lnTo>
                    <a:pt x="228109" y="0"/>
                  </a:lnTo>
                  <a:lnTo>
                    <a:pt x="228109" y="1133646"/>
                  </a:lnTo>
                  <a:lnTo>
                    <a:pt x="0" y="1133646"/>
                  </a:ln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28109" cy="11717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  <a:spcBef>
                  <a:spcPct val="0"/>
                </a:spcBef>
              </a:pPr>
              <a:endParaRPr lang="sq-AL" noProof="0" dirty="0"/>
            </a:p>
          </p:txBody>
        </p:sp>
      </p:grpSp>
      <p:grpSp>
        <p:nvGrpSpPr>
          <p:cNvPr id="20" name="Group 20"/>
          <p:cNvGrpSpPr/>
          <p:nvPr/>
        </p:nvGrpSpPr>
        <p:grpSpPr>
          <a:xfrm rot="-5400000">
            <a:off x="-729327" y="1859443"/>
            <a:ext cx="4070963" cy="84738"/>
            <a:chOff x="0" y="0"/>
            <a:chExt cx="1458941" cy="3036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58941" cy="30368"/>
            </a:xfrm>
            <a:custGeom>
              <a:avLst/>
              <a:gdLst/>
              <a:ahLst/>
              <a:cxnLst/>
              <a:rect l="l" t="t" r="r" b="b"/>
              <a:pathLst>
                <a:path w="1458941" h="30368">
                  <a:moveTo>
                    <a:pt x="0" y="0"/>
                  </a:moveTo>
                  <a:lnTo>
                    <a:pt x="1458941" y="0"/>
                  </a:lnTo>
                  <a:lnTo>
                    <a:pt x="1458941" y="30368"/>
                  </a:lnTo>
                  <a:lnTo>
                    <a:pt x="0" y="30368"/>
                  </a:lnTo>
                  <a:close/>
                </a:path>
              </a:pathLst>
            </a:custGeom>
            <a:solidFill>
              <a:srgbClr val="F7F7F7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458941" cy="684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  <a:spcBef>
                  <a:spcPct val="0"/>
                </a:spcBef>
              </a:pPr>
              <a:endParaRPr lang="sq-AL" noProof="0" dirty="0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2505995" y="3194738"/>
            <a:ext cx="4288029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0"/>
            <a:r>
              <a:rPr lang="sq-AL" sz="5000" b="1" noProof="0" dirty="0">
                <a:solidFill>
                  <a:srgbClr val="FFFFFF"/>
                </a:solidFill>
                <a:latin typeface="Barlow Bold"/>
              </a:rPr>
              <a:t>Buxheti</a:t>
            </a:r>
            <a:endParaRPr lang="en-GB" sz="5000" b="1" noProof="0" dirty="0">
              <a:solidFill>
                <a:srgbClr val="FFFFFF"/>
              </a:solidFill>
              <a:latin typeface="Barlow Bold"/>
            </a:endParaRPr>
          </a:p>
          <a:p>
            <a:pPr algn="ctr" rtl="0"/>
            <a:r>
              <a:rPr lang="en-GB" sz="5000" b="1" dirty="0" err="1">
                <a:solidFill>
                  <a:srgbClr val="FFFFFF"/>
                </a:solidFill>
                <a:latin typeface="Barlow Bold"/>
              </a:rPr>
              <a:t>Faktik</a:t>
            </a:r>
            <a:r>
              <a:rPr lang="sq-AL" sz="5000" b="1" noProof="0" dirty="0">
                <a:solidFill>
                  <a:srgbClr val="FFFFFF"/>
                </a:solidFill>
                <a:latin typeface="Barlow Bold"/>
              </a:rPr>
              <a:t> </a:t>
            </a:r>
            <a:endParaRPr lang="sq-AL" sz="5000" b="1" noProof="0" dirty="0">
              <a:solidFill>
                <a:srgbClr val="FFFFFF"/>
              </a:solidFill>
              <a:latin typeface="Barlow Bold"/>
              <a:sym typeface="Barlow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60886" y="5227048"/>
            <a:ext cx="3322697" cy="2940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 rtl="0">
              <a:lnSpc>
                <a:spcPts val="21999"/>
              </a:lnSpc>
              <a:spcBef>
                <a:spcPct val="0"/>
              </a:spcBef>
            </a:pPr>
            <a:r>
              <a:rPr lang="sq-AL" sz="21999" b="1" u="none" strike="noStrike" noProof="0" dirty="0">
                <a:solidFill>
                  <a:srgbClr val="F7F7F7"/>
                </a:solidFill>
                <a:latin typeface="Barlow Bold"/>
                <a:ea typeface="Barlow Bold"/>
                <a:cs typeface="Barlow Bold"/>
                <a:sym typeface="Barlow Bold"/>
              </a:rPr>
              <a:t>20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705846" y="5255982"/>
            <a:ext cx="3307349" cy="282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 rtl="0">
              <a:lnSpc>
                <a:spcPts val="21999"/>
              </a:lnSpc>
              <a:spcBef>
                <a:spcPct val="0"/>
              </a:spcBef>
            </a:pPr>
            <a:r>
              <a:rPr lang="sq-AL" sz="21999" b="1" u="none" strike="noStrike" noProof="0" dirty="0">
                <a:solidFill>
                  <a:srgbClr val="365B6D"/>
                </a:solidFill>
                <a:latin typeface="Barlow Bold"/>
                <a:ea typeface="Barlow Bold"/>
                <a:cs typeface="Barlow Bold"/>
                <a:sym typeface="Barlow Bold"/>
              </a:rPr>
              <a:t>2</a:t>
            </a:r>
            <a:r>
              <a:rPr lang="en-US" sz="21999" b="1" u="none" strike="noStrike" noProof="0" dirty="0">
                <a:solidFill>
                  <a:srgbClr val="365B6D"/>
                </a:solidFill>
                <a:latin typeface="Barlow Bold"/>
                <a:ea typeface="Barlow Bold"/>
                <a:cs typeface="Barlow Bold"/>
                <a:sym typeface="Barlow Bold"/>
              </a:rPr>
              <a:t>5</a:t>
            </a:r>
            <a:endParaRPr lang="sq-AL" sz="21999" b="1" u="none" strike="noStrike" noProof="0" dirty="0">
              <a:solidFill>
                <a:srgbClr val="365B6D"/>
              </a:solidFill>
              <a:latin typeface="Barlow Bold"/>
              <a:ea typeface="Barlow Bold"/>
              <a:cs typeface="Barlow Bold"/>
              <a:sym typeface="Barlow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3718437" y="9537700"/>
            <a:ext cx="3085563" cy="927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0">
              <a:lnSpc>
                <a:spcPts val="2519"/>
              </a:lnSpc>
              <a:spcBef>
                <a:spcPct val="0"/>
              </a:spcBef>
            </a:pPr>
            <a:r>
              <a:rPr lang="sq-AL" sz="1799" spc="7" noProof="0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Një vështrim </a:t>
            </a:r>
            <a:endParaRPr lang="en-US" sz="1799" spc="7" noProof="0" dirty="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ctr" rtl="0">
              <a:lnSpc>
                <a:spcPts val="2519"/>
              </a:lnSpc>
              <a:spcBef>
                <a:spcPct val="0"/>
              </a:spcBef>
            </a:pPr>
            <a:r>
              <a:rPr lang="en-GB" sz="1799" spc="7" dirty="0" err="1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mbi</a:t>
            </a:r>
            <a:r>
              <a:rPr lang="sq-AL" sz="1799" spc="7" noProof="0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financat publike </a:t>
            </a:r>
            <a:endParaRPr lang="en-US" sz="1799" spc="7" noProof="0" dirty="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ctr" rtl="0">
              <a:lnSpc>
                <a:spcPts val="2519"/>
              </a:lnSpc>
              <a:spcBef>
                <a:spcPct val="0"/>
              </a:spcBef>
            </a:pPr>
            <a:r>
              <a:rPr lang="sq-AL" sz="1799" spc="7" noProof="0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për vitin </a:t>
            </a:r>
            <a:r>
              <a:rPr lang="sq-AL" sz="1799" b="1" spc="7" noProof="0" dirty="0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202</a:t>
            </a:r>
            <a:r>
              <a:rPr lang="en-US" sz="1799" b="1" spc="7" noProof="0" dirty="0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5</a:t>
            </a:r>
            <a:endParaRPr lang="sq-AL" sz="1799" b="1" spc="7" noProof="0" dirty="0">
              <a:solidFill>
                <a:srgbClr val="000000"/>
              </a:solidFill>
              <a:latin typeface="Barlow Bold"/>
              <a:ea typeface="Barlow Bold"/>
              <a:cs typeface="Barlow Bold"/>
              <a:sym typeface="Barlow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-13529" y="7727922"/>
            <a:ext cx="467152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0">
              <a:lnSpc>
                <a:spcPts val="5000"/>
              </a:lnSpc>
              <a:spcBef>
                <a:spcPct val="0"/>
              </a:spcBef>
            </a:pPr>
            <a:r>
              <a:rPr lang="sq-AL" sz="5000" b="1" u="none" strike="noStrike" noProof="0" dirty="0">
                <a:solidFill>
                  <a:srgbClr val="FFFFFF"/>
                </a:solidFill>
                <a:latin typeface="Barlow Bold"/>
                <a:ea typeface="Barlow Bold"/>
                <a:cs typeface="Barlow Bold"/>
                <a:sym typeface="Barlow Bold"/>
              </a:rPr>
              <a:t>për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734535" y="7869504"/>
            <a:ext cx="4288029" cy="939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0">
              <a:lnSpc>
                <a:spcPts val="6999"/>
              </a:lnSpc>
            </a:pPr>
            <a:r>
              <a:rPr lang="sq-AL" sz="6999" b="1" noProof="0" dirty="0">
                <a:solidFill>
                  <a:srgbClr val="365B6D"/>
                </a:solidFill>
                <a:latin typeface="Barlow Bold"/>
                <a:ea typeface="Barlow Bold"/>
                <a:cs typeface="Barlow Bold"/>
                <a:sym typeface="Barlow Bold"/>
              </a:rPr>
              <a:t>qytetarët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CA30306-99A3-488F-9585-8BC3941CF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089" y="212240"/>
            <a:ext cx="4140024" cy="27600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FEF65-9AD3-2ED5-D1E9-1E64B0381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>
            <a:extLst>
              <a:ext uri="{FF2B5EF4-FFF2-40B4-BE49-F238E27FC236}">
                <a16:creationId xmlns:a16="http://schemas.microsoft.com/office/drawing/2014/main" id="{CB656A28-EC00-421E-7377-CE9D3AEF7A80}"/>
              </a:ext>
            </a:extLst>
          </p:cNvPr>
          <p:cNvSpPr txBox="1"/>
          <p:nvPr/>
        </p:nvSpPr>
        <p:spPr>
          <a:xfrm>
            <a:off x="755999" y="689325"/>
            <a:ext cx="6072664" cy="430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 rtl="0">
              <a:spcBef>
                <a:spcPct val="0"/>
              </a:spcBef>
            </a:pPr>
            <a:r>
              <a:rPr lang="sq-AL" sz="2799" b="1" noProof="0" dirty="0">
                <a:solidFill>
                  <a:srgbClr val="365B6D"/>
                </a:solidFill>
                <a:latin typeface="Barlow Bold"/>
                <a:ea typeface="Barlow Bold"/>
                <a:cs typeface="Barlow Bold"/>
                <a:sym typeface="Barlow Bold"/>
              </a:rPr>
              <a:t>TË ARDHURAT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4694E3D-E3FB-16A3-D9B5-40B1193DCBEB}"/>
              </a:ext>
            </a:extLst>
          </p:cNvPr>
          <p:cNvSpPr/>
          <p:nvPr/>
        </p:nvSpPr>
        <p:spPr>
          <a:xfrm>
            <a:off x="1018387" y="1301929"/>
            <a:ext cx="2733240" cy="1205366"/>
          </a:xfrm>
          <a:custGeom>
            <a:avLst/>
            <a:gdLst>
              <a:gd name="connsiteX0" fmla="*/ 11063 w 1390939"/>
              <a:gd name="connsiteY0" fmla="*/ 52125 h 867129"/>
              <a:gd name="connsiteX1" fmla="*/ 479 w 1390939"/>
              <a:gd name="connsiteY1" fmla="*/ 511442 h 867129"/>
              <a:gd name="connsiteX2" fmla="*/ 17413 w 1390939"/>
              <a:gd name="connsiteY2" fmla="*/ 718875 h 867129"/>
              <a:gd name="connsiteX3" fmla="*/ 70329 w 1390939"/>
              <a:gd name="connsiteY3" fmla="*/ 786609 h 867129"/>
              <a:gd name="connsiteX4" fmla="*/ 165579 w 1390939"/>
              <a:gd name="connsiteY4" fmla="*/ 788725 h 867129"/>
              <a:gd name="connsiteX5" fmla="*/ 823863 w 1390939"/>
              <a:gd name="connsiteY5" fmla="*/ 828942 h 867129"/>
              <a:gd name="connsiteX6" fmla="*/ 1236613 w 1390939"/>
              <a:gd name="connsiteY6" fmla="*/ 867042 h 867129"/>
              <a:gd name="connsiteX7" fmla="*/ 1338213 w 1390939"/>
              <a:gd name="connsiteY7" fmla="*/ 837409 h 867129"/>
              <a:gd name="connsiteX8" fmla="*/ 1386896 w 1390939"/>
              <a:gd name="connsiteY8" fmla="*/ 776025 h 867129"/>
              <a:gd name="connsiteX9" fmla="*/ 1384779 w 1390939"/>
              <a:gd name="connsiteY9" fmla="*/ 568592 h 867129"/>
              <a:gd name="connsiteX10" fmla="*/ 1357263 w 1390939"/>
              <a:gd name="connsiteY10" fmla="*/ 223575 h 867129"/>
              <a:gd name="connsiteX11" fmla="*/ 1333979 w 1390939"/>
              <a:gd name="connsiteY11" fmla="*/ 45775 h 867129"/>
              <a:gd name="connsiteX12" fmla="*/ 1287413 w 1390939"/>
              <a:gd name="connsiteY12" fmla="*/ 11909 h 867129"/>
              <a:gd name="connsiteX13" fmla="*/ 720146 w 1390939"/>
              <a:gd name="connsiteY13" fmla="*/ 7675 h 867129"/>
              <a:gd name="connsiteX14" fmla="*/ 239663 w 1390939"/>
              <a:gd name="connsiteY14" fmla="*/ 7675 h 867129"/>
              <a:gd name="connsiteX15" fmla="*/ 72446 w 1390939"/>
              <a:gd name="connsiteY15" fmla="*/ 5559 h 867129"/>
              <a:gd name="connsiteX16" fmla="*/ 11063 w 1390939"/>
              <a:gd name="connsiteY16" fmla="*/ 52125 h 86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939" h="867129">
                <a:moveTo>
                  <a:pt x="11063" y="52125"/>
                </a:moveTo>
                <a:cubicBezTo>
                  <a:pt x="-931" y="136439"/>
                  <a:pt x="-579" y="400317"/>
                  <a:pt x="479" y="511442"/>
                </a:cubicBezTo>
                <a:cubicBezTo>
                  <a:pt x="1537" y="622567"/>
                  <a:pt x="5771" y="673014"/>
                  <a:pt x="17413" y="718875"/>
                </a:cubicBezTo>
                <a:cubicBezTo>
                  <a:pt x="29055" y="764736"/>
                  <a:pt x="45635" y="774967"/>
                  <a:pt x="70329" y="786609"/>
                </a:cubicBezTo>
                <a:cubicBezTo>
                  <a:pt x="95023" y="798251"/>
                  <a:pt x="165579" y="788725"/>
                  <a:pt x="165579" y="788725"/>
                </a:cubicBezTo>
                <a:lnTo>
                  <a:pt x="823863" y="828942"/>
                </a:lnTo>
                <a:cubicBezTo>
                  <a:pt x="1002369" y="841995"/>
                  <a:pt x="1150888" y="865631"/>
                  <a:pt x="1236613" y="867042"/>
                </a:cubicBezTo>
                <a:cubicBezTo>
                  <a:pt x="1322338" y="868453"/>
                  <a:pt x="1313166" y="852578"/>
                  <a:pt x="1338213" y="837409"/>
                </a:cubicBezTo>
                <a:cubicBezTo>
                  <a:pt x="1363260" y="822240"/>
                  <a:pt x="1379135" y="820828"/>
                  <a:pt x="1386896" y="776025"/>
                </a:cubicBezTo>
                <a:cubicBezTo>
                  <a:pt x="1394657" y="731222"/>
                  <a:pt x="1389718" y="660667"/>
                  <a:pt x="1384779" y="568592"/>
                </a:cubicBezTo>
                <a:cubicBezTo>
                  <a:pt x="1379840" y="476517"/>
                  <a:pt x="1365730" y="310711"/>
                  <a:pt x="1357263" y="223575"/>
                </a:cubicBezTo>
                <a:cubicBezTo>
                  <a:pt x="1348796" y="136439"/>
                  <a:pt x="1345621" y="81053"/>
                  <a:pt x="1333979" y="45775"/>
                </a:cubicBezTo>
                <a:cubicBezTo>
                  <a:pt x="1322337" y="10497"/>
                  <a:pt x="1389719" y="18259"/>
                  <a:pt x="1287413" y="11909"/>
                </a:cubicBezTo>
                <a:cubicBezTo>
                  <a:pt x="1185108" y="5559"/>
                  <a:pt x="720146" y="7675"/>
                  <a:pt x="720146" y="7675"/>
                </a:cubicBezTo>
                <a:lnTo>
                  <a:pt x="239663" y="7675"/>
                </a:lnTo>
                <a:cubicBezTo>
                  <a:pt x="131713" y="7322"/>
                  <a:pt x="109488" y="-1849"/>
                  <a:pt x="72446" y="5559"/>
                </a:cubicBezTo>
                <a:cubicBezTo>
                  <a:pt x="35404" y="12967"/>
                  <a:pt x="23057" y="-32189"/>
                  <a:pt x="11063" y="52125"/>
                </a:cubicBezTo>
                <a:close/>
              </a:path>
            </a:pathLst>
          </a:custGeom>
          <a:solidFill>
            <a:srgbClr val="D18F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en-US" sz="1400" b="1" noProof="0" dirty="0">
                <a:latin typeface="Barlow" panose="00000500000000000000" pitchFamily="2" charset="0"/>
              </a:rPr>
              <a:t>T</a:t>
            </a:r>
            <a:r>
              <a:rPr lang="sq-AL" sz="1400" b="1" noProof="0" dirty="0">
                <a:latin typeface="Barlow" panose="00000500000000000000" pitchFamily="2" charset="0"/>
              </a:rPr>
              <a:t>ë ardhurat e planifikuara</a:t>
            </a:r>
            <a:r>
              <a:rPr lang="en-US" sz="1400" b="1" noProof="0" dirty="0">
                <a:latin typeface="Barlow" panose="00000500000000000000" pitchFamily="2" charset="0"/>
              </a:rPr>
              <a:t>:</a:t>
            </a:r>
          </a:p>
          <a:p>
            <a:pPr lvl="0" algn="ctr" rtl="0"/>
            <a:endParaRPr lang="sq-AL" sz="1200" b="1" noProof="0" dirty="0">
              <a:latin typeface="Barlow" panose="00000500000000000000" pitchFamily="2" charset="0"/>
            </a:endParaRPr>
          </a:p>
          <a:p>
            <a:pPr lvl="0" algn="ctr" rtl="0"/>
            <a:r>
              <a:rPr lang="en-US" sz="1400" b="1" dirty="0">
                <a:latin typeface="Barlow" panose="00000500000000000000" pitchFamily="2" charset="0"/>
              </a:rPr>
              <a:t>757</a:t>
            </a:r>
            <a:r>
              <a:rPr lang="sq-AL" sz="1400" b="1" noProof="0" dirty="0">
                <a:latin typeface="Barlow" panose="00000500000000000000" pitchFamily="2" charset="0"/>
              </a:rPr>
              <a:t> miliardë LEK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6154DE1-7792-6251-4243-BE9F9C000621}"/>
              </a:ext>
            </a:extLst>
          </p:cNvPr>
          <p:cNvSpPr/>
          <p:nvPr/>
        </p:nvSpPr>
        <p:spPr>
          <a:xfrm>
            <a:off x="4083050" y="1261930"/>
            <a:ext cx="2476210" cy="1165152"/>
          </a:xfrm>
          <a:custGeom>
            <a:avLst/>
            <a:gdLst>
              <a:gd name="connsiteX0" fmla="*/ 10697 w 1379494"/>
              <a:gd name="connsiteY0" fmla="*/ 135515 h 775813"/>
              <a:gd name="connsiteX1" fmla="*/ 13872 w 1379494"/>
              <a:gd name="connsiteY1" fmla="*/ 641927 h 775813"/>
              <a:gd name="connsiteX2" fmla="*/ 102772 w 1379494"/>
              <a:gd name="connsiteY2" fmla="*/ 770515 h 775813"/>
              <a:gd name="connsiteX3" fmla="*/ 636172 w 1379494"/>
              <a:gd name="connsiteY3" fmla="*/ 753052 h 775813"/>
              <a:gd name="connsiteX4" fmla="*/ 1244185 w 1379494"/>
              <a:gd name="connsiteY4" fmla="*/ 721302 h 775813"/>
              <a:gd name="connsiteX5" fmla="*/ 1372772 w 1379494"/>
              <a:gd name="connsiteY5" fmla="*/ 641927 h 775813"/>
              <a:gd name="connsiteX6" fmla="*/ 1360072 w 1379494"/>
              <a:gd name="connsiteY6" fmla="*/ 216477 h 775813"/>
              <a:gd name="connsiteX7" fmla="*/ 1348960 w 1379494"/>
              <a:gd name="connsiteY7" fmla="*/ 37090 h 775813"/>
              <a:gd name="connsiteX8" fmla="*/ 1085435 w 1379494"/>
              <a:gd name="connsiteY8" fmla="*/ 18040 h 775813"/>
              <a:gd name="connsiteX9" fmla="*/ 434560 w 1379494"/>
              <a:gd name="connsiteY9" fmla="*/ 2165 h 775813"/>
              <a:gd name="connsiteX10" fmla="*/ 115472 w 1379494"/>
              <a:gd name="connsiteY10" fmla="*/ 16452 h 775813"/>
              <a:gd name="connsiteX11" fmla="*/ 10697 w 1379494"/>
              <a:gd name="connsiteY11" fmla="*/ 135515 h 77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9494" h="775813">
                <a:moveTo>
                  <a:pt x="10697" y="135515"/>
                </a:moveTo>
                <a:cubicBezTo>
                  <a:pt x="-6236" y="239761"/>
                  <a:pt x="-1474" y="536094"/>
                  <a:pt x="13872" y="641927"/>
                </a:cubicBezTo>
                <a:cubicBezTo>
                  <a:pt x="29218" y="747760"/>
                  <a:pt x="-945" y="751994"/>
                  <a:pt x="102772" y="770515"/>
                </a:cubicBezTo>
                <a:cubicBezTo>
                  <a:pt x="206489" y="789036"/>
                  <a:pt x="636172" y="753052"/>
                  <a:pt x="636172" y="753052"/>
                </a:cubicBezTo>
                <a:cubicBezTo>
                  <a:pt x="826407" y="744850"/>
                  <a:pt x="1121418" y="739823"/>
                  <a:pt x="1244185" y="721302"/>
                </a:cubicBezTo>
                <a:cubicBezTo>
                  <a:pt x="1366952" y="702781"/>
                  <a:pt x="1353458" y="726064"/>
                  <a:pt x="1372772" y="641927"/>
                </a:cubicBezTo>
                <a:cubicBezTo>
                  <a:pt x="1392086" y="557790"/>
                  <a:pt x="1364041" y="317283"/>
                  <a:pt x="1360072" y="216477"/>
                </a:cubicBezTo>
                <a:cubicBezTo>
                  <a:pt x="1356103" y="115671"/>
                  <a:pt x="1394733" y="70163"/>
                  <a:pt x="1348960" y="37090"/>
                </a:cubicBezTo>
                <a:cubicBezTo>
                  <a:pt x="1303187" y="4017"/>
                  <a:pt x="1237835" y="23861"/>
                  <a:pt x="1085435" y="18040"/>
                </a:cubicBezTo>
                <a:cubicBezTo>
                  <a:pt x="933035" y="12219"/>
                  <a:pt x="596220" y="2430"/>
                  <a:pt x="434560" y="2165"/>
                </a:cubicBezTo>
                <a:cubicBezTo>
                  <a:pt x="272900" y="1900"/>
                  <a:pt x="186645" y="-7890"/>
                  <a:pt x="115472" y="16452"/>
                </a:cubicBezTo>
                <a:cubicBezTo>
                  <a:pt x="44299" y="40794"/>
                  <a:pt x="27630" y="31269"/>
                  <a:pt x="10697" y="1355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en-US" sz="1400" b="1" noProof="0" dirty="0">
                <a:solidFill>
                  <a:prstClr val="white"/>
                </a:solidFill>
                <a:latin typeface="Barlow" panose="00000500000000000000" pitchFamily="2" charset="0"/>
              </a:rPr>
              <a:t>T</a:t>
            </a:r>
            <a:r>
              <a:rPr lang="sq-AL" sz="1400" b="1" noProof="0" dirty="0">
                <a:solidFill>
                  <a:prstClr val="white"/>
                </a:solidFill>
                <a:latin typeface="Barlow" panose="00000500000000000000" pitchFamily="2" charset="0"/>
              </a:rPr>
              <a:t>ë ardhurat </a:t>
            </a:r>
            <a:r>
              <a:rPr lang="en-GB" sz="1400" b="1" noProof="0" dirty="0" err="1">
                <a:solidFill>
                  <a:prstClr val="white"/>
                </a:solidFill>
                <a:latin typeface="Barlow" panose="00000500000000000000" pitchFamily="2" charset="0"/>
              </a:rPr>
              <a:t>faktike</a:t>
            </a:r>
            <a:r>
              <a:rPr lang="en-GB" sz="1400" b="1" noProof="0" dirty="0">
                <a:solidFill>
                  <a:prstClr val="white"/>
                </a:solidFill>
                <a:latin typeface="Barlow" panose="00000500000000000000" pitchFamily="2" charset="0"/>
              </a:rPr>
              <a:t>:</a:t>
            </a:r>
          </a:p>
          <a:p>
            <a:pPr lvl="0" algn="ctr" rtl="0"/>
            <a:r>
              <a:rPr lang="sq-AL" sz="1400" b="1" noProof="0" dirty="0">
                <a:latin typeface="Barlow" panose="00000500000000000000" pitchFamily="2" charset="0"/>
              </a:rPr>
              <a:t>7</a:t>
            </a:r>
            <a:r>
              <a:rPr lang="en-US" sz="1400" b="1" noProof="0" dirty="0">
                <a:latin typeface="Barlow" panose="00000500000000000000" pitchFamily="2" charset="0"/>
              </a:rPr>
              <a:t>55</a:t>
            </a:r>
            <a:r>
              <a:rPr lang="sq-AL" sz="1400" b="1" noProof="0" dirty="0">
                <a:latin typeface="Barlow" panose="00000500000000000000" pitchFamily="2" charset="0"/>
              </a:rPr>
              <a:t> miliardë LEK</a:t>
            </a:r>
            <a:r>
              <a:rPr lang="en-US" sz="1400" b="1" noProof="0" dirty="0">
                <a:latin typeface="Barlow" panose="00000500000000000000" pitchFamily="2" charset="0"/>
              </a:rPr>
              <a:t> </a:t>
            </a:r>
          </a:p>
          <a:p>
            <a:pPr lvl="0" algn="ctr" rtl="0"/>
            <a:r>
              <a:rPr lang="en-US" sz="1400" b="1" noProof="0" dirty="0" err="1">
                <a:latin typeface="Barlow" panose="00000500000000000000" pitchFamily="2" charset="0"/>
              </a:rPr>
              <a:t>ose</a:t>
            </a:r>
            <a:r>
              <a:rPr lang="en-US" sz="1400" b="1" noProof="0" dirty="0">
                <a:latin typeface="Barlow" panose="00000500000000000000" pitchFamily="2" charset="0"/>
              </a:rPr>
              <a:t> </a:t>
            </a:r>
            <a:r>
              <a:rPr lang="sq-AL" sz="1400" b="1" noProof="0" dirty="0">
                <a:latin typeface="Barlow" panose="00000500000000000000" pitchFamily="2" charset="0"/>
              </a:rPr>
              <a:t>28.</a:t>
            </a:r>
            <a:r>
              <a:rPr lang="en-US" sz="1400" b="1" dirty="0">
                <a:latin typeface="Barlow" panose="00000500000000000000" pitchFamily="2" charset="0"/>
              </a:rPr>
              <a:t>5</a:t>
            </a:r>
            <a:r>
              <a:rPr lang="sq-AL" sz="1400" b="1" noProof="0" dirty="0">
                <a:latin typeface="Barlow" panose="00000500000000000000" pitchFamily="2" charset="0"/>
              </a:rPr>
              <a:t>% e PBB</a:t>
            </a:r>
            <a:r>
              <a:rPr lang="en-US" sz="1400" b="1" noProof="0" dirty="0">
                <a:latin typeface="Barlow" panose="00000500000000000000" pitchFamily="2" charset="0"/>
              </a:rPr>
              <a:t> </a:t>
            </a:r>
            <a:endParaRPr lang="sq-AL" sz="1400" b="1" noProof="0" dirty="0">
              <a:latin typeface="Barlow" panose="00000500000000000000" pitchFamily="2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BB4AAFE-6194-4C5B-CF48-B87BC375E414}"/>
              </a:ext>
            </a:extLst>
          </p:cNvPr>
          <p:cNvSpPr/>
          <p:nvPr/>
        </p:nvSpPr>
        <p:spPr>
          <a:xfrm>
            <a:off x="4083050" y="2568928"/>
            <a:ext cx="2476210" cy="1146736"/>
          </a:xfrm>
          <a:custGeom>
            <a:avLst/>
            <a:gdLst>
              <a:gd name="connsiteX0" fmla="*/ 2307 w 1360754"/>
              <a:gd name="connsiteY0" fmla="*/ 165248 h 824951"/>
              <a:gd name="connsiteX1" fmla="*/ 11832 w 1360754"/>
              <a:gd name="connsiteY1" fmla="*/ 611336 h 824951"/>
              <a:gd name="connsiteX2" fmla="*/ 45169 w 1360754"/>
              <a:gd name="connsiteY2" fmla="*/ 747861 h 824951"/>
              <a:gd name="connsiteX3" fmla="*/ 313457 w 1360754"/>
              <a:gd name="connsiteY3" fmla="*/ 806598 h 824951"/>
              <a:gd name="connsiteX4" fmla="*/ 1116732 w 1360754"/>
              <a:gd name="connsiteY4" fmla="*/ 820886 h 824951"/>
              <a:gd name="connsiteX5" fmla="*/ 1332632 w 1360754"/>
              <a:gd name="connsiteY5" fmla="*/ 741511 h 824951"/>
              <a:gd name="connsiteX6" fmla="*/ 1359619 w 1360754"/>
              <a:gd name="connsiteY6" fmla="*/ 428773 h 824951"/>
              <a:gd name="connsiteX7" fmla="*/ 1346919 w 1360754"/>
              <a:gd name="connsiteY7" fmla="*/ 116036 h 824951"/>
              <a:gd name="connsiteX8" fmla="*/ 1294532 w 1360754"/>
              <a:gd name="connsiteY8" fmla="*/ 25548 h 824951"/>
              <a:gd name="connsiteX9" fmla="*/ 1169119 w 1360754"/>
              <a:gd name="connsiteY9" fmla="*/ 148 h 824951"/>
              <a:gd name="connsiteX10" fmla="*/ 792882 w 1360754"/>
              <a:gd name="connsiteY10" fmla="*/ 14436 h 824951"/>
              <a:gd name="connsiteX11" fmla="*/ 262657 w 1360754"/>
              <a:gd name="connsiteY11" fmla="*/ 36661 h 824951"/>
              <a:gd name="connsiteX12" fmla="*/ 51519 w 1360754"/>
              <a:gd name="connsiteY12" fmla="*/ 63648 h 824951"/>
              <a:gd name="connsiteX13" fmla="*/ 2307 w 1360754"/>
              <a:gd name="connsiteY13" fmla="*/ 165248 h 82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60754" h="824951">
                <a:moveTo>
                  <a:pt x="2307" y="165248"/>
                </a:moveTo>
                <a:cubicBezTo>
                  <a:pt x="-4308" y="256529"/>
                  <a:pt x="4688" y="514234"/>
                  <a:pt x="11832" y="611336"/>
                </a:cubicBezTo>
                <a:cubicBezTo>
                  <a:pt x="18976" y="708438"/>
                  <a:pt x="-5102" y="715317"/>
                  <a:pt x="45169" y="747861"/>
                </a:cubicBezTo>
                <a:cubicBezTo>
                  <a:pt x="95440" y="780405"/>
                  <a:pt x="134863" y="794427"/>
                  <a:pt x="313457" y="806598"/>
                </a:cubicBezTo>
                <a:cubicBezTo>
                  <a:pt x="492051" y="818769"/>
                  <a:pt x="946870" y="831734"/>
                  <a:pt x="1116732" y="820886"/>
                </a:cubicBezTo>
                <a:cubicBezTo>
                  <a:pt x="1286595" y="810038"/>
                  <a:pt x="1292151" y="806863"/>
                  <a:pt x="1332632" y="741511"/>
                </a:cubicBezTo>
                <a:cubicBezTo>
                  <a:pt x="1373113" y="676159"/>
                  <a:pt x="1357238" y="533019"/>
                  <a:pt x="1359619" y="428773"/>
                </a:cubicBezTo>
                <a:cubicBezTo>
                  <a:pt x="1362000" y="324527"/>
                  <a:pt x="1357767" y="183240"/>
                  <a:pt x="1346919" y="116036"/>
                </a:cubicBezTo>
                <a:cubicBezTo>
                  <a:pt x="1336071" y="48832"/>
                  <a:pt x="1324165" y="44863"/>
                  <a:pt x="1294532" y="25548"/>
                </a:cubicBezTo>
                <a:cubicBezTo>
                  <a:pt x="1264899" y="6233"/>
                  <a:pt x="1252727" y="2000"/>
                  <a:pt x="1169119" y="148"/>
                </a:cubicBezTo>
                <a:cubicBezTo>
                  <a:pt x="1085511" y="-1704"/>
                  <a:pt x="792882" y="14436"/>
                  <a:pt x="792882" y="14436"/>
                </a:cubicBezTo>
                <a:lnTo>
                  <a:pt x="262657" y="36661"/>
                </a:lnTo>
                <a:cubicBezTo>
                  <a:pt x="139097" y="44863"/>
                  <a:pt x="94911" y="40365"/>
                  <a:pt x="51519" y="63648"/>
                </a:cubicBezTo>
                <a:cubicBezTo>
                  <a:pt x="8127" y="86931"/>
                  <a:pt x="8922" y="73967"/>
                  <a:pt x="2307" y="165248"/>
                </a:cubicBezTo>
                <a:close/>
              </a:path>
            </a:pathLst>
          </a:custGeom>
          <a:solidFill>
            <a:srgbClr val="5D78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en-US" sz="1400" b="1" dirty="0">
                <a:latin typeface="Barlow" panose="00000500000000000000" pitchFamily="2" charset="0"/>
              </a:rPr>
              <a:t>R</a:t>
            </a:r>
            <a:r>
              <a:rPr lang="sq-AL" sz="1400" b="1" noProof="0" dirty="0">
                <a:latin typeface="Barlow" panose="00000500000000000000" pitchFamily="2" charset="0"/>
              </a:rPr>
              <a:t>ritj</a:t>
            </a:r>
            <a:r>
              <a:rPr lang="en-US" sz="1400" b="1" noProof="0" dirty="0">
                <a:latin typeface="Barlow" panose="00000500000000000000" pitchFamily="2" charset="0"/>
              </a:rPr>
              <a:t>a</a:t>
            </a:r>
            <a:r>
              <a:rPr lang="sq-AL" sz="1400" b="1" noProof="0" dirty="0">
                <a:latin typeface="Barlow" panose="00000500000000000000" pitchFamily="2" charset="0"/>
              </a:rPr>
              <a:t> në krahasim </a:t>
            </a:r>
            <a:endParaRPr lang="en-US" sz="1400" b="1" noProof="0" dirty="0">
              <a:latin typeface="Barlow" panose="00000500000000000000" pitchFamily="2" charset="0"/>
            </a:endParaRPr>
          </a:p>
          <a:p>
            <a:pPr lvl="0" algn="ctr" rtl="0"/>
            <a:r>
              <a:rPr lang="sq-AL" sz="1400" b="1" noProof="0" dirty="0">
                <a:latin typeface="Barlow" panose="00000500000000000000" pitchFamily="2" charset="0"/>
              </a:rPr>
              <a:t>me vitin 202</a:t>
            </a:r>
            <a:r>
              <a:rPr lang="en-US" sz="1400" b="1" noProof="0" dirty="0">
                <a:latin typeface="Barlow" panose="00000500000000000000" pitchFamily="2" charset="0"/>
              </a:rPr>
              <a:t>4:</a:t>
            </a:r>
            <a:endParaRPr lang="sq-AL" sz="1400" b="1" noProof="0" dirty="0">
              <a:latin typeface="Barlow" panose="00000500000000000000" pitchFamily="2" charset="0"/>
            </a:endParaRPr>
          </a:p>
          <a:p>
            <a:pPr lvl="0" algn="ctr" rtl="0"/>
            <a:r>
              <a:rPr lang="en-GB" sz="1400" b="1" noProof="0" dirty="0">
                <a:latin typeface="Barlow" panose="00000500000000000000" pitchFamily="2" charset="0"/>
              </a:rPr>
              <a:t>6.2</a:t>
            </a:r>
            <a:r>
              <a:rPr lang="sq-AL" sz="1400" b="1" noProof="0" dirty="0">
                <a:latin typeface="Barlow" panose="00000500000000000000" pitchFamily="2" charset="0"/>
              </a:rPr>
              <a:t>%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6B81F33-95B6-DBD4-0DE6-F4EEA3827809}"/>
              </a:ext>
            </a:extLst>
          </p:cNvPr>
          <p:cNvSpPr/>
          <p:nvPr/>
        </p:nvSpPr>
        <p:spPr>
          <a:xfrm>
            <a:off x="1018386" y="2550512"/>
            <a:ext cx="2759863" cy="1165152"/>
          </a:xfrm>
          <a:custGeom>
            <a:avLst/>
            <a:gdLst>
              <a:gd name="connsiteX0" fmla="*/ 2841 w 1366504"/>
              <a:gd name="connsiteY0" fmla="*/ 126136 h 842202"/>
              <a:gd name="connsiteX1" fmla="*/ 26654 w 1366504"/>
              <a:gd name="connsiteY1" fmla="*/ 581749 h 842202"/>
              <a:gd name="connsiteX2" fmla="*/ 66341 w 1366504"/>
              <a:gd name="connsiteY2" fmla="*/ 759549 h 842202"/>
              <a:gd name="connsiteX3" fmla="*/ 180641 w 1366504"/>
              <a:gd name="connsiteY3" fmla="*/ 840511 h 842202"/>
              <a:gd name="connsiteX4" fmla="*/ 758491 w 1366504"/>
              <a:gd name="connsiteY4" fmla="*/ 810349 h 842202"/>
              <a:gd name="connsiteX5" fmla="*/ 1237916 w 1366504"/>
              <a:gd name="connsiteY5" fmla="*/ 761136 h 842202"/>
              <a:gd name="connsiteX6" fmla="*/ 1337929 w 1366504"/>
              <a:gd name="connsiteY6" fmla="*/ 681761 h 842202"/>
              <a:gd name="connsiteX7" fmla="*/ 1364916 w 1366504"/>
              <a:gd name="connsiteY7" fmla="*/ 449986 h 842202"/>
              <a:gd name="connsiteX8" fmla="*/ 1301416 w 1366504"/>
              <a:gd name="connsiteY8" fmla="*/ 137249 h 842202"/>
              <a:gd name="connsiteX9" fmla="*/ 1252204 w 1366504"/>
              <a:gd name="connsiteY9" fmla="*/ 61049 h 842202"/>
              <a:gd name="connsiteX10" fmla="*/ 1017254 w 1366504"/>
              <a:gd name="connsiteY10" fmla="*/ 30886 h 842202"/>
              <a:gd name="connsiteX11" fmla="*/ 418766 w 1366504"/>
              <a:gd name="connsiteY11" fmla="*/ 8661 h 842202"/>
              <a:gd name="connsiteX12" fmla="*/ 93329 w 1366504"/>
              <a:gd name="connsiteY12" fmla="*/ 10249 h 842202"/>
              <a:gd name="connsiteX13" fmla="*/ 2841 w 1366504"/>
              <a:gd name="connsiteY13" fmla="*/ 126136 h 84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66504" h="842202">
                <a:moveTo>
                  <a:pt x="2841" y="126136"/>
                </a:moveTo>
                <a:cubicBezTo>
                  <a:pt x="-8271" y="221386"/>
                  <a:pt x="16071" y="476180"/>
                  <a:pt x="26654" y="581749"/>
                </a:cubicBezTo>
                <a:cubicBezTo>
                  <a:pt x="37237" y="687318"/>
                  <a:pt x="40677" y="716422"/>
                  <a:pt x="66341" y="759549"/>
                </a:cubicBezTo>
                <a:cubicBezTo>
                  <a:pt x="92005" y="802676"/>
                  <a:pt x="65283" y="832044"/>
                  <a:pt x="180641" y="840511"/>
                </a:cubicBezTo>
                <a:cubicBezTo>
                  <a:pt x="295999" y="848978"/>
                  <a:pt x="582279" y="823578"/>
                  <a:pt x="758491" y="810349"/>
                </a:cubicBezTo>
                <a:cubicBezTo>
                  <a:pt x="934703" y="797120"/>
                  <a:pt x="1141343" y="782567"/>
                  <a:pt x="1237916" y="761136"/>
                </a:cubicBezTo>
                <a:cubicBezTo>
                  <a:pt x="1334489" y="739705"/>
                  <a:pt x="1316762" y="733619"/>
                  <a:pt x="1337929" y="681761"/>
                </a:cubicBezTo>
                <a:cubicBezTo>
                  <a:pt x="1359096" y="629903"/>
                  <a:pt x="1371001" y="540738"/>
                  <a:pt x="1364916" y="449986"/>
                </a:cubicBezTo>
                <a:cubicBezTo>
                  <a:pt x="1358831" y="359234"/>
                  <a:pt x="1320201" y="202072"/>
                  <a:pt x="1301416" y="137249"/>
                </a:cubicBezTo>
                <a:cubicBezTo>
                  <a:pt x="1282631" y="72426"/>
                  <a:pt x="1299564" y="78776"/>
                  <a:pt x="1252204" y="61049"/>
                </a:cubicBezTo>
                <a:cubicBezTo>
                  <a:pt x="1204844" y="43322"/>
                  <a:pt x="1156160" y="39617"/>
                  <a:pt x="1017254" y="30886"/>
                </a:cubicBezTo>
                <a:cubicBezTo>
                  <a:pt x="878348" y="22155"/>
                  <a:pt x="572753" y="12100"/>
                  <a:pt x="418766" y="8661"/>
                </a:cubicBezTo>
                <a:cubicBezTo>
                  <a:pt x="264779" y="5222"/>
                  <a:pt x="162650" y="-9859"/>
                  <a:pt x="93329" y="10249"/>
                </a:cubicBezTo>
                <a:cubicBezTo>
                  <a:pt x="24008" y="30357"/>
                  <a:pt x="13953" y="30886"/>
                  <a:pt x="2841" y="12613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en-US" sz="1400" b="1" noProof="0" dirty="0" err="1">
                <a:latin typeface="Barlow" panose="00000500000000000000" pitchFamily="2" charset="0"/>
              </a:rPr>
              <a:t>Niveli</a:t>
            </a:r>
            <a:r>
              <a:rPr lang="en-US" sz="1400" b="1" noProof="0" dirty="0">
                <a:latin typeface="Barlow" panose="00000500000000000000" pitchFamily="2" charset="0"/>
              </a:rPr>
              <a:t> </a:t>
            </a:r>
            <a:r>
              <a:rPr lang="en-US" sz="1400" b="1" noProof="0" dirty="0" err="1">
                <a:latin typeface="Barlow" panose="00000500000000000000" pitchFamily="2" charset="0"/>
              </a:rPr>
              <a:t>i</a:t>
            </a:r>
            <a:r>
              <a:rPr lang="en-US" sz="1400" b="1" noProof="0" dirty="0">
                <a:latin typeface="Barlow" panose="00000500000000000000" pitchFamily="2" charset="0"/>
              </a:rPr>
              <a:t> </a:t>
            </a:r>
            <a:r>
              <a:rPr lang="en-US" sz="1400" b="1" noProof="0" dirty="0" err="1">
                <a:latin typeface="Barlow" panose="00000500000000000000" pitchFamily="2" charset="0"/>
              </a:rPr>
              <a:t>realizimit</a:t>
            </a:r>
            <a:r>
              <a:rPr lang="en-US" sz="1400" b="1" noProof="0" dirty="0">
                <a:latin typeface="Barlow" panose="00000500000000000000" pitchFamily="2" charset="0"/>
              </a:rPr>
              <a:t> </a:t>
            </a:r>
            <a:r>
              <a:rPr lang="en-US" sz="1400" b="1" noProof="0" dirty="0" err="1">
                <a:latin typeface="Barlow" panose="00000500000000000000" pitchFamily="2" charset="0"/>
              </a:rPr>
              <a:t>faktik</a:t>
            </a:r>
            <a:r>
              <a:rPr lang="en-US" sz="1400" b="1" noProof="0" dirty="0">
                <a:latin typeface="Barlow" panose="00000500000000000000" pitchFamily="2" charset="0"/>
              </a:rPr>
              <a:t>:</a:t>
            </a:r>
          </a:p>
          <a:p>
            <a:pPr lvl="0" algn="ctr" rtl="0"/>
            <a:r>
              <a:rPr lang="en-US" sz="1400" b="1" noProof="0" dirty="0">
                <a:latin typeface="Barlow" panose="00000500000000000000" pitchFamily="2" charset="0"/>
              </a:rPr>
              <a:t> </a:t>
            </a:r>
            <a:endParaRPr lang="sq-AL" sz="1400" b="1" noProof="0" dirty="0">
              <a:latin typeface="Barlow" panose="00000500000000000000" pitchFamily="2" charset="0"/>
            </a:endParaRPr>
          </a:p>
          <a:p>
            <a:pPr lvl="0" algn="ctr" rtl="0"/>
            <a:r>
              <a:rPr lang="en-US" sz="1400" b="1" dirty="0">
                <a:latin typeface="Barlow" panose="00000500000000000000" pitchFamily="2" charset="0"/>
              </a:rPr>
              <a:t>99.7</a:t>
            </a:r>
            <a:r>
              <a:rPr lang="sq-AL" sz="1400" b="1" noProof="0" dirty="0">
                <a:latin typeface="Barlow" panose="00000500000000000000" pitchFamily="2" charset="0"/>
              </a:rPr>
              <a:t>%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0EF298-48D5-C451-3B83-B6184DA5B96A}"/>
              </a:ext>
            </a:extLst>
          </p:cNvPr>
          <p:cNvSpPr/>
          <p:nvPr/>
        </p:nvSpPr>
        <p:spPr>
          <a:xfrm>
            <a:off x="668131" y="3784653"/>
            <a:ext cx="6248400" cy="1882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sq-AL" sz="1400" spc="4" noProof="0" dirty="0">
                <a:solidFill>
                  <a:srgbClr val="365B6D"/>
                </a:solidFill>
                <a:latin typeface="Barlow"/>
              </a:rPr>
              <a:t>Të ardhurat gjithsej të qeverisë së përgjithshme arritën në 7</a:t>
            </a:r>
            <a:r>
              <a:rPr lang="en-US" sz="1400" spc="4" noProof="0" dirty="0">
                <a:solidFill>
                  <a:srgbClr val="365B6D"/>
                </a:solidFill>
                <a:latin typeface="Barlow"/>
              </a:rPr>
              <a:t>54.6</a:t>
            </a:r>
            <a:r>
              <a:rPr lang="sq-AL" sz="1400" spc="4" noProof="0" dirty="0">
                <a:solidFill>
                  <a:srgbClr val="365B6D"/>
                </a:solidFill>
                <a:latin typeface="Barlow"/>
              </a:rPr>
              <a:t> miliardë LEK, </a:t>
            </a:r>
            <a:r>
              <a:rPr lang="en-US" sz="1400" spc="4" noProof="0" dirty="0" err="1">
                <a:solidFill>
                  <a:srgbClr val="365B6D"/>
                </a:solidFill>
                <a:latin typeface="Barlow"/>
              </a:rPr>
              <a:t>ose</a:t>
            </a:r>
            <a:r>
              <a:rPr lang="en-US" sz="1400" spc="4" noProof="0" dirty="0">
                <a:solidFill>
                  <a:srgbClr val="365B6D"/>
                </a:solidFill>
                <a:latin typeface="Barlow"/>
              </a:rPr>
              <a:t> </a:t>
            </a:r>
            <a:r>
              <a:rPr lang="en-US" sz="1400" spc="4" noProof="0" dirty="0" err="1">
                <a:solidFill>
                  <a:srgbClr val="365B6D"/>
                </a:solidFill>
                <a:latin typeface="Barlow"/>
              </a:rPr>
              <a:t>rreth</a:t>
            </a:r>
            <a:r>
              <a:rPr lang="en-US" sz="1400" spc="4" noProof="0" dirty="0">
                <a:solidFill>
                  <a:srgbClr val="365B6D"/>
                </a:solidFill>
                <a:latin typeface="Barlow"/>
              </a:rPr>
              <a:t> </a:t>
            </a:r>
            <a:r>
              <a:rPr lang="sq-AL" sz="1400" spc="4" noProof="0" dirty="0">
                <a:solidFill>
                  <a:srgbClr val="365B6D"/>
                </a:solidFill>
                <a:latin typeface="Barlow"/>
              </a:rPr>
              <a:t>28.</a:t>
            </a:r>
            <a:r>
              <a:rPr lang="en-US" sz="1400" spc="4" dirty="0">
                <a:solidFill>
                  <a:srgbClr val="365B6D"/>
                </a:solidFill>
                <a:latin typeface="Barlow"/>
              </a:rPr>
              <a:t>5</a:t>
            </a:r>
            <a:r>
              <a:rPr lang="sq-AL" sz="1400" spc="4" noProof="0" dirty="0">
                <a:solidFill>
                  <a:srgbClr val="365B6D"/>
                </a:solidFill>
                <a:latin typeface="Barlow"/>
              </a:rPr>
              <a:t>% </a:t>
            </a:r>
            <a:r>
              <a:rPr lang="en-GB" sz="1400" spc="4" dirty="0">
                <a:solidFill>
                  <a:srgbClr val="365B6D"/>
                </a:solidFill>
                <a:latin typeface="Barlow"/>
              </a:rPr>
              <a:t>e </a:t>
            </a:r>
            <a:r>
              <a:rPr lang="sq-AL" sz="1400" spc="4" noProof="0" dirty="0">
                <a:solidFill>
                  <a:srgbClr val="365B6D"/>
                </a:solidFill>
                <a:latin typeface="Barlow"/>
              </a:rPr>
              <a:t>PBB.</a:t>
            </a:r>
            <a:r>
              <a:rPr lang="en-US" sz="1400" spc="4" noProof="0" dirty="0">
                <a:solidFill>
                  <a:srgbClr val="365B6D"/>
                </a:solidFill>
                <a:latin typeface="Barlow"/>
              </a:rPr>
              <a:t> </a:t>
            </a:r>
            <a:r>
              <a:rPr lang="sq-AL" sz="1400" spc="4" noProof="0" dirty="0">
                <a:solidFill>
                  <a:srgbClr val="365B6D"/>
                </a:solidFill>
                <a:latin typeface="Barlow"/>
              </a:rPr>
              <a:t>Të ardhurat </a:t>
            </a:r>
            <a:r>
              <a:rPr lang="en-GB" sz="1400" spc="4" noProof="0" dirty="0" err="1">
                <a:solidFill>
                  <a:srgbClr val="365B6D"/>
                </a:solidFill>
                <a:latin typeface="Barlow"/>
              </a:rPr>
              <a:t>faktike</a:t>
            </a:r>
            <a:r>
              <a:rPr lang="en-GB" sz="1400" spc="4" noProof="0" dirty="0">
                <a:solidFill>
                  <a:srgbClr val="365B6D"/>
                </a:solidFill>
                <a:latin typeface="Barlow"/>
              </a:rPr>
              <a:t> </a:t>
            </a:r>
            <a:r>
              <a:rPr lang="en-US" sz="1400" spc="4" noProof="0" dirty="0">
                <a:solidFill>
                  <a:srgbClr val="365B6D"/>
                </a:solidFill>
                <a:latin typeface="Barlow"/>
              </a:rPr>
              <a:t>u </a:t>
            </a:r>
            <a:r>
              <a:rPr lang="en-US" sz="1400" spc="4" noProof="0" dirty="0" err="1">
                <a:solidFill>
                  <a:srgbClr val="365B6D"/>
                </a:solidFill>
                <a:latin typeface="Barlow"/>
              </a:rPr>
              <a:t>realizuan</a:t>
            </a:r>
            <a:r>
              <a:rPr lang="en-US" sz="1400" spc="4" noProof="0" dirty="0">
                <a:solidFill>
                  <a:srgbClr val="365B6D"/>
                </a:solidFill>
                <a:latin typeface="Barlow"/>
              </a:rPr>
              <a:t> 99.7% </a:t>
            </a:r>
            <a:r>
              <a:rPr lang="en-US" sz="1400" spc="4" noProof="0" dirty="0" err="1">
                <a:solidFill>
                  <a:srgbClr val="365B6D"/>
                </a:solidFill>
                <a:latin typeface="Barlow"/>
              </a:rPr>
              <a:t>në</a:t>
            </a:r>
            <a:r>
              <a:rPr lang="en-US" sz="1400" spc="4" noProof="0" dirty="0">
                <a:solidFill>
                  <a:srgbClr val="365B6D"/>
                </a:solidFill>
                <a:latin typeface="Barlow"/>
              </a:rPr>
              <a:t> </a:t>
            </a:r>
            <a:r>
              <a:rPr lang="en-US" sz="1400" spc="4" noProof="0" dirty="0" err="1">
                <a:solidFill>
                  <a:srgbClr val="365B6D"/>
                </a:solidFill>
                <a:latin typeface="Barlow"/>
              </a:rPr>
              <a:t>raport</a:t>
            </a:r>
            <a:r>
              <a:rPr lang="en-US" sz="1400" spc="4" noProof="0" dirty="0">
                <a:solidFill>
                  <a:srgbClr val="365B6D"/>
                </a:solidFill>
                <a:latin typeface="Barlow"/>
              </a:rPr>
              <a:t> me </a:t>
            </a:r>
            <a:r>
              <a:rPr lang="en-US" sz="1400" spc="4" noProof="0" dirty="0" err="1">
                <a:solidFill>
                  <a:srgbClr val="365B6D"/>
                </a:solidFill>
                <a:latin typeface="Barlow"/>
              </a:rPr>
              <a:t>planin</a:t>
            </a:r>
            <a:r>
              <a:rPr lang="en-US" sz="1400" spc="4" noProof="0" dirty="0">
                <a:solidFill>
                  <a:srgbClr val="365B6D"/>
                </a:solidFill>
                <a:latin typeface="Barlow"/>
              </a:rPr>
              <a:t> </a:t>
            </a:r>
            <a:r>
              <a:rPr lang="en-US" sz="1400" spc="4" noProof="0" dirty="0" err="1">
                <a:solidFill>
                  <a:srgbClr val="365B6D"/>
                </a:solidFill>
                <a:latin typeface="Barlow"/>
              </a:rPr>
              <a:t>fillestar</a:t>
            </a:r>
            <a:r>
              <a:rPr lang="sq-AL" sz="1400" spc="4" noProof="0" dirty="0">
                <a:solidFill>
                  <a:srgbClr val="365B6D"/>
                </a:solidFill>
                <a:latin typeface="Barlow"/>
              </a:rPr>
              <a:t>. Taksat kombëtare dhe vendore kontribuojnë në 7</a:t>
            </a:r>
            <a:r>
              <a:rPr lang="en-US" sz="1400" spc="4" dirty="0">
                <a:solidFill>
                  <a:srgbClr val="365B6D"/>
                </a:solidFill>
                <a:latin typeface="Barlow"/>
              </a:rPr>
              <a:t>1</a:t>
            </a:r>
            <a:r>
              <a:rPr lang="sq-AL" sz="1400" spc="4" noProof="0" dirty="0">
                <a:solidFill>
                  <a:srgbClr val="365B6D"/>
                </a:solidFill>
                <a:latin typeface="Barlow"/>
              </a:rPr>
              <a:t>% të të ardhurave të qeverisë së përgjithshme. Të ardhura të tjera përfshijnë kontributet në fonde speciale, siç është fondi i sigurimeve shëndetësore dhe shoqërore, grantet nga partnerët ndërkombëtarë dhe të ardhurat jo-tatimore, siç janë tarifat e paguara nga qytetarët për shërbime të caktuara të ofruara nga qeveria.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81BD74A-770E-72D8-95C4-2BC151E41B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8354267"/>
              </p:ext>
            </p:extLst>
          </p:nvPr>
        </p:nvGraphicFramePr>
        <p:xfrm>
          <a:off x="620734" y="6082246"/>
          <a:ext cx="6428723" cy="2066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9442744-B3CE-3FFE-326E-0D7272E35C5A}"/>
              </a:ext>
            </a:extLst>
          </p:cNvPr>
          <p:cNvSpPr/>
          <p:nvPr/>
        </p:nvSpPr>
        <p:spPr>
          <a:xfrm>
            <a:off x="620734" y="5719060"/>
            <a:ext cx="6428723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sq-AL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Të ardhurat e Qeverisë së Përgjithshme </a:t>
            </a:r>
            <a:r>
              <a:rPr lang="en-US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(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në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miliardë LEK)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FBD2DAF-C9C3-24E2-5D89-F1967AB81495}"/>
              </a:ext>
            </a:extLst>
          </p:cNvPr>
          <p:cNvGrpSpPr/>
          <p:nvPr/>
        </p:nvGrpSpPr>
        <p:grpSpPr>
          <a:xfrm>
            <a:off x="860" y="215910"/>
            <a:ext cx="3396390" cy="304044"/>
            <a:chOff x="860" y="215910"/>
            <a:chExt cx="3132903" cy="304044"/>
          </a:xfrm>
        </p:grpSpPr>
        <p:grpSp>
          <p:nvGrpSpPr>
            <p:cNvPr id="11" name="Group 2">
              <a:extLst>
                <a:ext uri="{FF2B5EF4-FFF2-40B4-BE49-F238E27FC236}">
                  <a16:creationId xmlns:a16="http://schemas.microsoft.com/office/drawing/2014/main" id="{0D0B258D-1490-7FBC-1B7F-7AF4D58FFB35}"/>
                </a:ext>
              </a:extLst>
            </p:cNvPr>
            <p:cNvGrpSpPr/>
            <p:nvPr/>
          </p:nvGrpSpPr>
          <p:grpSpPr>
            <a:xfrm rot="5400000">
              <a:off x="1515103" y="-1057393"/>
              <a:ext cx="63104" cy="3091589"/>
              <a:chOff x="0" y="0"/>
              <a:chExt cx="17101" cy="934750"/>
            </a:xfrm>
          </p:grpSpPr>
          <p:sp>
            <p:nvSpPr>
              <p:cNvPr id="15" name="Freeform 3">
                <a:extLst>
                  <a:ext uri="{FF2B5EF4-FFF2-40B4-BE49-F238E27FC236}">
                    <a16:creationId xmlns:a16="http://schemas.microsoft.com/office/drawing/2014/main" id="{3570EEC0-B969-C2CD-421C-551A645EA65B}"/>
                  </a:ext>
                </a:extLst>
              </p:cNvPr>
              <p:cNvSpPr/>
              <p:nvPr/>
            </p:nvSpPr>
            <p:spPr>
              <a:xfrm>
                <a:off x="0" y="0"/>
                <a:ext cx="17101" cy="934750"/>
              </a:xfrm>
              <a:custGeom>
                <a:avLst/>
                <a:gdLst/>
                <a:ahLst/>
                <a:cxnLst/>
                <a:rect l="l" t="t" r="r" b="b"/>
                <a:pathLst>
                  <a:path w="17101" h="934750">
                    <a:moveTo>
                      <a:pt x="0" y="0"/>
                    </a:moveTo>
                    <a:lnTo>
                      <a:pt x="17101" y="0"/>
                    </a:lnTo>
                    <a:lnTo>
                      <a:pt x="17101" y="934750"/>
                    </a:lnTo>
                    <a:lnTo>
                      <a:pt x="0" y="934750"/>
                    </a:lnTo>
                    <a:close/>
                  </a:path>
                </a:pathLst>
              </a:custGeom>
              <a:solidFill>
                <a:srgbClr val="365B6D"/>
              </a:solidFill>
            </p:spPr>
            <p:txBody>
              <a:bodyPr/>
              <a:lstStyle/>
              <a:p>
                <a:pPr algn="l" rtl="0"/>
                <a:endParaRPr lang="sq-AL" noProof="0" dirty="0"/>
              </a:p>
            </p:txBody>
          </p:sp>
          <p:sp>
            <p:nvSpPr>
              <p:cNvPr id="16" name="TextBox 4">
                <a:extLst>
                  <a:ext uri="{FF2B5EF4-FFF2-40B4-BE49-F238E27FC236}">
                    <a16:creationId xmlns:a16="http://schemas.microsoft.com/office/drawing/2014/main" id="{F39210F6-13C0-AA6A-513D-1FFF6C451372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7101" cy="944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1871"/>
                  </a:lnSpc>
                </a:pPr>
                <a:endParaRPr lang="sq-AL" noProof="0" dirty="0"/>
              </a:p>
            </p:txBody>
          </p:sp>
        </p:grpSp>
        <p:grpSp>
          <p:nvGrpSpPr>
            <p:cNvPr id="12" name="Group 19">
              <a:extLst>
                <a:ext uri="{FF2B5EF4-FFF2-40B4-BE49-F238E27FC236}">
                  <a16:creationId xmlns:a16="http://schemas.microsoft.com/office/drawing/2014/main" id="{8E5B2168-F6C6-259F-F422-BBBD23D588AD}"/>
                </a:ext>
              </a:extLst>
            </p:cNvPr>
            <p:cNvGrpSpPr/>
            <p:nvPr/>
          </p:nvGrpSpPr>
          <p:grpSpPr>
            <a:xfrm>
              <a:off x="97017" y="215910"/>
              <a:ext cx="3036746" cy="194284"/>
              <a:chOff x="120176" y="-97609"/>
              <a:chExt cx="2266969" cy="233489"/>
            </a:xfrm>
          </p:grpSpPr>
          <p:sp>
            <p:nvSpPr>
              <p:cNvPr id="13" name="TextBox 20">
                <a:extLst>
                  <a:ext uri="{FF2B5EF4-FFF2-40B4-BE49-F238E27FC236}">
                    <a16:creationId xmlns:a16="http://schemas.microsoft.com/office/drawing/2014/main" id="{735969E7-DC2C-F46C-63B7-9BA9A5B94C16}"/>
                  </a:ext>
                </a:extLst>
              </p:cNvPr>
              <p:cNvSpPr txBox="1"/>
              <p:nvPr/>
            </p:nvSpPr>
            <p:spPr>
              <a:xfrm>
                <a:off x="317411" y="-71078"/>
                <a:ext cx="2069734" cy="19264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 rtl="0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sq-AL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Buxheti</a:t>
                </a:r>
                <a:r>
                  <a:rPr lang="en-GB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</a:t>
                </a:r>
                <a:r>
                  <a:rPr lang="en-GB" sz="999" spc="3" noProof="0" dirty="0" err="1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Faktit</a:t>
                </a:r>
                <a:r>
                  <a:rPr lang="en-GB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2025 </a:t>
                </a:r>
                <a:r>
                  <a:rPr lang="sq-AL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për Qytetarët </a:t>
                </a:r>
              </a:p>
            </p:txBody>
          </p:sp>
          <p:sp>
            <p:nvSpPr>
              <p:cNvPr id="14" name="TextBox 21">
                <a:extLst>
                  <a:ext uri="{FF2B5EF4-FFF2-40B4-BE49-F238E27FC236}">
                    <a16:creationId xmlns:a16="http://schemas.microsoft.com/office/drawing/2014/main" id="{E4CFB065-D662-57B4-7034-2D766F9C3155}"/>
                  </a:ext>
                </a:extLst>
              </p:cNvPr>
              <p:cNvSpPr txBox="1"/>
              <p:nvPr/>
            </p:nvSpPr>
            <p:spPr>
              <a:xfrm>
                <a:off x="120176" y="-97609"/>
                <a:ext cx="140198" cy="23348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 rtl="0">
                  <a:lnSpc>
                    <a:spcPts val="1679"/>
                  </a:lnSpc>
                  <a:spcBef>
                    <a:spcPct val="0"/>
                  </a:spcBef>
                </a:pPr>
                <a:r>
                  <a:rPr lang="en-US" sz="1200" b="1" spc="4" dirty="0">
                    <a:solidFill>
                      <a:srgbClr val="E49393"/>
                    </a:solidFill>
                    <a:latin typeface="Barlow Bold"/>
                    <a:ea typeface="Barlow Bold"/>
                    <a:cs typeface="Barlow Bold"/>
                    <a:sym typeface="Barlow Bold"/>
                  </a:rPr>
                  <a:t>10</a:t>
                </a:r>
                <a:endParaRPr lang="sq-AL" sz="1200" b="1" spc="4" noProof="0" dirty="0">
                  <a:solidFill>
                    <a:srgbClr val="E49393"/>
                  </a:solidFill>
                  <a:latin typeface="Barlow Bold"/>
                  <a:ea typeface="Barlow Bold"/>
                  <a:cs typeface="Barlow Bold"/>
                  <a:sym typeface="Barlow Bold"/>
                </a:endParaRPr>
              </a:p>
            </p:txBody>
          </p:sp>
        </p:grpSp>
      </p:grpSp>
      <p:grpSp>
        <p:nvGrpSpPr>
          <p:cNvPr id="28" name="Group 5">
            <a:extLst>
              <a:ext uri="{FF2B5EF4-FFF2-40B4-BE49-F238E27FC236}">
                <a16:creationId xmlns:a16="http://schemas.microsoft.com/office/drawing/2014/main" id="{27C9F038-C55C-F370-42CF-7B1E1E5680DD}"/>
              </a:ext>
            </a:extLst>
          </p:cNvPr>
          <p:cNvGrpSpPr/>
          <p:nvPr/>
        </p:nvGrpSpPr>
        <p:grpSpPr>
          <a:xfrm rot="-10138660">
            <a:off x="6729297" y="-236639"/>
            <a:ext cx="2141005" cy="1985278"/>
            <a:chOff x="0" y="0"/>
            <a:chExt cx="812800" cy="753681"/>
          </a:xfrm>
        </p:grpSpPr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BDC23C85-1634-2127-7B0C-AC8EF0E8174B}"/>
                </a:ext>
              </a:extLst>
            </p:cNvPr>
            <p:cNvSpPr/>
            <p:nvPr/>
          </p:nvSpPr>
          <p:spPr>
            <a:xfrm>
              <a:off x="0" y="0"/>
              <a:ext cx="812800" cy="753680"/>
            </a:xfrm>
            <a:custGeom>
              <a:avLst/>
              <a:gdLst/>
              <a:ahLst/>
              <a:cxnLst/>
              <a:rect l="l" t="t" r="r" b="b"/>
              <a:pathLst>
                <a:path w="812800" h="753680">
                  <a:moveTo>
                    <a:pt x="406400" y="0"/>
                  </a:moveTo>
                  <a:lnTo>
                    <a:pt x="812800" y="753680"/>
                  </a:lnTo>
                  <a:lnTo>
                    <a:pt x="0" y="75368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16863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30" name="TextBox 7">
              <a:extLst>
                <a:ext uri="{FF2B5EF4-FFF2-40B4-BE49-F238E27FC236}">
                  <a16:creationId xmlns:a16="http://schemas.microsoft.com/office/drawing/2014/main" id="{7F1CC86E-E0CE-B2B4-877E-B884DE745A70}"/>
                </a:ext>
              </a:extLst>
            </p:cNvPr>
            <p:cNvSpPr txBox="1"/>
            <p:nvPr/>
          </p:nvSpPr>
          <p:spPr>
            <a:xfrm>
              <a:off x="127000" y="321348"/>
              <a:ext cx="558800" cy="378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31" name="Group 15">
            <a:extLst>
              <a:ext uri="{FF2B5EF4-FFF2-40B4-BE49-F238E27FC236}">
                <a16:creationId xmlns:a16="http://schemas.microsoft.com/office/drawing/2014/main" id="{30596235-4BAF-D4BB-D8CA-57B39265BE34}"/>
              </a:ext>
            </a:extLst>
          </p:cNvPr>
          <p:cNvGrpSpPr/>
          <p:nvPr/>
        </p:nvGrpSpPr>
        <p:grpSpPr>
          <a:xfrm rot="-10138660">
            <a:off x="6498344" y="-656774"/>
            <a:ext cx="2141005" cy="1985278"/>
            <a:chOff x="0" y="0"/>
            <a:chExt cx="812800" cy="753681"/>
          </a:xfrm>
        </p:grpSpPr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2758B0EF-12EE-A010-D5B5-CF6D809D42C3}"/>
                </a:ext>
              </a:extLst>
            </p:cNvPr>
            <p:cNvSpPr/>
            <p:nvPr/>
          </p:nvSpPr>
          <p:spPr>
            <a:xfrm>
              <a:off x="0" y="0"/>
              <a:ext cx="812800" cy="753680"/>
            </a:xfrm>
            <a:custGeom>
              <a:avLst/>
              <a:gdLst/>
              <a:ahLst/>
              <a:cxnLst/>
              <a:rect l="l" t="t" r="r" b="b"/>
              <a:pathLst>
                <a:path w="812800" h="753680">
                  <a:moveTo>
                    <a:pt x="406400" y="0"/>
                  </a:moveTo>
                  <a:lnTo>
                    <a:pt x="812800" y="753680"/>
                  </a:lnTo>
                  <a:lnTo>
                    <a:pt x="0" y="75368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16863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33" name="TextBox 17">
              <a:extLst>
                <a:ext uri="{FF2B5EF4-FFF2-40B4-BE49-F238E27FC236}">
                  <a16:creationId xmlns:a16="http://schemas.microsoft.com/office/drawing/2014/main" id="{9851AE23-DBF6-A052-B986-81FF687C960A}"/>
                </a:ext>
              </a:extLst>
            </p:cNvPr>
            <p:cNvSpPr txBox="1"/>
            <p:nvPr/>
          </p:nvSpPr>
          <p:spPr>
            <a:xfrm>
              <a:off x="127000" y="321348"/>
              <a:ext cx="558800" cy="378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34" name="Group 18">
            <a:extLst>
              <a:ext uri="{FF2B5EF4-FFF2-40B4-BE49-F238E27FC236}">
                <a16:creationId xmlns:a16="http://schemas.microsoft.com/office/drawing/2014/main" id="{E18DF945-E578-13C4-4115-22B73579C95E}"/>
              </a:ext>
            </a:extLst>
          </p:cNvPr>
          <p:cNvGrpSpPr/>
          <p:nvPr/>
        </p:nvGrpSpPr>
        <p:grpSpPr>
          <a:xfrm rot="1136038">
            <a:off x="-1621916" y="8874481"/>
            <a:ext cx="2921675" cy="2556466"/>
            <a:chOff x="0" y="0"/>
            <a:chExt cx="812800" cy="711200"/>
          </a:xfrm>
        </p:grpSpPr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4B3C8F51-A32F-BFA7-DDD6-EB11A945774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72941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36" name="TextBox 20">
              <a:extLst>
                <a:ext uri="{FF2B5EF4-FFF2-40B4-BE49-F238E27FC236}">
                  <a16:creationId xmlns:a16="http://schemas.microsoft.com/office/drawing/2014/main" id="{16029004-3093-1CF4-30C5-CAD3C56ED23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BABAC743-7CCE-3D41-B82A-9D5EF0FB3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0450" y="8331645"/>
            <a:ext cx="5226051" cy="236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32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71A2C-6597-082D-7AF0-368DE5A13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>
            <a:extLst>
              <a:ext uri="{FF2B5EF4-FFF2-40B4-BE49-F238E27FC236}">
                <a16:creationId xmlns:a16="http://schemas.microsoft.com/office/drawing/2014/main" id="{A2AF91C5-6F82-7B12-ACFD-93C891F8E49A}"/>
              </a:ext>
            </a:extLst>
          </p:cNvPr>
          <p:cNvSpPr txBox="1"/>
          <p:nvPr/>
        </p:nvSpPr>
        <p:spPr>
          <a:xfrm>
            <a:off x="755999" y="689325"/>
            <a:ext cx="6072664" cy="430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 rtl="0">
              <a:spcBef>
                <a:spcPct val="0"/>
              </a:spcBef>
            </a:pPr>
            <a:r>
              <a:rPr lang="sq-AL" sz="2799" b="1" noProof="0" dirty="0">
                <a:solidFill>
                  <a:srgbClr val="365B6D"/>
                </a:solidFill>
                <a:latin typeface="Barlow Bold"/>
                <a:ea typeface="Barlow Bold"/>
                <a:cs typeface="Barlow Bold"/>
                <a:sym typeface="Barlow Bold"/>
              </a:rPr>
              <a:t>TË ARDHURAT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8A5861-38E1-03E6-8DEB-1C0F2E1199BA}"/>
              </a:ext>
            </a:extLst>
          </p:cNvPr>
          <p:cNvSpPr/>
          <p:nvPr/>
        </p:nvSpPr>
        <p:spPr>
          <a:xfrm>
            <a:off x="501650" y="1262978"/>
            <a:ext cx="6547808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sq-AL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Të ardhurat</a:t>
            </a:r>
            <a:r>
              <a:rPr lang="en-US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b="1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kryesore</a:t>
            </a:r>
            <a:r>
              <a:rPr lang="en-US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b="1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të</a:t>
            </a:r>
            <a:r>
              <a:rPr lang="sq-AL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 Qeverisë së  Përgjithshme </a:t>
            </a:r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(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në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miliardë LEK)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5D10810-EED2-C472-1496-8F0FEE42E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018614"/>
              </p:ext>
            </p:extLst>
          </p:nvPr>
        </p:nvGraphicFramePr>
        <p:xfrm>
          <a:off x="501649" y="4583781"/>
          <a:ext cx="6547808" cy="6210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3904">
                  <a:extLst>
                    <a:ext uri="{9D8B030D-6E8A-4147-A177-3AD203B41FA5}">
                      <a16:colId xmlns:a16="http://schemas.microsoft.com/office/drawing/2014/main" val="3608872522"/>
                    </a:ext>
                  </a:extLst>
                </a:gridCol>
                <a:gridCol w="3273904">
                  <a:extLst>
                    <a:ext uri="{9D8B030D-6E8A-4147-A177-3AD203B41FA5}">
                      <a16:colId xmlns:a16="http://schemas.microsoft.com/office/drawing/2014/main" val="994170029"/>
                    </a:ext>
                  </a:extLst>
                </a:gridCol>
              </a:tblGrid>
              <a:tr h="5725224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N</a:t>
                      </a:r>
                      <a:r>
                        <a:rPr lang="sq-AL" sz="14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ë mbledhjen e të ardhurave</a:t>
                      </a:r>
                      <a:r>
                        <a:rPr lang="en-US" sz="14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sq-AL" sz="14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patën efekt </a:t>
                      </a:r>
                      <a:r>
                        <a:rPr lang="sq-AL" sz="1400" b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pozitiv</a:t>
                      </a:r>
                      <a:r>
                        <a:rPr lang="sq-AL" sz="14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z</a:t>
                      </a:r>
                      <a:r>
                        <a:rPr lang="sq-AL" sz="14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hvillimet e mëposhtme:</a:t>
                      </a:r>
                    </a:p>
                    <a:p>
                      <a:pPr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q-AL" sz="400" noProof="0" dirty="0">
                        <a:solidFill>
                          <a:schemeClr val="tx1"/>
                        </a:solidFill>
                      </a:endParaRPr>
                    </a:p>
                    <a:p>
                      <a:pPr marL="259080" marR="0" lvl="1" indent="-12954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sq-AL" sz="135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TVSH neto e brendshme</a:t>
                      </a:r>
                      <a:r>
                        <a:rPr lang="en-US" sz="135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35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që</a:t>
                      </a:r>
                      <a:r>
                        <a:rPr lang="sq-AL" sz="135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shënoi rritje</a:t>
                      </a:r>
                      <a:r>
                        <a:rPr lang="en-US" sz="135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sq-AL" sz="135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mbështetur nga zgjerimi i aktivitetit </a:t>
                      </a:r>
                      <a:r>
                        <a:rPr lang="en-US" sz="135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dhe</a:t>
                      </a:r>
                      <a:r>
                        <a:rPr lang="sq-AL" sz="135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zbatimi</a:t>
                      </a:r>
                      <a:r>
                        <a:rPr lang="en-US" sz="135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5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i</a:t>
                      </a:r>
                      <a:r>
                        <a:rPr lang="sq-AL" sz="135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masave të parashikuara</a:t>
                      </a:r>
                      <a:r>
                        <a:rPr lang="en-US" sz="135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5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në</a:t>
                      </a:r>
                      <a:r>
                        <a:rPr lang="en-US" sz="135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sq-AL" sz="135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SAA</a:t>
                      </a:r>
                      <a:r>
                        <a:rPr lang="en-US" sz="135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, </a:t>
                      </a:r>
                      <a:r>
                        <a:rPr lang="sq-AL" sz="135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për mirëadministrimin tatimor dhe përmirësimin e përmbushjes vullnetare.</a:t>
                      </a:r>
                      <a:endParaRPr lang="en-US" sz="135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marR="0" lvl="1" indent="-12954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4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marR="0" lvl="1" indent="-12954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sq-AL" sz="135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Të ardhurat nga </a:t>
                      </a:r>
                      <a:r>
                        <a:rPr lang="en-US" sz="135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TAP</a:t>
                      </a:r>
                      <a:r>
                        <a:rPr lang="en-US" sz="135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35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që</a:t>
                      </a:r>
                      <a:r>
                        <a:rPr lang="en-US" sz="135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sq-AL" sz="135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u rritën kryesisht si </a:t>
                      </a:r>
                      <a:r>
                        <a:rPr lang="en-US" sz="135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rezultat</a:t>
                      </a:r>
                      <a:r>
                        <a:rPr lang="en-US" sz="135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5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i</a:t>
                      </a:r>
                      <a:r>
                        <a:rPr lang="sq-AL" sz="135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zbatimit të masave të SAA për deklarimin real të pagave, zgjerimin e formalizimit në tregun e punës dhe rritjen e punësimit</a:t>
                      </a:r>
                      <a:r>
                        <a:rPr lang="en-US" sz="135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59080" marR="0" lvl="1" indent="-12954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4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marR="0" lvl="1" indent="-12954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sq-AL" sz="135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Kontributet</a:t>
                      </a:r>
                      <a:r>
                        <a:rPr lang="sq-AL" sz="135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e sigurimeve shoqërore dhe shëndetësore</a:t>
                      </a:r>
                      <a:r>
                        <a:rPr lang="en-US" sz="135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35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që</a:t>
                      </a:r>
                      <a:r>
                        <a:rPr lang="sq-AL" sz="135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shënuan një ecuri pozitive ndikuar nga rritja e fondit të pagave në sektorin publik dhe privat, zgjerimi i bazës së kontribuesve, si dhe nga masat e SAA</a:t>
                      </a:r>
                      <a:r>
                        <a:rPr lang="en-US" sz="135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5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për</a:t>
                      </a:r>
                      <a:r>
                        <a:rPr lang="en-US" sz="135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sq-AL" sz="135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uljen e informalitetit dhe forcimin e mbledhjes së kontributeve.</a:t>
                      </a:r>
                      <a:endParaRPr lang="en-US" sz="135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marR="0" lvl="1" indent="-12954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4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marR="0" lvl="1" indent="-12954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sq-AL" sz="135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Të ardhurat nga akciza</a:t>
                      </a:r>
                      <a:r>
                        <a:rPr lang="en-US" sz="135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35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që</a:t>
                      </a:r>
                      <a:r>
                        <a:rPr lang="sq-AL" sz="135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u rritën të nxitura kryesisht nga shtimi i konsumit të karburanteve, cigareve dhe kafesë</a:t>
                      </a:r>
                      <a:r>
                        <a:rPr lang="en-US" sz="135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 algn="just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     D</a:t>
                      </a:r>
                      <a:r>
                        <a:rPr lang="sq-AL" sz="14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isa zhvillime</a:t>
                      </a:r>
                      <a:r>
                        <a:rPr lang="en-US" sz="14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që</a:t>
                      </a:r>
                      <a:r>
                        <a:rPr lang="en-US" sz="14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patën</a:t>
                      </a:r>
                      <a:r>
                        <a:rPr lang="en-US" sz="14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efekt</a:t>
                      </a:r>
                      <a:r>
                        <a:rPr lang="en-US" sz="14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sq-AL" sz="1400" b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negativ</a:t>
                      </a:r>
                      <a:r>
                        <a:rPr lang="sq-AL" sz="14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në të ardhurat e </a:t>
                      </a:r>
                      <a:r>
                        <a:rPr lang="en-US" sz="14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Q</a:t>
                      </a:r>
                      <a:r>
                        <a:rPr lang="sq-AL" sz="14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everisë</a:t>
                      </a:r>
                      <a:r>
                        <a:rPr lang="en-US" sz="14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4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janë</a:t>
                      </a:r>
                      <a:r>
                        <a:rPr lang="sq-AL" sz="14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</a:pPr>
                      <a:endParaRPr lang="sq-AL" sz="14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marR="0" lvl="1" indent="-12954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b="0" i="1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Performanca</a:t>
                      </a:r>
                      <a:r>
                        <a:rPr lang="en-US" sz="14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e </a:t>
                      </a:r>
                      <a:r>
                        <a:rPr lang="sq-AL" sz="14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TVSH në import</a:t>
                      </a:r>
                      <a:r>
                        <a:rPr lang="sq-AL" sz="14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që</a:t>
                      </a:r>
                      <a:r>
                        <a:rPr lang="en-US" sz="14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u</a:t>
                      </a:r>
                      <a:r>
                        <a:rPr lang="sq-AL" sz="14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ndikua </a:t>
                      </a:r>
                      <a:r>
                        <a:rPr lang="en-US" sz="14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ndjeshëm</a:t>
                      </a:r>
                      <a:r>
                        <a:rPr lang="sq-AL" sz="14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nga forcimi i </a:t>
                      </a:r>
                      <a:r>
                        <a:rPr lang="en-US" sz="14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lek</a:t>
                      </a:r>
                      <a:r>
                        <a:rPr lang="sq-AL" sz="14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ut dhe efekti negativ i kursit të këmbimit.</a:t>
                      </a:r>
                      <a:endParaRPr lang="en-US" sz="14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marR="0" lvl="1" indent="-12954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sq-AL" sz="14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Tatimi mbi fitimin</a:t>
                      </a:r>
                      <a:r>
                        <a:rPr lang="en-US" sz="14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që</a:t>
                      </a:r>
                      <a:r>
                        <a:rPr lang="sq-AL" sz="14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nuk</a:t>
                      </a:r>
                      <a:r>
                        <a:rPr lang="en-US" sz="14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arriti</a:t>
                      </a:r>
                      <a:r>
                        <a:rPr lang="en-US" sz="14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nivelin</a:t>
                      </a:r>
                      <a:r>
                        <a:rPr lang="en-US" sz="14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e </a:t>
                      </a:r>
                      <a:r>
                        <a:rPr lang="en-US" sz="14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parashikuar</a:t>
                      </a:r>
                      <a:r>
                        <a:rPr lang="en-US" sz="14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ndikuar</a:t>
                      </a:r>
                      <a:r>
                        <a:rPr lang="en-US" sz="14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kjo</a:t>
                      </a:r>
                      <a:r>
                        <a:rPr lang="en-US" sz="14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nga</a:t>
                      </a:r>
                      <a:r>
                        <a:rPr lang="en-US" sz="14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sq-AL" sz="14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rëni</a:t>
                      </a:r>
                      <a:r>
                        <a:rPr lang="en-US" sz="14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a</a:t>
                      </a:r>
                      <a:r>
                        <a:rPr lang="sq-AL" sz="14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e</a:t>
                      </a:r>
                      <a:r>
                        <a:rPr lang="sq-AL" sz="14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performancës në sektorin e prodhimit.</a:t>
                      </a:r>
                      <a:endParaRPr lang="en-US" sz="14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marR="0" lvl="1" indent="-12954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R</a:t>
                      </a:r>
                      <a:r>
                        <a:rPr lang="sq-AL" sz="14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ent</a:t>
                      </a:r>
                      <a:r>
                        <a:rPr lang="en-US" sz="14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a</a:t>
                      </a:r>
                      <a:r>
                        <a:rPr lang="sq-AL" sz="14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minerare</a:t>
                      </a:r>
                      <a:r>
                        <a:rPr lang="en-US" sz="14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që</a:t>
                      </a:r>
                      <a:r>
                        <a:rPr lang="en-US" sz="14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pati</a:t>
                      </a:r>
                      <a:r>
                        <a:rPr lang="en-US" sz="14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rënie</a:t>
                      </a:r>
                      <a:r>
                        <a:rPr lang="sq-AL" sz="14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krahasuar me</a:t>
                      </a:r>
                      <a:r>
                        <a:rPr lang="en-US" sz="14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vitin</a:t>
                      </a:r>
                      <a:r>
                        <a:rPr lang="sq-AL" sz="14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2024, e lidhur me uljen e çmimeve ndërkombëtare dhe të eksporteve minerare.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900109"/>
                  </a:ext>
                </a:extLst>
              </a:tr>
              <a:tr h="295495">
                <a:tc>
                  <a:txBody>
                    <a:bodyPr/>
                    <a:lstStyle/>
                    <a:p>
                      <a:pPr marL="259080" marR="0" lvl="1" indent="-12954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sq-AL" sz="14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954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sq-AL" sz="14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0150996"/>
                  </a:ext>
                </a:extLst>
              </a:tr>
            </a:tbl>
          </a:graphicData>
        </a:graphic>
      </p:graphicFrame>
      <p:grpSp>
        <p:nvGrpSpPr>
          <p:cNvPr id="15" name="Group 5">
            <a:extLst>
              <a:ext uri="{FF2B5EF4-FFF2-40B4-BE49-F238E27FC236}">
                <a16:creationId xmlns:a16="http://schemas.microsoft.com/office/drawing/2014/main" id="{5699A55A-EC26-9038-2E18-27E52BB104C0}"/>
              </a:ext>
            </a:extLst>
          </p:cNvPr>
          <p:cNvGrpSpPr/>
          <p:nvPr/>
        </p:nvGrpSpPr>
        <p:grpSpPr>
          <a:xfrm rot="-10138660">
            <a:off x="6729297" y="-236639"/>
            <a:ext cx="2141005" cy="1985278"/>
            <a:chOff x="0" y="0"/>
            <a:chExt cx="812800" cy="75368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6B3831C-8157-C22B-8D06-586271D456D8}"/>
                </a:ext>
              </a:extLst>
            </p:cNvPr>
            <p:cNvSpPr/>
            <p:nvPr/>
          </p:nvSpPr>
          <p:spPr>
            <a:xfrm>
              <a:off x="0" y="0"/>
              <a:ext cx="812800" cy="753680"/>
            </a:xfrm>
            <a:custGeom>
              <a:avLst/>
              <a:gdLst/>
              <a:ahLst/>
              <a:cxnLst/>
              <a:rect l="l" t="t" r="r" b="b"/>
              <a:pathLst>
                <a:path w="812800" h="753680">
                  <a:moveTo>
                    <a:pt x="406400" y="0"/>
                  </a:moveTo>
                  <a:lnTo>
                    <a:pt x="812800" y="753680"/>
                  </a:lnTo>
                  <a:lnTo>
                    <a:pt x="0" y="75368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16863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22" name="TextBox 7">
              <a:extLst>
                <a:ext uri="{FF2B5EF4-FFF2-40B4-BE49-F238E27FC236}">
                  <a16:creationId xmlns:a16="http://schemas.microsoft.com/office/drawing/2014/main" id="{76D69D6C-F235-D298-E1D8-F07C67FD9300}"/>
                </a:ext>
              </a:extLst>
            </p:cNvPr>
            <p:cNvSpPr txBox="1"/>
            <p:nvPr/>
          </p:nvSpPr>
          <p:spPr>
            <a:xfrm>
              <a:off x="127000" y="321348"/>
              <a:ext cx="558800" cy="378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23" name="Group 15">
            <a:extLst>
              <a:ext uri="{FF2B5EF4-FFF2-40B4-BE49-F238E27FC236}">
                <a16:creationId xmlns:a16="http://schemas.microsoft.com/office/drawing/2014/main" id="{5354EFCD-0B08-0542-6174-EF0007AA92CB}"/>
              </a:ext>
            </a:extLst>
          </p:cNvPr>
          <p:cNvGrpSpPr/>
          <p:nvPr/>
        </p:nvGrpSpPr>
        <p:grpSpPr>
          <a:xfrm rot="-10138660">
            <a:off x="6498344" y="-656774"/>
            <a:ext cx="2141005" cy="1985278"/>
            <a:chOff x="0" y="0"/>
            <a:chExt cx="812800" cy="753681"/>
          </a:xfrm>
        </p:grpSpPr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ABB347AD-4A3B-DC90-5A81-3782E8272056}"/>
                </a:ext>
              </a:extLst>
            </p:cNvPr>
            <p:cNvSpPr/>
            <p:nvPr/>
          </p:nvSpPr>
          <p:spPr>
            <a:xfrm>
              <a:off x="0" y="0"/>
              <a:ext cx="812800" cy="753680"/>
            </a:xfrm>
            <a:custGeom>
              <a:avLst/>
              <a:gdLst/>
              <a:ahLst/>
              <a:cxnLst/>
              <a:rect l="l" t="t" r="r" b="b"/>
              <a:pathLst>
                <a:path w="812800" h="753680">
                  <a:moveTo>
                    <a:pt x="406400" y="0"/>
                  </a:moveTo>
                  <a:lnTo>
                    <a:pt x="812800" y="753680"/>
                  </a:lnTo>
                  <a:lnTo>
                    <a:pt x="0" y="75368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16863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25" name="TextBox 17">
              <a:extLst>
                <a:ext uri="{FF2B5EF4-FFF2-40B4-BE49-F238E27FC236}">
                  <a16:creationId xmlns:a16="http://schemas.microsoft.com/office/drawing/2014/main" id="{9B98A7B6-BA8B-1B0C-3280-E273E8ED2DF6}"/>
                </a:ext>
              </a:extLst>
            </p:cNvPr>
            <p:cNvSpPr txBox="1"/>
            <p:nvPr/>
          </p:nvSpPr>
          <p:spPr>
            <a:xfrm>
              <a:off x="127000" y="321348"/>
              <a:ext cx="558800" cy="378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26" name="Group 8">
            <a:extLst>
              <a:ext uri="{FF2B5EF4-FFF2-40B4-BE49-F238E27FC236}">
                <a16:creationId xmlns:a16="http://schemas.microsoft.com/office/drawing/2014/main" id="{E909B39C-EC8B-3F59-55A1-A8F9175D44B2}"/>
              </a:ext>
            </a:extLst>
          </p:cNvPr>
          <p:cNvGrpSpPr/>
          <p:nvPr/>
        </p:nvGrpSpPr>
        <p:grpSpPr>
          <a:xfrm rot="1136038">
            <a:off x="6664025" y="9084315"/>
            <a:ext cx="2921675" cy="2556466"/>
            <a:chOff x="0" y="0"/>
            <a:chExt cx="812800" cy="711200"/>
          </a:xfrm>
        </p:grpSpPr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E67DD774-5EB6-17FE-DC2C-BDAE43B8B01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72941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28" name="TextBox 10">
              <a:extLst>
                <a:ext uri="{FF2B5EF4-FFF2-40B4-BE49-F238E27FC236}">
                  <a16:creationId xmlns:a16="http://schemas.microsoft.com/office/drawing/2014/main" id="{57BAD58E-C182-7CCB-6917-B275E30D647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29" name="Group 18">
            <a:extLst>
              <a:ext uri="{FF2B5EF4-FFF2-40B4-BE49-F238E27FC236}">
                <a16:creationId xmlns:a16="http://schemas.microsoft.com/office/drawing/2014/main" id="{67A696AE-6E07-A3F6-3F56-CB02EFF1C46B}"/>
              </a:ext>
            </a:extLst>
          </p:cNvPr>
          <p:cNvGrpSpPr/>
          <p:nvPr/>
        </p:nvGrpSpPr>
        <p:grpSpPr>
          <a:xfrm rot="1136038">
            <a:off x="-1621916" y="8874481"/>
            <a:ext cx="2921675" cy="2556466"/>
            <a:chOff x="0" y="0"/>
            <a:chExt cx="812800" cy="711200"/>
          </a:xfrm>
        </p:grpSpPr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2B5AADE9-9EB6-1579-68CB-09FEDF001E2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72941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31" name="TextBox 20">
              <a:extLst>
                <a:ext uri="{FF2B5EF4-FFF2-40B4-BE49-F238E27FC236}">
                  <a16:creationId xmlns:a16="http://schemas.microsoft.com/office/drawing/2014/main" id="{6354E87B-0166-0D68-2207-F62A01004AB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839FBD35-0FC3-CF1E-F64A-044C84325D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855972"/>
              </p:ext>
            </p:extLst>
          </p:nvPr>
        </p:nvGraphicFramePr>
        <p:xfrm>
          <a:off x="501650" y="1635678"/>
          <a:ext cx="6547807" cy="2870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 descr="What is economic growth? | McKinsey">
            <a:extLst>
              <a:ext uri="{FF2B5EF4-FFF2-40B4-BE49-F238E27FC236}">
                <a16:creationId xmlns:a16="http://schemas.microsoft.com/office/drawing/2014/main" id="{234EE079-DC04-C755-AB06-C2D25A72F7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8469633"/>
            <a:ext cx="2890207" cy="21348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F182068-3475-D8E7-BB00-A51364549E38}"/>
              </a:ext>
            </a:extLst>
          </p:cNvPr>
          <p:cNvGrpSpPr/>
          <p:nvPr/>
        </p:nvGrpSpPr>
        <p:grpSpPr>
          <a:xfrm>
            <a:off x="860" y="215910"/>
            <a:ext cx="3132903" cy="304044"/>
            <a:chOff x="860" y="215910"/>
            <a:chExt cx="3132903" cy="304044"/>
          </a:xfrm>
        </p:grpSpPr>
        <p:grpSp>
          <p:nvGrpSpPr>
            <p:cNvPr id="6" name="Group 2">
              <a:extLst>
                <a:ext uri="{FF2B5EF4-FFF2-40B4-BE49-F238E27FC236}">
                  <a16:creationId xmlns:a16="http://schemas.microsoft.com/office/drawing/2014/main" id="{26A0DD45-65C2-DAD7-07D6-D6E1C87686B2}"/>
                </a:ext>
              </a:extLst>
            </p:cNvPr>
            <p:cNvGrpSpPr/>
            <p:nvPr/>
          </p:nvGrpSpPr>
          <p:grpSpPr>
            <a:xfrm rot="5400000">
              <a:off x="1515103" y="-1057393"/>
              <a:ext cx="63104" cy="3091589"/>
              <a:chOff x="0" y="0"/>
              <a:chExt cx="17101" cy="934750"/>
            </a:xfrm>
          </p:grpSpPr>
          <p:sp>
            <p:nvSpPr>
              <p:cNvPr id="21" name="Freeform 3">
                <a:extLst>
                  <a:ext uri="{FF2B5EF4-FFF2-40B4-BE49-F238E27FC236}">
                    <a16:creationId xmlns:a16="http://schemas.microsoft.com/office/drawing/2014/main" id="{AD1779B6-FAD3-F9F4-197C-0ECFE095E98E}"/>
                  </a:ext>
                </a:extLst>
              </p:cNvPr>
              <p:cNvSpPr/>
              <p:nvPr/>
            </p:nvSpPr>
            <p:spPr>
              <a:xfrm>
                <a:off x="0" y="0"/>
                <a:ext cx="17101" cy="934750"/>
              </a:xfrm>
              <a:custGeom>
                <a:avLst/>
                <a:gdLst/>
                <a:ahLst/>
                <a:cxnLst/>
                <a:rect l="l" t="t" r="r" b="b"/>
                <a:pathLst>
                  <a:path w="17101" h="934750">
                    <a:moveTo>
                      <a:pt x="0" y="0"/>
                    </a:moveTo>
                    <a:lnTo>
                      <a:pt x="17101" y="0"/>
                    </a:lnTo>
                    <a:lnTo>
                      <a:pt x="17101" y="934750"/>
                    </a:lnTo>
                    <a:lnTo>
                      <a:pt x="0" y="934750"/>
                    </a:lnTo>
                    <a:close/>
                  </a:path>
                </a:pathLst>
              </a:custGeom>
              <a:solidFill>
                <a:srgbClr val="365B6D"/>
              </a:solidFill>
            </p:spPr>
            <p:txBody>
              <a:bodyPr/>
              <a:lstStyle/>
              <a:p>
                <a:pPr algn="l" rtl="0"/>
                <a:endParaRPr lang="sq-AL" noProof="0" dirty="0"/>
              </a:p>
            </p:txBody>
          </p:sp>
          <p:sp>
            <p:nvSpPr>
              <p:cNvPr id="32" name="TextBox 4">
                <a:extLst>
                  <a:ext uri="{FF2B5EF4-FFF2-40B4-BE49-F238E27FC236}">
                    <a16:creationId xmlns:a16="http://schemas.microsoft.com/office/drawing/2014/main" id="{258D8BD1-2150-6E4C-E26E-B1A9924E61FA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7101" cy="944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1871"/>
                  </a:lnSpc>
                </a:pPr>
                <a:endParaRPr lang="sq-AL" noProof="0" dirty="0"/>
              </a:p>
            </p:txBody>
          </p:sp>
        </p:grpSp>
        <p:grpSp>
          <p:nvGrpSpPr>
            <p:cNvPr id="18" name="Group 19">
              <a:extLst>
                <a:ext uri="{FF2B5EF4-FFF2-40B4-BE49-F238E27FC236}">
                  <a16:creationId xmlns:a16="http://schemas.microsoft.com/office/drawing/2014/main" id="{3680E8C9-1025-3C59-2681-0B22CCBE9C77}"/>
                </a:ext>
              </a:extLst>
            </p:cNvPr>
            <p:cNvGrpSpPr/>
            <p:nvPr/>
          </p:nvGrpSpPr>
          <p:grpSpPr>
            <a:xfrm>
              <a:off x="97017" y="215910"/>
              <a:ext cx="3036746" cy="194284"/>
              <a:chOff x="120176" y="-97609"/>
              <a:chExt cx="2266969" cy="233489"/>
            </a:xfrm>
          </p:grpSpPr>
          <p:sp>
            <p:nvSpPr>
              <p:cNvPr id="19" name="TextBox 20">
                <a:extLst>
                  <a:ext uri="{FF2B5EF4-FFF2-40B4-BE49-F238E27FC236}">
                    <a16:creationId xmlns:a16="http://schemas.microsoft.com/office/drawing/2014/main" id="{29A59DFD-C668-1E52-0554-1AA4CCBF199E}"/>
                  </a:ext>
                </a:extLst>
              </p:cNvPr>
              <p:cNvSpPr txBox="1"/>
              <p:nvPr/>
            </p:nvSpPr>
            <p:spPr>
              <a:xfrm>
                <a:off x="317411" y="-71078"/>
                <a:ext cx="2069734" cy="19264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 rtl="0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sq-AL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Buxheti</a:t>
                </a:r>
                <a:r>
                  <a:rPr lang="en-GB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</a:t>
                </a:r>
                <a:r>
                  <a:rPr lang="en-GB" sz="999" spc="3" noProof="0" dirty="0" err="1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Faktik</a:t>
                </a:r>
                <a:r>
                  <a:rPr lang="en-GB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2025 </a:t>
                </a:r>
                <a:r>
                  <a:rPr lang="sq-AL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për Qytetarët</a:t>
                </a:r>
              </a:p>
            </p:txBody>
          </p:sp>
          <p:sp>
            <p:nvSpPr>
              <p:cNvPr id="20" name="TextBox 21">
                <a:extLst>
                  <a:ext uri="{FF2B5EF4-FFF2-40B4-BE49-F238E27FC236}">
                    <a16:creationId xmlns:a16="http://schemas.microsoft.com/office/drawing/2014/main" id="{00922702-5433-8EB1-A3E1-AE70651AD93C}"/>
                  </a:ext>
                </a:extLst>
              </p:cNvPr>
              <p:cNvSpPr txBox="1"/>
              <p:nvPr/>
            </p:nvSpPr>
            <p:spPr>
              <a:xfrm>
                <a:off x="120176" y="-97609"/>
                <a:ext cx="140198" cy="23348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 rtl="0">
                  <a:lnSpc>
                    <a:spcPts val="1679"/>
                  </a:lnSpc>
                  <a:spcBef>
                    <a:spcPct val="0"/>
                  </a:spcBef>
                </a:pPr>
                <a:r>
                  <a:rPr lang="en-US" sz="1200" b="1" spc="4" dirty="0">
                    <a:solidFill>
                      <a:srgbClr val="E49393"/>
                    </a:solidFill>
                    <a:latin typeface="Barlow Bold"/>
                    <a:ea typeface="Barlow Bold"/>
                    <a:cs typeface="Barlow Bold"/>
                    <a:sym typeface="Barlow Bold"/>
                  </a:rPr>
                  <a:t>11</a:t>
                </a:r>
                <a:endParaRPr lang="sq-AL" sz="1200" b="1" spc="4" noProof="0" dirty="0">
                  <a:solidFill>
                    <a:srgbClr val="E49393"/>
                  </a:solidFill>
                  <a:latin typeface="Barlow Bold"/>
                  <a:ea typeface="Barlow Bold"/>
                  <a:cs typeface="Barlow Bold"/>
                  <a:sym typeface="Barlow Bold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6292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D19B2-5E99-7AC4-CC31-99C68A04B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>
            <a:extLst>
              <a:ext uri="{FF2B5EF4-FFF2-40B4-BE49-F238E27FC236}">
                <a16:creationId xmlns:a16="http://schemas.microsoft.com/office/drawing/2014/main" id="{10C42EDF-2B3E-C8F0-9968-08C3E1D5C2AE}"/>
              </a:ext>
            </a:extLst>
          </p:cNvPr>
          <p:cNvSpPr txBox="1"/>
          <p:nvPr/>
        </p:nvSpPr>
        <p:spPr>
          <a:xfrm>
            <a:off x="756000" y="604819"/>
            <a:ext cx="4420994" cy="446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 rtl="0">
              <a:lnSpc>
                <a:spcPts val="3919"/>
              </a:lnSpc>
              <a:spcBef>
                <a:spcPct val="0"/>
              </a:spcBef>
            </a:pPr>
            <a:r>
              <a:rPr lang="sq-AL" sz="2799" b="1" noProof="0" dirty="0">
                <a:solidFill>
                  <a:srgbClr val="365B6D"/>
                </a:solidFill>
                <a:latin typeface="Barlow Bold"/>
                <a:ea typeface="Barlow Bold"/>
                <a:cs typeface="Barlow Bold"/>
                <a:sym typeface="Barlow Bold"/>
              </a:rPr>
              <a:t>SHPENZIMET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0F99CB6-78A2-D745-8CF6-7C0D036DAAC4}"/>
              </a:ext>
            </a:extLst>
          </p:cNvPr>
          <p:cNvGrpSpPr/>
          <p:nvPr/>
        </p:nvGrpSpPr>
        <p:grpSpPr>
          <a:xfrm>
            <a:off x="790924" y="997904"/>
            <a:ext cx="6086695" cy="2187086"/>
            <a:chOff x="778449" y="1400801"/>
            <a:chExt cx="6086695" cy="2491031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9DD34AF-C627-4F48-1023-FA751FEA4F3F}"/>
                </a:ext>
              </a:extLst>
            </p:cNvPr>
            <p:cNvSpPr/>
            <p:nvPr/>
          </p:nvSpPr>
          <p:spPr>
            <a:xfrm>
              <a:off x="781625" y="1456567"/>
              <a:ext cx="2984150" cy="1205366"/>
            </a:xfrm>
            <a:custGeom>
              <a:avLst/>
              <a:gdLst>
                <a:gd name="connsiteX0" fmla="*/ 11063 w 1390939"/>
                <a:gd name="connsiteY0" fmla="*/ 52125 h 867129"/>
                <a:gd name="connsiteX1" fmla="*/ 479 w 1390939"/>
                <a:gd name="connsiteY1" fmla="*/ 511442 h 867129"/>
                <a:gd name="connsiteX2" fmla="*/ 17413 w 1390939"/>
                <a:gd name="connsiteY2" fmla="*/ 718875 h 867129"/>
                <a:gd name="connsiteX3" fmla="*/ 70329 w 1390939"/>
                <a:gd name="connsiteY3" fmla="*/ 786609 h 867129"/>
                <a:gd name="connsiteX4" fmla="*/ 165579 w 1390939"/>
                <a:gd name="connsiteY4" fmla="*/ 788725 h 867129"/>
                <a:gd name="connsiteX5" fmla="*/ 823863 w 1390939"/>
                <a:gd name="connsiteY5" fmla="*/ 828942 h 867129"/>
                <a:gd name="connsiteX6" fmla="*/ 1236613 w 1390939"/>
                <a:gd name="connsiteY6" fmla="*/ 867042 h 867129"/>
                <a:gd name="connsiteX7" fmla="*/ 1338213 w 1390939"/>
                <a:gd name="connsiteY7" fmla="*/ 837409 h 867129"/>
                <a:gd name="connsiteX8" fmla="*/ 1386896 w 1390939"/>
                <a:gd name="connsiteY8" fmla="*/ 776025 h 867129"/>
                <a:gd name="connsiteX9" fmla="*/ 1384779 w 1390939"/>
                <a:gd name="connsiteY9" fmla="*/ 568592 h 867129"/>
                <a:gd name="connsiteX10" fmla="*/ 1357263 w 1390939"/>
                <a:gd name="connsiteY10" fmla="*/ 223575 h 867129"/>
                <a:gd name="connsiteX11" fmla="*/ 1333979 w 1390939"/>
                <a:gd name="connsiteY11" fmla="*/ 45775 h 867129"/>
                <a:gd name="connsiteX12" fmla="*/ 1287413 w 1390939"/>
                <a:gd name="connsiteY12" fmla="*/ 11909 h 867129"/>
                <a:gd name="connsiteX13" fmla="*/ 720146 w 1390939"/>
                <a:gd name="connsiteY13" fmla="*/ 7675 h 867129"/>
                <a:gd name="connsiteX14" fmla="*/ 239663 w 1390939"/>
                <a:gd name="connsiteY14" fmla="*/ 7675 h 867129"/>
                <a:gd name="connsiteX15" fmla="*/ 72446 w 1390939"/>
                <a:gd name="connsiteY15" fmla="*/ 5559 h 867129"/>
                <a:gd name="connsiteX16" fmla="*/ 11063 w 1390939"/>
                <a:gd name="connsiteY16" fmla="*/ 52125 h 867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939" h="867129">
                  <a:moveTo>
                    <a:pt x="11063" y="52125"/>
                  </a:moveTo>
                  <a:cubicBezTo>
                    <a:pt x="-931" y="136439"/>
                    <a:pt x="-579" y="400317"/>
                    <a:pt x="479" y="511442"/>
                  </a:cubicBezTo>
                  <a:cubicBezTo>
                    <a:pt x="1537" y="622567"/>
                    <a:pt x="5771" y="673014"/>
                    <a:pt x="17413" y="718875"/>
                  </a:cubicBezTo>
                  <a:cubicBezTo>
                    <a:pt x="29055" y="764736"/>
                    <a:pt x="45635" y="774967"/>
                    <a:pt x="70329" y="786609"/>
                  </a:cubicBezTo>
                  <a:cubicBezTo>
                    <a:pt x="95023" y="798251"/>
                    <a:pt x="165579" y="788725"/>
                    <a:pt x="165579" y="788725"/>
                  </a:cubicBezTo>
                  <a:lnTo>
                    <a:pt x="823863" y="828942"/>
                  </a:lnTo>
                  <a:cubicBezTo>
                    <a:pt x="1002369" y="841995"/>
                    <a:pt x="1150888" y="865631"/>
                    <a:pt x="1236613" y="867042"/>
                  </a:cubicBezTo>
                  <a:cubicBezTo>
                    <a:pt x="1322338" y="868453"/>
                    <a:pt x="1313166" y="852578"/>
                    <a:pt x="1338213" y="837409"/>
                  </a:cubicBezTo>
                  <a:cubicBezTo>
                    <a:pt x="1363260" y="822240"/>
                    <a:pt x="1379135" y="820828"/>
                    <a:pt x="1386896" y="776025"/>
                  </a:cubicBezTo>
                  <a:cubicBezTo>
                    <a:pt x="1394657" y="731222"/>
                    <a:pt x="1389718" y="660667"/>
                    <a:pt x="1384779" y="568592"/>
                  </a:cubicBezTo>
                  <a:cubicBezTo>
                    <a:pt x="1379840" y="476517"/>
                    <a:pt x="1365730" y="310711"/>
                    <a:pt x="1357263" y="223575"/>
                  </a:cubicBezTo>
                  <a:cubicBezTo>
                    <a:pt x="1348796" y="136439"/>
                    <a:pt x="1345621" y="81053"/>
                    <a:pt x="1333979" y="45775"/>
                  </a:cubicBezTo>
                  <a:cubicBezTo>
                    <a:pt x="1322337" y="10497"/>
                    <a:pt x="1389719" y="18259"/>
                    <a:pt x="1287413" y="11909"/>
                  </a:cubicBezTo>
                  <a:cubicBezTo>
                    <a:pt x="1185108" y="5559"/>
                    <a:pt x="720146" y="7675"/>
                    <a:pt x="720146" y="7675"/>
                  </a:cubicBezTo>
                  <a:lnTo>
                    <a:pt x="239663" y="7675"/>
                  </a:lnTo>
                  <a:cubicBezTo>
                    <a:pt x="131713" y="7322"/>
                    <a:pt x="109488" y="-1849"/>
                    <a:pt x="72446" y="5559"/>
                  </a:cubicBezTo>
                  <a:cubicBezTo>
                    <a:pt x="35404" y="12967"/>
                    <a:pt x="23057" y="-32189"/>
                    <a:pt x="11063" y="52125"/>
                  </a:cubicBezTo>
                  <a:close/>
                </a:path>
              </a:pathLst>
            </a:custGeom>
            <a:solidFill>
              <a:srgbClr val="D18F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r>
                <a:rPr lang="en-US" sz="1400" b="1" dirty="0">
                  <a:latin typeface="Barlow" panose="00000500000000000000" pitchFamily="2" charset="0"/>
                </a:rPr>
                <a:t>S</a:t>
              </a:r>
              <a:r>
                <a:rPr lang="sq-AL" sz="1400" b="1" noProof="0" dirty="0">
                  <a:latin typeface="Barlow" panose="00000500000000000000" pitchFamily="2" charset="0"/>
                </a:rPr>
                <a:t>hpenzimet</a:t>
              </a:r>
              <a:r>
                <a:rPr lang="en-US" sz="1400" b="1" noProof="0" dirty="0">
                  <a:latin typeface="Barlow" panose="00000500000000000000" pitchFamily="2" charset="0"/>
                </a:rPr>
                <a:t> e</a:t>
              </a:r>
              <a:r>
                <a:rPr lang="sq-AL" sz="1400" b="1" noProof="0" dirty="0">
                  <a:latin typeface="Barlow" panose="00000500000000000000" pitchFamily="2" charset="0"/>
                </a:rPr>
                <a:t> planifikuara</a:t>
              </a:r>
              <a:r>
                <a:rPr lang="en-US" sz="1400" b="1" noProof="0" dirty="0">
                  <a:latin typeface="Barlow" panose="00000500000000000000" pitchFamily="2" charset="0"/>
                </a:rPr>
                <a:t>:</a:t>
              </a:r>
            </a:p>
            <a:p>
              <a:pPr lvl="0" algn="ctr" rtl="0"/>
              <a:endParaRPr lang="sq-AL" sz="1200" b="1" noProof="0" dirty="0">
                <a:latin typeface="Barlow" panose="00000500000000000000" pitchFamily="2" charset="0"/>
              </a:endParaRPr>
            </a:p>
            <a:p>
              <a:pPr lvl="0" algn="ctr" rtl="0"/>
              <a:r>
                <a:rPr lang="sq-AL" sz="1400" b="1" noProof="0" dirty="0">
                  <a:latin typeface="Barlow" panose="00000500000000000000" pitchFamily="2" charset="0"/>
                </a:rPr>
                <a:t>825.1 miliardë LEK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1F845FD-1ABB-17D3-7195-4BA2507FAF42}"/>
                </a:ext>
              </a:extLst>
            </p:cNvPr>
            <p:cNvSpPr/>
            <p:nvPr/>
          </p:nvSpPr>
          <p:spPr>
            <a:xfrm>
              <a:off x="3993458" y="1400801"/>
              <a:ext cx="2871686" cy="1165152"/>
            </a:xfrm>
            <a:custGeom>
              <a:avLst/>
              <a:gdLst>
                <a:gd name="connsiteX0" fmla="*/ 10697 w 1379494"/>
                <a:gd name="connsiteY0" fmla="*/ 135515 h 775813"/>
                <a:gd name="connsiteX1" fmla="*/ 13872 w 1379494"/>
                <a:gd name="connsiteY1" fmla="*/ 641927 h 775813"/>
                <a:gd name="connsiteX2" fmla="*/ 102772 w 1379494"/>
                <a:gd name="connsiteY2" fmla="*/ 770515 h 775813"/>
                <a:gd name="connsiteX3" fmla="*/ 636172 w 1379494"/>
                <a:gd name="connsiteY3" fmla="*/ 753052 h 775813"/>
                <a:gd name="connsiteX4" fmla="*/ 1244185 w 1379494"/>
                <a:gd name="connsiteY4" fmla="*/ 721302 h 775813"/>
                <a:gd name="connsiteX5" fmla="*/ 1372772 w 1379494"/>
                <a:gd name="connsiteY5" fmla="*/ 641927 h 775813"/>
                <a:gd name="connsiteX6" fmla="*/ 1360072 w 1379494"/>
                <a:gd name="connsiteY6" fmla="*/ 216477 h 775813"/>
                <a:gd name="connsiteX7" fmla="*/ 1348960 w 1379494"/>
                <a:gd name="connsiteY7" fmla="*/ 37090 h 775813"/>
                <a:gd name="connsiteX8" fmla="*/ 1085435 w 1379494"/>
                <a:gd name="connsiteY8" fmla="*/ 18040 h 775813"/>
                <a:gd name="connsiteX9" fmla="*/ 434560 w 1379494"/>
                <a:gd name="connsiteY9" fmla="*/ 2165 h 775813"/>
                <a:gd name="connsiteX10" fmla="*/ 115472 w 1379494"/>
                <a:gd name="connsiteY10" fmla="*/ 16452 h 775813"/>
                <a:gd name="connsiteX11" fmla="*/ 10697 w 1379494"/>
                <a:gd name="connsiteY11" fmla="*/ 135515 h 77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9494" h="775813">
                  <a:moveTo>
                    <a:pt x="10697" y="135515"/>
                  </a:moveTo>
                  <a:cubicBezTo>
                    <a:pt x="-6236" y="239761"/>
                    <a:pt x="-1474" y="536094"/>
                    <a:pt x="13872" y="641927"/>
                  </a:cubicBezTo>
                  <a:cubicBezTo>
                    <a:pt x="29218" y="747760"/>
                    <a:pt x="-945" y="751994"/>
                    <a:pt x="102772" y="770515"/>
                  </a:cubicBezTo>
                  <a:cubicBezTo>
                    <a:pt x="206489" y="789036"/>
                    <a:pt x="636172" y="753052"/>
                    <a:pt x="636172" y="753052"/>
                  </a:cubicBezTo>
                  <a:cubicBezTo>
                    <a:pt x="826407" y="744850"/>
                    <a:pt x="1121418" y="739823"/>
                    <a:pt x="1244185" y="721302"/>
                  </a:cubicBezTo>
                  <a:cubicBezTo>
                    <a:pt x="1366952" y="702781"/>
                    <a:pt x="1353458" y="726064"/>
                    <a:pt x="1372772" y="641927"/>
                  </a:cubicBezTo>
                  <a:cubicBezTo>
                    <a:pt x="1392086" y="557790"/>
                    <a:pt x="1364041" y="317283"/>
                    <a:pt x="1360072" y="216477"/>
                  </a:cubicBezTo>
                  <a:cubicBezTo>
                    <a:pt x="1356103" y="115671"/>
                    <a:pt x="1394733" y="70163"/>
                    <a:pt x="1348960" y="37090"/>
                  </a:cubicBezTo>
                  <a:cubicBezTo>
                    <a:pt x="1303187" y="4017"/>
                    <a:pt x="1237835" y="23861"/>
                    <a:pt x="1085435" y="18040"/>
                  </a:cubicBezTo>
                  <a:cubicBezTo>
                    <a:pt x="933035" y="12219"/>
                    <a:pt x="596220" y="2430"/>
                    <a:pt x="434560" y="2165"/>
                  </a:cubicBezTo>
                  <a:cubicBezTo>
                    <a:pt x="272900" y="1900"/>
                    <a:pt x="186645" y="-7890"/>
                    <a:pt x="115472" y="16452"/>
                  </a:cubicBezTo>
                  <a:cubicBezTo>
                    <a:pt x="44299" y="40794"/>
                    <a:pt x="27630" y="31269"/>
                    <a:pt x="10697" y="1355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r>
                <a:rPr lang="en-US" sz="1400" b="1" dirty="0">
                  <a:solidFill>
                    <a:prstClr val="white"/>
                  </a:solidFill>
                  <a:latin typeface="Barlow" panose="00000500000000000000" pitchFamily="2" charset="0"/>
                </a:rPr>
                <a:t>S</a:t>
              </a:r>
              <a:r>
                <a:rPr lang="sq-AL" sz="1400" b="1" noProof="0" dirty="0">
                  <a:solidFill>
                    <a:prstClr val="white"/>
                  </a:solidFill>
                  <a:latin typeface="Barlow" panose="00000500000000000000" pitchFamily="2" charset="0"/>
                </a:rPr>
                <a:t>hpenzime</a:t>
              </a:r>
              <a:r>
                <a:rPr lang="en-US" sz="1400" b="1" noProof="0" dirty="0">
                  <a:solidFill>
                    <a:prstClr val="white"/>
                  </a:solidFill>
                  <a:latin typeface="Barlow" panose="00000500000000000000" pitchFamily="2" charset="0"/>
                </a:rPr>
                <a:t>t</a:t>
              </a:r>
              <a:r>
                <a:rPr lang="sq-AL" sz="1400" b="1" noProof="0" dirty="0">
                  <a:solidFill>
                    <a:prstClr val="white"/>
                  </a:solidFill>
                  <a:latin typeface="Barlow" panose="00000500000000000000" pitchFamily="2" charset="0"/>
                </a:rPr>
                <a:t> </a:t>
              </a:r>
              <a:r>
                <a:rPr lang="en-GB" sz="1400" b="1" noProof="0" dirty="0" err="1">
                  <a:solidFill>
                    <a:prstClr val="white"/>
                  </a:solidFill>
                  <a:latin typeface="Barlow" panose="00000500000000000000" pitchFamily="2" charset="0"/>
                </a:rPr>
                <a:t>faktike</a:t>
              </a:r>
              <a:r>
                <a:rPr lang="en-GB" sz="1400" b="1" noProof="0" dirty="0">
                  <a:solidFill>
                    <a:prstClr val="white"/>
                  </a:solidFill>
                  <a:latin typeface="Barlow" panose="00000500000000000000" pitchFamily="2" charset="0"/>
                </a:rPr>
                <a:t>:</a:t>
              </a:r>
              <a:endParaRPr lang="sq-AL" sz="1400" b="1" noProof="0" dirty="0">
                <a:solidFill>
                  <a:prstClr val="white"/>
                </a:solidFill>
                <a:latin typeface="Barlow" panose="00000500000000000000" pitchFamily="2" charset="0"/>
              </a:endParaRPr>
            </a:p>
            <a:p>
              <a:pPr algn="ctr"/>
              <a:r>
                <a:rPr lang="sq-AL" sz="1400" b="1" noProof="0" dirty="0">
                  <a:latin typeface="Barlow" panose="00000500000000000000" pitchFamily="2" charset="0"/>
                </a:rPr>
                <a:t>801.7 miliardë LEK</a:t>
              </a:r>
              <a:r>
                <a:rPr lang="en-US" sz="1400" b="1" noProof="0" dirty="0">
                  <a:latin typeface="Barlow" panose="00000500000000000000" pitchFamily="2" charset="0"/>
                </a:rPr>
                <a:t> </a:t>
              </a:r>
            </a:p>
            <a:p>
              <a:pPr algn="ctr"/>
              <a:r>
                <a:rPr lang="en-US" sz="1400" b="1" noProof="0" dirty="0" err="1">
                  <a:latin typeface="Barlow" panose="00000500000000000000" pitchFamily="2" charset="0"/>
                </a:rPr>
                <a:t>ose</a:t>
              </a:r>
              <a:r>
                <a:rPr lang="en-US" sz="1400" b="1" noProof="0" dirty="0">
                  <a:latin typeface="Barlow" panose="00000500000000000000" pitchFamily="2" charset="0"/>
                </a:rPr>
                <a:t> </a:t>
              </a:r>
              <a:r>
                <a:rPr lang="sq-AL" sz="1400" b="1" dirty="0">
                  <a:latin typeface="Barlow" panose="00000500000000000000" pitchFamily="2" charset="0"/>
                </a:rPr>
                <a:t>30.2</a:t>
              </a:r>
              <a:r>
                <a:rPr lang="sq-AL" sz="1400" b="1" noProof="0" dirty="0">
                  <a:latin typeface="Barlow" panose="00000500000000000000" pitchFamily="2" charset="0"/>
                </a:rPr>
                <a:t>% e PBB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CD0B644-8F17-7843-4667-5FC260F0D298}"/>
                </a:ext>
              </a:extLst>
            </p:cNvPr>
            <p:cNvSpPr/>
            <p:nvPr/>
          </p:nvSpPr>
          <p:spPr>
            <a:xfrm>
              <a:off x="3993458" y="2667067"/>
              <a:ext cx="2871686" cy="1146736"/>
            </a:xfrm>
            <a:custGeom>
              <a:avLst/>
              <a:gdLst>
                <a:gd name="connsiteX0" fmla="*/ 2307 w 1360754"/>
                <a:gd name="connsiteY0" fmla="*/ 165248 h 824951"/>
                <a:gd name="connsiteX1" fmla="*/ 11832 w 1360754"/>
                <a:gd name="connsiteY1" fmla="*/ 611336 h 824951"/>
                <a:gd name="connsiteX2" fmla="*/ 45169 w 1360754"/>
                <a:gd name="connsiteY2" fmla="*/ 747861 h 824951"/>
                <a:gd name="connsiteX3" fmla="*/ 313457 w 1360754"/>
                <a:gd name="connsiteY3" fmla="*/ 806598 h 824951"/>
                <a:gd name="connsiteX4" fmla="*/ 1116732 w 1360754"/>
                <a:gd name="connsiteY4" fmla="*/ 820886 h 824951"/>
                <a:gd name="connsiteX5" fmla="*/ 1332632 w 1360754"/>
                <a:gd name="connsiteY5" fmla="*/ 741511 h 824951"/>
                <a:gd name="connsiteX6" fmla="*/ 1359619 w 1360754"/>
                <a:gd name="connsiteY6" fmla="*/ 428773 h 824951"/>
                <a:gd name="connsiteX7" fmla="*/ 1346919 w 1360754"/>
                <a:gd name="connsiteY7" fmla="*/ 116036 h 824951"/>
                <a:gd name="connsiteX8" fmla="*/ 1294532 w 1360754"/>
                <a:gd name="connsiteY8" fmla="*/ 25548 h 824951"/>
                <a:gd name="connsiteX9" fmla="*/ 1169119 w 1360754"/>
                <a:gd name="connsiteY9" fmla="*/ 148 h 824951"/>
                <a:gd name="connsiteX10" fmla="*/ 792882 w 1360754"/>
                <a:gd name="connsiteY10" fmla="*/ 14436 h 824951"/>
                <a:gd name="connsiteX11" fmla="*/ 262657 w 1360754"/>
                <a:gd name="connsiteY11" fmla="*/ 36661 h 824951"/>
                <a:gd name="connsiteX12" fmla="*/ 51519 w 1360754"/>
                <a:gd name="connsiteY12" fmla="*/ 63648 h 824951"/>
                <a:gd name="connsiteX13" fmla="*/ 2307 w 1360754"/>
                <a:gd name="connsiteY13" fmla="*/ 165248 h 82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0754" h="824951">
                  <a:moveTo>
                    <a:pt x="2307" y="165248"/>
                  </a:moveTo>
                  <a:cubicBezTo>
                    <a:pt x="-4308" y="256529"/>
                    <a:pt x="4688" y="514234"/>
                    <a:pt x="11832" y="611336"/>
                  </a:cubicBezTo>
                  <a:cubicBezTo>
                    <a:pt x="18976" y="708438"/>
                    <a:pt x="-5102" y="715317"/>
                    <a:pt x="45169" y="747861"/>
                  </a:cubicBezTo>
                  <a:cubicBezTo>
                    <a:pt x="95440" y="780405"/>
                    <a:pt x="134863" y="794427"/>
                    <a:pt x="313457" y="806598"/>
                  </a:cubicBezTo>
                  <a:cubicBezTo>
                    <a:pt x="492051" y="818769"/>
                    <a:pt x="946870" y="831734"/>
                    <a:pt x="1116732" y="820886"/>
                  </a:cubicBezTo>
                  <a:cubicBezTo>
                    <a:pt x="1286595" y="810038"/>
                    <a:pt x="1292151" y="806863"/>
                    <a:pt x="1332632" y="741511"/>
                  </a:cubicBezTo>
                  <a:cubicBezTo>
                    <a:pt x="1373113" y="676159"/>
                    <a:pt x="1357238" y="533019"/>
                    <a:pt x="1359619" y="428773"/>
                  </a:cubicBezTo>
                  <a:cubicBezTo>
                    <a:pt x="1362000" y="324527"/>
                    <a:pt x="1357767" y="183240"/>
                    <a:pt x="1346919" y="116036"/>
                  </a:cubicBezTo>
                  <a:cubicBezTo>
                    <a:pt x="1336071" y="48832"/>
                    <a:pt x="1324165" y="44863"/>
                    <a:pt x="1294532" y="25548"/>
                  </a:cubicBezTo>
                  <a:cubicBezTo>
                    <a:pt x="1264899" y="6233"/>
                    <a:pt x="1252727" y="2000"/>
                    <a:pt x="1169119" y="148"/>
                  </a:cubicBezTo>
                  <a:cubicBezTo>
                    <a:pt x="1085511" y="-1704"/>
                    <a:pt x="792882" y="14436"/>
                    <a:pt x="792882" y="14436"/>
                  </a:cubicBezTo>
                  <a:lnTo>
                    <a:pt x="262657" y="36661"/>
                  </a:lnTo>
                  <a:cubicBezTo>
                    <a:pt x="139097" y="44863"/>
                    <a:pt x="94911" y="40365"/>
                    <a:pt x="51519" y="63648"/>
                  </a:cubicBezTo>
                  <a:cubicBezTo>
                    <a:pt x="8127" y="86931"/>
                    <a:pt x="8922" y="73967"/>
                    <a:pt x="2307" y="165248"/>
                  </a:cubicBezTo>
                  <a:close/>
                </a:path>
              </a:pathLst>
            </a:custGeom>
            <a:solidFill>
              <a:srgbClr val="5D78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r>
                <a:rPr lang="en-US" sz="1400" b="1" dirty="0">
                  <a:latin typeface="Barlow" panose="00000500000000000000" pitchFamily="2" charset="0"/>
                </a:rPr>
                <a:t>R</a:t>
              </a:r>
              <a:r>
                <a:rPr lang="sq-AL" sz="1400" b="1" noProof="0" dirty="0">
                  <a:latin typeface="Barlow" panose="00000500000000000000" pitchFamily="2" charset="0"/>
                </a:rPr>
                <a:t>ritj</a:t>
              </a:r>
              <a:r>
                <a:rPr lang="en-US" sz="1400" b="1" noProof="0" dirty="0">
                  <a:latin typeface="Barlow" panose="00000500000000000000" pitchFamily="2" charset="0"/>
                </a:rPr>
                <a:t>a</a:t>
              </a:r>
              <a:r>
                <a:rPr lang="sq-AL" sz="1400" b="1" noProof="0" dirty="0">
                  <a:latin typeface="Barlow" panose="00000500000000000000" pitchFamily="2" charset="0"/>
                </a:rPr>
                <a:t> në krahasim</a:t>
              </a:r>
              <a:r>
                <a:rPr lang="en-US" sz="1400" b="1" noProof="0" dirty="0">
                  <a:latin typeface="Barlow" panose="00000500000000000000" pitchFamily="2" charset="0"/>
                </a:rPr>
                <a:t> </a:t>
              </a:r>
              <a:r>
                <a:rPr lang="sq-AL" sz="1400" b="1" noProof="0" dirty="0">
                  <a:latin typeface="Barlow" panose="00000500000000000000" pitchFamily="2" charset="0"/>
                </a:rPr>
                <a:t>me vitin 202</a:t>
              </a:r>
              <a:r>
                <a:rPr lang="en-US" sz="1400" b="1" noProof="0" dirty="0">
                  <a:latin typeface="Barlow" panose="00000500000000000000" pitchFamily="2" charset="0"/>
                </a:rPr>
                <a:t>4:</a:t>
              </a:r>
            </a:p>
            <a:p>
              <a:pPr lvl="0" algn="ctr" rtl="0"/>
              <a:endParaRPr lang="sq-AL" sz="1400" b="1" noProof="0" dirty="0">
                <a:latin typeface="Barlow" panose="00000500000000000000" pitchFamily="2" charset="0"/>
              </a:endParaRPr>
            </a:p>
            <a:p>
              <a:pPr lvl="0" algn="ctr" rtl="0"/>
              <a:r>
                <a:rPr lang="sq-AL" sz="1400" b="1" noProof="0" dirty="0">
                  <a:latin typeface="Barlow" panose="00000500000000000000" pitchFamily="2" charset="0"/>
                </a:rPr>
                <a:t>10%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5DDC2E8-9D02-8D44-7005-2765A8AF69E6}"/>
                </a:ext>
              </a:extLst>
            </p:cNvPr>
            <p:cNvSpPr/>
            <p:nvPr/>
          </p:nvSpPr>
          <p:spPr>
            <a:xfrm>
              <a:off x="778449" y="2726680"/>
              <a:ext cx="2984150" cy="1165152"/>
            </a:xfrm>
            <a:custGeom>
              <a:avLst/>
              <a:gdLst>
                <a:gd name="connsiteX0" fmla="*/ 2841 w 1366504"/>
                <a:gd name="connsiteY0" fmla="*/ 126136 h 842202"/>
                <a:gd name="connsiteX1" fmla="*/ 26654 w 1366504"/>
                <a:gd name="connsiteY1" fmla="*/ 581749 h 842202"/>
                <a:gd name="connsiteX2" fmla="*/ 66341 w 1366504"/>
                <a:gd name="connsiteY2" fmla="*/ 759549 h 842202"/>
                <a:gd name="connsiteX3" fmla="*/ 180641 w 1366504"/>
                <a:gd name="connsiteY3" fmla="*/ 840511 h 842202"/>
                <a:gd name="connsiteX4" fmla="*/ 758491 w 1366504"/>
                <a:gd name="connsiteY4" fmla="*/ 810349 h 842202"/>
                <a:gd name="connsiteX5" fmla="*/ 1237916 w 1366504"/>
                <a:gd name="connsiteY5" fmla="*/ 761136 h 842202"/>
                <a:gd name="connsiteX6" fmla="*/ 1337929 w 1366504"/>
                <a:gd name="connsiteY6" fmla="*/ 681761 h 842202"/>
                <a:gd name="connsiteX7" fmla="*/ 1364916 w 1366504"/>
                <a:gd name="connsiteY7" fmla="*/ 449986 h 842202"/>
                <a:gd name="connsiteX8" fmla="*/ 1301416 w 1366504"/>
                <a:gd name="connsiteY8" fmla="*/ 137249 h 842202"/>
                <a:gd name="connsiteX9" fmla="*/ 1252204 w 1366504"/>
                <a:gd name="connsiteY9" fmla="*/ 61049 h 842202"/>
                <a:gd name="connsiteX10" fmla="*/ 1017254 w 1366504"/>
                <a:gd name="connsiteY10" fmla="*/ 30886 h 842202"/>
                <a:gd name="connsiteX11" fmla="*/ 418766 w 1366504"/>
                <a:gd name="connsiteY11" fmla="*/ 8661 h 842202"/>
                <a:gd name="connsiteX12" fmla="*/ 93329 w 1366504"/>
                <a:gd name="connsiteY12" fmla="*/ 10249 h 842202"/>
                <a:gd name="connsiteX13" fmla="*/ 2841 w 1366504"/>
                <a:gd name="connsiteY13" fmla="*/ 126136 h 842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6504" h="842202">
                  <a:moveTo>
                    <a:pt x="2841" y="126136"/>
                  </a:moveTo>
                  <a:cubicBezTo>
                    <a:pt x="-8271" y="221386"/>
                    <a:pt x="16071" y="476180"/>
                    <a:pt x="26654" y="581749"/>
                  </a:cubicBezTo>
                  <a:cubicBezTo>
                    <a:pt x="37237" y="687318"/>
                    <a:pt x="40677" y="716422"/>
                    <a:pt x="66341" y="759549"/>
                  </a:cubicBezTo>
                  <a:cubicBezTo>
                    <a:pt x="92005" y="802676"/>
                    <a:pt x="65283" y="832044"/>
                    <a:pt x="180641" y="840511"/>
                  </a:cubicBezTo>
                  <a:cubicBezTo>
                    <a:pt x="295999" y="848978"/>
                    <a:pt x="582279" y="823578"/>
                    <a:pt x="758491" y="810349"/>
                  </a:cubicBezTo>
                  <a:cubicBezTo>
                    <a:pt x="934703" y="797120"/>
                    <a:pt x="1141343" y="782567"/>
                    <a:pt x="1237916" y="761136"/>
                  </a:cubicBezTo>
                  <a:cubicBezTo>
                    <a:pt x="1334489" y="739705"/>
                    <a:pt x="1316762" y="733619"/>
                    <a:pt x="1337929" y="681761"/>
                  </a:cubicBezTo>
                  <a:cubicBezTo>
                    <a:pt x="1359096" y="629903"/>
                    <a:pt x="1371001" y="540738"/>
                    <a:pt x="1364916" y="449986"/>
                  </a:cubicBezTo>
                  <a:cubicBezTo>
                    <a:pt x="1358831" y="359234"/>
                    <a:pt x="1320201" y="202072"/>
                    <a:pt x="1301416" y="137249"/>
                  </a:cubicBezTo>
                  <a:cubicBezTo>
                    <a:pt x="1282631" y="72426"/>
                    <a:pt x="1299564" y="78776"/>
                    <a:pt x="1252204" y="61049"/>
                  </a:cubicBezTo>
                  <a:cubicBezTo>
                    <a:pt x="1204844" y="43322"/>
                    <a:pt x="1156160" y="39617"/>
                    <a:pt x="1017254" y="30886"/>
                  </a:cubicBezTo>
                  <a:cubicBezTo>
                    <a:pt x="878348" y="22155"/>
                    <a:pt x="572753" y="12100"/>
                    <a:pt x="418766" y="8661"/>
                  </a:cubicBezTo>
                  <a:cubicBezTo>
                    <a:pt x="264779" y="5222"/>
                    <a:pt x="162650" y="-9859"/>
                    <a:pt x="93329" y="10249"/>
                  </a:cubicBezTo>
                  <a:cubicBezTo>
                    <a:pt x="24008" y="30357"/>
                    <a:pt x="13953" y="30886"/>
                    <a:pt x="2841" y="12613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r>
                <a:rPr lang="en-US" sz="1400" b="1" noProof="0" dirty="0" err="1">
                  <a:latin typeface="Barlow" panose="00000500000000000000" pitchFamily="2" charset="0"/>
                </a:rPr>
                <a:t>Niveli</a:t>
              </a:r>
              <a:r>
                <a:rPr lang="en-US" sz="1400" b="1" noProof="0" dirty="0">
                  <a:latin typeface="Barlow" panose="00000500000000000000" pitchFamily="2" charset="0"/>
                </a:rPr>
                <a:t> </a:t>
              </a:r>
              <a:r>
                <a:rPr lang="en-US" sz="1400" b="1" noProof="0" dirty="0" err="1">
                  <a:latin typeface="Barlow" panose="00000500000000000000" pitchFamily="2" charset="0"/>
                </a:rPr>
                <a:t>i</a:t>
              </a:r>
              <a:r>
                <a:rPr lang="en-US" sz="1400" b="1" noProof="0" dirty="0">
                  <a:latin typeface="Barlow" panose="00000500000000000000" pitchFamily="2" charset="0"/>
                </a:rPr>
                <a:t> </a:t>
              </a:r>
              <a:r>
                <a:rPr lang="en-US" sz="1400" b="1" noProof="0" dirty="0" err="1">
                  <a:latin typeface="Barlow" panose="00000500000000000000" pitchFamily="2" charset="0"/>
                </a:rPr>
                <a:t>realizimit</a:t>
              </a:r>
              <a:r>
                <a:rPr lang="en-US" sz="1400" b="1" noProof="0" dirty="0">
                  <a:latin typeface="Barlow" panose="00000500000000000000" pitchFamily="2" charset="0"/>
                </a:rPr>
                <a:t> </a:t>
              </a:r>
              <a:r>
                <a:rPr lang="en-US" sz="1400" b="1" noProof="0" dirty="0" err="1">
                  <a:latin typeface="Barlow" panose="00000500000000000000" pitchFamily="2" charset="0"/>
                </a:rPr>
                <a:t>faktik</a:t>
              </a:r>
              <a:r>
                <a:rPr lang="en-US" sz="1400" b="1" noProof="0" dirty="0">
                  <a:latin typeface="Barlow" panose="00000500000000000000" pitchFamily="2" charset="0"/>
                </a:rPr>
                <a:t>:</a:t>
              </a:r>
            </a:p>
            <a:p>
              <a:pPr lvl="0" algn="ctr" rtl="0"/>
              <a:endParaRPr lang="en-US" sz="1400" b="1" noProof="0" dirty="0">
                <a:latin typeface="Barlow" panose="00000500000000000000" pitchFamily="2" charset="0"/>
              </a:endParaRPr>
            </a:p>
            <a:p>
              <a:pPr lvl="0" algn="ctr" rtl="0"/>
              <a:r>
                <a:rPr lang="sq-AL" sz="1400" b="1" dirty="0">
                  <a:latin typeface="Barlow" panose="00000500000000000000" pitchFamily="2" charset="0"/>
                </a:rPr>
                <a:t>97.2</a:t>
              </a:r>
              <a:r>
                <a:rPr lang="sq-AL" sz="1400" b="1" noProof="0" dirty="0">
                  <a:latin typeface="Barlow" panose="00000500000000000000" pitchFamily="2" charset="0"/>
                </a:rPr>
                <a:t>%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938CCAFF-B476-5167-CE04-09A193B4EC52}"/>
              </a:ext>
            </a:extLst>
          </p:cNvPr>
          <p:cNvSpPr/>
          <p:nvPr/>
        </p:nvSpPr>
        <p:spPr>
          <a:xfrm>
            <a:off x="750286" y="3194360"/>
            <a:ext cx="6309166" cy="3200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 rtl="0">
              <a:spcBef>
                <a:spcPts val="600"/>
              </a:spcBef>
            </a:pPr>
            <a:r>
              <a:rPr lang="sq-AL" sz="1300" i="1" spc="4" noProof="0" dirty="0">
                <a:solidFill>
                  <a:schemeClr val="tx1"/>
                </a:solidFill>
                <a:latin typeface="Barlow"/>
              </a:rPr>
              <a:t>Shpenzimet </a:t>
            </a:r>
            <a:r>
              <a:rPr lang="en-US" sz="1300" i="1" spc="4" noProof="0" dirty="0">
                <a:solidFill>
                  <a:schemeClr val="tx1"/>
                </a:solidFill>
                <a:latin typeface="Barlow"/>
              </a:rPr>
              <a:t>e </a:t>
            </a:r>
            <a:r>
              <a:rPr lang="sq-AL" sz="1300" i="1" spc="4" noProof="0" dirty="0">
                <a:solidFill>
                  <a:schemeClr val="tx1"/>
                </a:solidFill>
                <a:latin typeface="Barlow"/>
              </a:rPr>
              <a:t>qeveris</a:t>
            </a:r>
            <a:r>
              <a:rPr lang="en-US" sz="1300" i="1" spc="4" noProof="0" dirty="0" err="1">
                <a:solidFill>
                  <a:schemeClr val="tx1"/>
                </a:solidFill>
                <a:latin typeface="Barlow"/>
              </a:rPr>
              <a:t>jes</a:t>
            </a:r>
            <a:r>
              <a:rPr lang="sq-AL" sz="1300" i="1" spc="4" noProof="0" dirty="0">
                <a:solidFill>
                  <a:schemeClr val="tx1"/>
                </a:solidFill>
                <a:latin typeface="Barlow"/>
              </a:rPr>
              <a:t> së përgjithshme </a:t>
            </a:r>
            <a:r>
              <a:rPr lang="sq-AL" sz="1300" spc="4" noProof="0" dirty="0">
                <a:solidFill>
                  <a:schemeClr val="tx1"/>
                </a:solidFill>
                <a:latin typeface="Barlow"/>
              </a:rPr>
              <a:t>arritën </a:t>
            </a:r>
            <a:r>
              <a:rPr lang="sq-AL" sz="1300" i="1" spc="4" noProof="0" dirty="0">
                <a:solidFill>
                  <a:schemeClr val="tx1"/>
                </a:solidFill>
                <a:latin typeface="Barlow"/>
              </a:rPr>
              <a:t>gjithsej </a:t>
            </a:r>
            <a:r>
              <a:rPr lang="sq-AL" sz="1300" spc="4" noProof="0" dirty="0">
                <a:solidFill>
                  <a:schemeClr val="tx1"/>
                </a:solidFill>
                <a:latin typeface="Barlow"/>
              </a:rPr>
              <a:t>në 801.7 miliardë LEK, që është ekuivalente me </a:t>
            </a:r>
            <a:r>
              <a:rPr lang="sq-AL" sz="1300" spc="4" dirty="0">
                <a:solidFill>
                  <a:schemeClr val="tx1"/>
                </a:solidFill>
                <a:latin typeface="Barlow"/>
              </a:rPr>
              <a:t>30.2</a:t>
            </a:r>
            <a:r>
              <a:rPr lang="sq-AL" sz="1300" spc="4" noProof="0" dirty="0">
                <a:solidFill>
                  <a:schemeClr val="tx1"/>
                </a:solidFill>
                <a:latin typeface="Barlow"/>
              </a:rPr>
              <a:t>% të PBB. </a:t>
            </a:r>
            <a:endParaRPr lang="en-US" sz="1300" spc="4" noProof="0" dirty="0">
              <a:solidFill>
                <a:schemeClr val="tx1"/>
              </a:solidFill>
              <a:latin typeface="Barlow"/>
            </a:endParaRPr>
          </a:p>
          <a:p>
            <a:pPr algn="just" rtl="0">
              <a:spcBef>
                <a:spcPts val="600"/>
              </a:spcBef>
            </a:pPr>
            <a:r>
              <a:rPr lang="en-US" sz="1300" i="1" spc="4" noProof="0" dirty="0" err="1">
                <a:solidFill>
                  <a:schemeClr val="tx1"/>
                </a:solidFill>
                <a:latin typeface="Barlow"/>
              </a:rPr>
              <a:t>Shpenzimet</a:t>
            </a:r>
            <a:r>
              <a:rPr lang="en-US" sz="1300" i="1" spc="4" noProof="0" dirty="0">
                <a:solidFill>
                  <a:schemeClr val="tx1"/>
                </a:solidFill>
                <a:latin typeface="Barlow"/>
              </a:rPr>
              <a:t> </a:t>
            </a:r>
            <a:r>
              <a:rPr lang="en-US" sz="1300" i="1" spc="4" noProof="0" dirty="0" err="1">
                <a:solidFill>
                  <a:schemeClr val="tx1"/>
                </a:solidFill>
                <a:latin typeface="Barlow"/>
              </a:rPr>
              <a:t>faktike</a:t>
            </a:r>
            <a:r>
              <a:rPr lang="en-US" sz="1300" i="1" spc="4" dirty="0">
                <a:solidFill>
                  <a:schemeClr val="tx1"/>
                </a:solidFill>
                <a:latin typeface="Barlow"/>
              </a:rPr>
              <a:t> </a:t>
            </a:r>
            <a:r>
              <a:rPr lang="en-US" sz="1300" spc="4" noProof="0" dirty="0" err="1">
                <a:solidFill>
                  <a:schemeClr val="tx1"/>
                </a:solidFill>
                <a:latin typeface="Barlow"/>
              </a:rPr>
              <a:t>paraqiten</a:t>
            </a:r>
            <a:r>
              <a:rPr lang="en-US" sz="1300" spc="4" noProof="0" dirty="0">
                <a:solidFill>
                  <a:schemeClr val="tx1"/>
                </a:solidFill>
                <a:latin typeface="Barlow"/>
              </a:rPr>
              <a:t> me </a:t>
            </a:r>
            <a:r>
              <a:rPr lang="sq-AL" sz="1300" spc="4" noProof="0" dirty="0">
                <a:solidFill>
                  <a:schemeClr val="tx1"/>
                </a:solidFill>
                <a:latin typeface="Barlow"/>
              </a:rPr>
              <a:t>realizim në masën 97.2</a:t>
            </a:r>
            <a:r>
              <a:rPr lang="en-US" sz="1300" spc="4" noProof="0" dirty="0">
                <a:solidFill>
                  <a:schemeClr val="tx1"/>
                </a:solidFill>
                <a:latin typeface="Barlow"/>
              </a:rPr>
              <a:t>% </a:t>
            </a:r>
            <a:r>
              <a:rPr lang="sq-AL" sz="1300" spc="4" noProof="0" dirty="0">
                <a:solidFill>
                  <a:schemeClr val="tx1"/>
                </a:solidFill>
                <a:latin typeface="Barlow"/>
              </a:rPr>
              <a:t>të planit vjetor</a:t>
            </a:r>
            <a:r>
              <a:rPr lang="en-US" sz="1300" spc="4" noProof="0" dirty="0">
                <a:solidFill>
                  <a:schemeClr val="tx1"/>
                </a:solidFill>
                <a:latin typeface="Barlow"/>
              </a:rPr>
              <a:t>. </a:t>
            </a:r>
          </a:p>
          <a:p>
            <a:pPr algn="just" rtl="0">
              <a:spcBef>
                <a:spcPts val="600"/>
              </a:spcBef>
            </a:pPr>
            <a:r>
              <a:rPr lang="sq-AL" sz="1300" spc="4" noProof="0" dirty="0">
                <a:solidFill>
                  <a:schemeClr val="tx1"/>
                </a:solidFill>
                <a:latin typeface="Barlow"/>
              </a:rPr>
              <a:t>Pjesën </a:t>
            </a:r>
            <a:r>
              <a:rPr lang="en-US" sz="1300" spc="4" noProof="0" dirty="0" err="1">
                <a:solidFill>
                  <a:schemeClr val="tx1"/>
                </a:solidFill>
                <a:latin typeface="Barlow"/>
              </a:rPr>
              <a:t>kryesore</a:t>
            </a:r>
            <a:r>
              <a:rPr lang="en-US" sz="1300" spc="4" noProof="0" dirty="0">
                <a:solidFill>
                  <a:schemeClr val="tx1"/>
                </a:solidFill>
                <a:latin typeface="Barlow"/>
              </a:rPr>
              <a:t> </a:t>
            </a:r>
            <a:r>
              <a:rPr lang="sq-AL" sz="1300" spc="4" noProof="0" dirty="0">
                <a:solidFill>
                  <a:schemeClr val="tx1"/>
                </a:solidFill>
                <a:latin typeface="Barlow"/>
              </a:rPr>
              <a:t>e zënë shpenzimet për fondet speciale</a:t>
            </a:r>
            <a:r>
              <a:rPr lang="en-US" sz="1300" spc="4" noProof="0" dirty="0">
                <a:solidFill>
                  <a:schemeClr val="tx1"/>
                </a:solidFill>
                <a:latin typeface="Barlow"/>
              </a:rPr>
              <a:t> </a:t>
            </a:r>
            <a:r>
              <a:rPr lang="en-US" sz="1300" spc="4" noProof="0" dirty="0" err="1">
                <a:solidFill>
                  <a:schemeClr val="tx1"/>
                </a:solidFill>
                <a:latin typeface="Barlow"/>
              </a:rPr>
              <a:t>siç</a:t>
            </a:r>
            <a:r>
              <a:rPr lang="en-US" sz="1300" spc="4" noProof="0" dirty="0">
                <a:solidFill>
                  <a:schemeClr val="tx1"/>
                </a:solidFill>
                <a:latin typeface="Barlow"/>
              </a:rPr>
              <a:t> </a:t>
            </a:r>
            <a:r>
              <a:rPr lang="en-US" sz="1300" spc="4" noProof="0" dirty="0" err="1">
                <a:solidFill>
                  <a:schemeClr val="tx1"/>
                </a:solidFill>
                <a:latin typeface="Barlow"/>
              </a:rPr>
              <a:t>janë</a:t>
            </a:r>
            <a:r>
              <a:rPr lang="en-US" sz="1300" spc="4" noProof="0" dirty="0">
                <a:solidFill>
                  <a:schemeClr val="tx1"/>
                </a:solidFill>
                <a:latin typeface="Barlow"/>
              </a:rPr>
              <a:t>: </a:t>
            </a:r>
            <a:r>
              <a:rPr lang="en-US" sz="1300" spc="4" noProof="0" dirty="0" err="1">
                <a:solidFill>
                  <a:schemeClr val="tx1"/>
                </a:solidFill>
                <a:latin typeface="Barlow"/>
              </a:rPr>
              <a:t>fondi</a:t>
            </a:r>
            <a:r>
              <a:rPr lang="en-US" sz="1300" spc="4" noProof="0" dirty="0">
                <a:solidFill>
                  <a:schemeClr val="tx1"/>
                </a:solidFill>
                <a:latin typeface="Barlow"/>
              </a:rPr>
              <a:t> </a:t>
            </a:r>
            <a:r>
              <a:rPr lang="en-US" sz="1300" spc="4" noProof="0" dirty="0" err="1">
                <a:solidFill>
                  <a:schemeClr val="tx1"/>
                </a:solidFill>
                <a:latin typeface="Barlow"/>
              </a:rPr>
              <a:t>i</a:t>
            </a:r>
            <a:r>
              <a:rPr lang="en-US" sz="1300" spc="4" noProof="0" dirty="0">
                <a:solidFill>
                  <a:schemeClr val="tx1"/>
                </a:solidFill>
                <a:latin typeface="Barlow"/>
              </a:rPr>
              <a:t> </a:t>
            </a:r>
            <a:r>
              <a:rPr lang="en-US" sz="1300" spc="4" dirty="0" err="1">
                <a:solidFill>
                  <a:schemeClr val="tx1"/>
                </a:solidFill>
                <a:latin typeface="Barlow"/>
              </a:rPr>
              <a:t>sigurimeve</a:t>
            </a:r>
            <a:r>
              <a:rPr lang="en-US" sz="1300" spc="4" dirty="0">
                <a:solidFill>
                  <a:schemeClr val="tx1"/>
                </a:solidFill>
                <a:latin typeface="Barlow"/>
              </a:rPr>
              <a:t> </a:t>
            </a:r>
            <a:r>
              <a:rPr lang="en-US" sz="1300" spc="4" dirty="0" err="1">
                <a:solidFill>
                  <a:schemeClr val="tx1"/>
                </a:solidFill>
                <a:latin typeface="Barlow"/>
              </a:rPr>
              <a:t>shoqërore</a:t>
            </a:r>
            <a:r>
              <a:rPr lang="en-US" sz="1300" spc="4" dirty="0">
                <a:solidFill>
                  <a:schemeClr val="tx1"/>
                </a:solidFill>
                <a:latin typeface="Barlow"/>
              </a:rPr>
              <a:t>, </a:t>
            </a:r>
            <a:r>
              <a:rPr lang="en-US" sz="1300" spc="4" dirty="0" err="1">
                <a:solidFill>
                  <a:schemeClr val="tx1"/>
                </a:solidFill>
                <a:latin typeface="Barlow"/>
              </a:rPr>
              <a:t>ato</a:t>
            </a:r>
            <a:r>
              <a:rPr lang="en-US" sz="1300" spc="4" dirty="0">
                <a:solidFill>
                  <a:schemeClr val="tx1"/>
                </a:solidFill>
                <a:latin typeface="Barlow"/>
              </a:rPr>
              <a:t> </a:t>
            </a:r>
            <a:r>
              <a:rPr lang="en-US" sz="1300" spc="4" dirty="0" err="1">
                <a:solidFill>
                  <a:schemeClr val="tx1"/>
                </a:solidFill>
                <a:latin typeface="Barlow"/>
              </a:rPr>
              <a:t>shëndetësore</a:t>
            </a:r>
            <a:r>
              <a:rPr lang="en-US" sz="1300" spc="4" dirty="0">
                <a:solidFill>
                  <a:schemeClr val="tx1"/>
                </a:solidFill>
                <a:latin typeface="Barlow"/>
              </a:rPr>
              <a:t> </a:t>
            </a:r>
            <a:r>
              <a:rPr lang="en-US" sz="1300" spc="4" dirty="0" err="1">
                <a:solidFill>
                  <a:schemeClr val="tx1"/>
                </a:solidFill>
                <a:latin typeface="Barlow"/>
              </a:rPr>
              <a:t>dhe</a:t>
            </a:r>
            <a:r>
              <a:rPr lang="en-US" sz="1300" spc="4" dirty="0">
                <a:solidFill>
                  <a:schemeClr val="tx1"/>
                </a:solidFill>
                <a:latin typeface="Barlow"/>
              </a:rPr>
              <a:t> </a:t>
            </a:r>
            <a:r>
              <a:rPr lang="en-US" sz="1300" spc="4" dirty="0" err="1">
                <a:solidFill>
                  <a:schemeClr val="tx1"/>
                </a:solidFill>
                <a:latin typeface="Barlow"/>
              </a:rPr>
              <a:t>kompensimi</a:t>
            </a:r>
            <a:r>
              <a:rPr lang="en-US" sz="1300" spc="4" dirty="0">
                <a:solidFill>
                  <a:schemeClr val="tx1"/>
                </a:solidFill>
                <a:latin typeface="Barlow"/>
              </a:rPr>
              <a:t> </a:t>
            </a:r>
            <a:r>
              <a:rPr lang="en-US" sz="1300" spc="4" dirty="0" err="1">
                <a:solidFill>
                  <a:schemeClr val="tx1"/>
                </a:solidFill>
                <a:latin typeface="Barlow"/>
              </a:rPr>
              <a:t>i</a:t>
            </a:r>
            <a:r>
              <a:rPr lang="en-US" sz="1300" spc="4" dirty="0">
                <a:solidFill>
                  <a:schemeClr val="tx1"/>
                </a:solidFill>
                <a:latin typeface="Barlow"/>
              </a:rPr>
              <a:t> </a:t>
            </a:r>
            <a:r>
              <a:rPr lang="en-US" sz="1300" spc="4" dirty="0" err="1">
                <a:solidFill>
                  <a:schemeClr val="tx1"/>
                </a:solidFill>
                <a:latin typeface="Barlow"/>
              </a:rPr>
              <a:t>ish-pronarëve</a:t>
            </a:r>
            <a:r>
              <a:rPr lang="en-US" sz="1300" spc="4" dirty="0">
                <a:solidFill>
                  <a:schemeClr val="tx1"/>
                </a:solidFill>
                <a:latin typeface="Barlow"/>
              </a:rPr>
              <a:t>, </a:t>
            </a:r>
            <a:r>
              <a:rPr lang="en-US" sz="1300" spc="4" noProof="0" dirty="0">
                <a:solidFill>
                  <a:schemeClr val="tx1"/>
                </a:solidFill>
                <a:latin typeface="Barlow"/>
              </a:rPr>
              <a:t>me</a:t>
            </a:r>
            <a:r>
              <a:rPr lang="sq-AL" sz="1300" spc="4" noProof="0" dirty="0">
                <a:solidFill>
                  <a:schemeClr val="tx1"/>
                </a:solidFill>
                <a:latin typeface="Barlow"/>
              </a:rPr>
              <a:t> </a:t>
            </a:r>
            <a:r>
              <a:rPr lang="en-US" sz="1300" spc="4" noProof="0" dirty="0" err="1">
                <a:solidFill>
                  <a:schemeClr val="tx1"/>
                </a:solidFill>
                <a:latin typeface="Barlow"/>
              </a:rPr>
              <a:t>rreth</a:t>
            </a:r>
            <a:r>
              <a:rPr lang="en-US" sz="1300" spc="4" noProof="0" dirty="0">
                <a:solidFill>
                  <a:schemeClr val="tx1"/>
                </a:solidFill>
                <a:latin typeface="Barlow"/>
              </a:rPr>
              <a:t> </a:t>
            </a:r>
            <a:r>
              <a:rPr lang="sq-AL" sz="1300" spc="4" noProof="0" dirty="0">
                <a:solidFill>
                  <a:schemeClr val="tx1"/>
                </a:solidFill>
                <a:latin typeface="Barlow"/>
              </a:rPr>
              <a:t>41.4% të shpenzimeve korente dhe 33.7% të shpenzimeve totale buxhetore.</a:t>
            </a:r>
            <a:r>
              <a:rPr lang="en-US" sz="1300" spc="4" dirty="0">
                <a:solidFill>
                  <a:schemeClr val="tx1"/>
                </a:solidFill>
                <a:latin typeface="Barlow"/>
              </a:rPr>
              <a:t> </a:t>
            </a:r>
          </a:p>
          <a:p>
            <a:pPr algn="just" rtl="0">
              <a:spcBef>
                <a:spcPts val="600"/>
              </a:spcBef>
            </a:pPr>
            <a:r>
              <a:rPr lang="sq-AL" sz="1300" i="1" spc="4" noProof="0" dirty="0">
                <a:solidFill>
                  <a:schemeClr val="tx1"/>
                </a:solidFill>
                <a:latin typeface="Barlow"/>
              </a:rPr>
              <a:t>Shpenzimet e tjera </a:t>
            </a:r>
            <a:r>
              <a:rPr lang="sq-AL" sz="1300" spc="4" noProof="0" dirty="0">
                <a:solidFill>
                  <a:schemeClr val="tx1"/>
                </a:solidFill>
                <a:latin typeface="Barlow"/>
              </a:rPr>
              <a:t>përfshijnë shpenzimet për personelin, shpenzimet për subvencionet, shpenzimet për interesat e huamarrjes, ato operative dhe të mirëmbajtjes,</a:t>
            </a:r>
            <a:r>
              <a:rPr lang="en-US" sz="1300" spc="4" noProof="0" dirty="0">
                <a:solidFill>
                  <a:schemeClr val="tx1"/>
                </a:solidFill>
                <a:latin typeface="Barlow"/>
              </a:rPr>
              <a:t> </a:t>
            </a:r>
            <a:r>
              <a:rPr lang="en-US" sz="1300" spc="4" noProof="0" dirty="0" err="1">
                <a:solidFill>
                  <a:schemeClr val="tx1"/>
                </a:solidFill>
                <a:latin typeface="Barlow"/>
              </a:rPr>
              <a:t>shpenzime</a:t>
            </a:r>
            <a:r>
              <a:rPr lang="en-US" sz="1300" spc="4" noProof="0" dirty="0">
                <a:solidFill>
                  <a:schemeClr val="tx1"/>
                </a:solidFill>
                <a:latin typeface="Barlow"/>
              </a:rPr>
              <a:t> </a:t>
            </a:r>
            <a:r>
              <a:rPr lang="en-US" sz="1300" spc="4" noProof="0" dirty="0" err="1">
                <a:solidFill>
                  <a:schemeClr val="tx1"/>
                </a:solidFill>
                <a:latin typeface="Barlow"/>
              </a:rPr>
              <a:t>sociale</a:t>
            </a:r>
            <a:r>
              <a:rPr lang="en-US" sz="1300" spc="4" noProof="0" dirty="0">
                <a:solidFill>
                  <a:schemeClr val="tx1"/>
                </a:solidFill>
                <a:latin typeface="Barlow"/>
              </a:rPr>
              <a:t> (</a:t>
            </a:r>
            <a:r>
              <a:rPr lang="en-US" sz="1300" i="1" spc="4" noProof="0" dirty="0" err="1">
                <a:solidFill>
                  <a:schemeClr val="tx1"/>
                </a:solidFill>
                <a:latin typeface="Barlow"/>
              </a:rPr>
              <a:t>si</a:t>
            </a:r>
            <a:r>
              <a:rPr lang="en-US" sz="1300" i="1" spc="4" noProof="0" dirty="0">
                <a:solidFill>
                  <a:schemeClr val="tx1"/>
                </a:solidFill>
                <a:latin typeface="Barlow"/>
              </a:rPr>
              <a:t>: </a:t>
            </a:r>
            <a:r>
              <a:rPr lang="en-US" sz="1300" i="1" spc="4" noProof="0" dirty="0" err="1">
                <a:solidFill>
                  <a:schemeClr val="tx1"/>
                </a:solidFill>
                <a:latin typeface="Barlow"/>
              </a:rPr>
              <a:t>pagesa</a:t>
            </a:r>
            <a:r>
              <a:rPr lang="en-US" sz="1300" i="1" spc="4" noProof="0" dirty="0">
                <a:solidFill>
                  <a:schemeClr val="tx1"/>
                </a:solidFill>
                <a:latin typeface="Barlow"/>
              </a:rPr>
              <a:t> e </a:t>
            </a:r>
            <a:r>
              <a:rPr lang="en-US" sz="1300" i="1" spc="4" noProof="0" dirty="0" err="1">
                <a:solidFill>
                  <a:schemeClr val="tx1"/>
                </a:solidFill>
                <a:latin typeface="Barlow"/>
              </a:rPr>
              <a:t>papunësisë</a:t>
            </a:r>
            <a:r>
              <a:rPr lang="en-US" sz="1300" i="1" spc="4" noProof="0" dirty="0">
                <a:solidFill>
                  <a:schemeClr val="tx1"/>
                </a:solidFill>
                <a:latin typeface="Barlow"/>
              </a:rPr>
              <a:t>, </a:t>
            </a:r>
            <a:r>
              <a:rPr lang="en-US" sz="1300" i="1" spc="4" noProof="0" dirty="0" err="1">
                <a:solidFill>
                  <a:schemeClr val="tx1"/>
                </a:solidFill>
                <a:latin typeface="Barlow"/>
              </a:rPr>
              <a:t>ndihma</a:t>
            </a:r>
            <a:r>
              <a:rPr lang="en-US" sz="1300" i="1" spc="4" noProof="0" dirty="0">
                <a:solidFill>
                  <a:schemeClr val="tx1"/>
                </a:solidFill>
                <a:latin typeface="Barlow"/>
              </a:rPr>
              <a:t> </a:t>
            </a:r>
            <a:r>
              <a:rPr lang="en-US" sz="1300" i="1" spc="4" noProof="0" dirty="0" err="1">
                <a:solidFill>
                  <a:schemeClr val="tx1"/>
                </a:solidFill>
                <a:latin typeface="Barlow"/>
              </a:rPr>
              <a:t>ekonomike</a:t>
            </a:r>
            <a:r>
              <a:rPr lang="en-US" sz="1300" i="1" spc="4" noProof="0" dirty="0">
                <a:solidFill>
                  <a:schemeClr val="tx1"/>
                </a:solidFill>
                <a:latin typeface="Barlow"/>
              </a:rPr>
              <a:t>, </a:t>
            </a:r>
            <a:r>
              <a:rPr lang="en-US" sz="1300" i="1" spc="4" dirty="0">
                <a:solidFill>
                  <a:schemeClr val="tx1"/>
                </a:solidFill>
                <a:latin typeface="Barlow"/>
              </a:rPr>
              <a:t>k</a:t>
            </a:r>
            <a:r>
              <a:rPr lang="en-US" sz="1300" i="1" spc="4" noProof="0" dirty="0" err="1">
                <a:solidFill>
                  <a:schemeClr val="tx1"/>
                </a:solidFill>
                <a:latin typeface="Barlow"/>
              </a:rPr>
              <a:t>ompesimi</a:t>
            </a:r>
            <a:r>
              <a:rPr lang="en-US" sz="1300" i="1" spc="4" noProof="0" dirty="0">
                <a:solidFill>
                  <a:schemeClr val="tx1"/>
                </a:solidFill>
                <a:latin typeface="Barlow"/>
              </a:rPr>
              <a:t> </a:t>
            </a:r>
            <a:r>
              <a:rPr lang="en-US" sz="1300" i="1" spc="4" noProof="0" dirty="0" err="1">
                <a:solidFill>
                  <a:schemeClr val="tx1"/>
                </a:solidFill>
                <a:latin typeface="Barlow"/>
              </a:rPr>
              <a:t>për</a:t>
            </a:r>
            <a:r>
              <a:rPr lang="en-US" sz="1300" i="1" spc="4" noProof="0" dirty="0">
                <a:solidFill>
                  <a:schemeClr val="tx1"/>
                </a:solidFill>
                <a:latin typeface="Barlow"/>
              </a:rPr>
              <a:t> </a:t>
            </a:r>
            <a:r>
              <a:rPr lang="en-US" sz="1300" i="1" spc="4" noProof="0" dirty="0" err="1">
                <a:solidFill>
                  <a:schemeClr val="tx1"/>
                </a:solidFill>
                <a:latin typeface="Barlow"/>
              </a:rPr>
              <a:t>ish-të</a:t>
            </a:r>
            <a:r>
              <a:rPr lang="en-US" sz="1300" i="1" spc="4" noProof="0" dirty="0">
                <a:solidFill>
                  <a:schemeClr val="tx1"/>
                </a:solidFill>
                <a:latin typeface="Barlow"/>
              </a:rPr>
              <a:t> </a:t>
            </a:r>
            <a:r>
              <a:rPr lang="en-US" sz="1300" i="1" spc="4" noProof="0" dirty="0" err="1">
                <a:solidFill>
                  <a:schemeClr val="tx1"/>
                </a:solidFill>
                <a:latin typeface="Barlow"/>
              </a:rPr>
              <a:t>perndjekurit</a:t>
            </a:r>
            <a:r>
              <a:rPr lang="en-US" sz="1300" i="1" spc="4" noProof="0" dirty="0">
                <a:solidFill>
                  <a:schemeClr val="tx1"/>
                </a:solidFill>
                <a:latin typeface="Barlow"/>
              </a:rPr>
              <a:t> </a:t>
            </a:r>
            <a:r>
              <a:rPr lang="en-US" sz="1300" i="1" spc="4" noProof="0" dirty="0" err="1">
                <a:solidFill>
                  <a:schemeClr val="tx1"/>
                </a:solidFill>
                <a:latin typeface="Barlow"/>
              </a:rPr>
              <a:t>politik</a:t>
            </a:r>
            <a:r>
              <a:rPr lang="en-US" sz="1300" i="1" spc="4" dirty="0">
                <a:solidFill>
                  <a:schemeClr val="tx1"/>
                </a:solidFill>
                <a:latin typeface="Barlow"/>
              </a:rPr>
              <a:t> </a:t>
            </a:r>
            <a:r>
              <a:rPr lang="en-US" sz="1300" i="1" spc="4" dirty="0" err="1">
                <a:solidFill>
                  <a:schemeClr val="tx1"/>
                </a:solidFill>
                <a:latin typeface="Barlow"/>
              </a:rPr>
              <a:t>dhe</a:t>
            </a:r>
            <a:r>
              <a:rPr lang="en-US" sz="1300" i="1" spc="4" noProof="0" dirty="0">
                <a:solidFill>
                  <a:schemeClr val="tx1"/>
                </a:solidFill>
                <a:latin typeface="Barlow"/>
              </a:rPr>
              <a:t> </a:t>
            </a:r>
            <a:r>
              <a:rPr lang="en-US" sz="1300" i="1" spc="4" noProof="0" dirty="0" err="1">
                <a:solidFill>
                  <a:schemeClr val="tx1"/>
                </a:solidFill>
                <a:latin typeface="Barlow"/>
              </a:rPr>
              <a:t>bonusi</a:t>
            </a:r>
            <a:r>
              <a:rPr lang="en-US" sz="1300" i="1" spc="4" noProof="0" dirty="0">
                <a:solidFill>
                  <a:schemeClr val="tx1"/>
                </a:solidFill>
                <a:latin typeface="Barlow"/>
              </a:rPr>
              <a:t> </a:t>
            </a:r>
            <a:r>
              <a:rPr lang="en-US" sz="1300" i="1" spc="4" noProof="0" dirty="0" err="1">
                <a:solidFill>
                  <a:schemeClr val="tx1"/>
                </a:solidFill>
                <a:latin typeface="Barlow"/>
              </a:rPr>
              <a:t>i</a:t>
            </a:r>
            <a:r>
              <a:rPr lang="en-US" sz="1300" i="1" spc="4" noProof="0" dirty="0">
                <a:solidFill>
                  <a:schemeClr val="tx1"/>
                </a:solidFill>
                <a:latin typeface="Barlow"/>
              </a:rPr>
              <a:t> </a:t>
            </a:r>
            <a:r>
              <a:rPr lang="en-US" sz="1300" i="1" spc="4" noProof="0" dirty="0" err="1">
                <a:solidFill>
                  <a:schemeClr val="tx1"/>
                </a:solidFill>
                <a:latin typeface="Barlow"/>
              </a:rPr>
              <a:t>lindjeve</a:t>
            </a:r>
            <a:r>
              <a:rPr lang="en-US" sz="1300" spc="4" noProof="0" dirty="0">
                <a:solidFill>
                  <a:schemeClr val="tx1"/>
                </a:solidFill>
                <a:latin typeface="Barlow"/>
              </a:rPr>
              <a:t>),</a:t>
            </a:r>
            <a:r>
              <a:rPr lang="sq-AL" sz="1300" spc="4" noProof="0" dirty="0">
                <a:solidFill>
                  <a:schemeClr val="tx1"/>
                </a:solidFill>
                <a:latin typeface="Barlow"/>
              </a:rPr>
              <a:t> buxheti vendor</a:t>
            </a:r>
            <a:r>
              <a:rPr lang="en-US" sz="1300" spc="4" dirty="0">
                <a:solidFill>
                  <a:schemeClr val="tx1"/>
                </a:solidFill>
                <a:latin typeface="Barlow"/>
              </a:rPr>
              <a:t> </a:t>
            </a:r>
            <a:r>
              <a:rPr lang="en-US" sz="1300" spc="4" dirty="0" err="1">
                <a:solidFill>
                  <a:schemeClr val="tx1"/>
                </a:solidFill>
                <a:latin typeface="Barlow"/>
              </a:rPr>
              <a:t>dhe</a:t>
            </a:r>
            <a:r>
              <a:rPr lang="en-US" sz="1300" spc="4" dirty="0">
                <a:solidFill>
                  <a:schemeClr val="tx1"/>
                </a:solidFill>
                <a:latin typeface="Barlow"/>
              </a:rPr>
              <a:t> </a:t>
            </a:r>
            <a:r>
              <a:rPr lang="sq-AL" sz="1300" spc="4" noProof="0" dirty="0">
                <a:solidFill>
                  <a:schemeClr val="tx1"/>
                </a:solidFill>
                <a:latin typeface="Barlow"/>
              </a:rPr>
              <a:t>shpenzimet kapitale</a:t>
            </a:r>
            <a:r>
              <a:rPr lang="en-US" sz="1300" spc="4" dirty="0">
                <a:solidFill>
                  <a:schemeClr val="tx1"/>
                </a:solidFill>
                <a:latin typeface="Barlow"/>
              </a:rPr>
              <a:t>. </a:t>
            </a:r>
          </a:p>
          <a:p>
            <a:pPr algn="just" rtl="0">
              <a:spcBef>
                <a:spcPts val="600"/>
              </a:spcBef>
            </a:pPr>
            <a:r>
              <a:rPr lang="sq-AL" sz="1300" i="1" spc="4" noProof="0" dirty="0">
                <a:solidFill>
                  <a:schemeClr val="tx1"/>
                </a:solidFill>
                <a:latin typeface="Barlow"/>
              </a:rPr>
              <a:t>Shpenzimet kapitale </a:t>
            </a:r>
            <a:r>
              <a:rPr lang="sq-AL" sz="1300" spc="4" noProof="0" dirty="0">
                <a:solidFill>
                  <a:schemeClr val="tx1"/>
                </a:solidFill>
                <a:latin typeface="Barlow"/>
              </a:rPr>
              <a:t>për vitin 2025 (</a:t>
            </a:r>
            <a:r>
              <a:rPr lang="sq-AL" sz="1300" i="1" spc="4" noProof="0" dirty="0">
                <a:solidFill>
                  <a:schemeClr val="tx1"/>
                </a:solidFill>
                <a:latin typeface="Barlow"/>
              </a:rPr>
              <a:t>përfshirë Fondin e Rindërtimit</a:t>
            </a:r>
            <a:r>
              <a:rPr lang="sq-AL" sz="1300" spc="4" noProof="0" dirty="0">
                <a:solidFill>
                  <a:schemeClr val="tx1"/>
                </a:solidFill>
                <a:latin typeface="Barlow"/>
              </a:rPr>
              <a:t>) rezultuan në rreth 131.6 miliardë LEK. Krahasuar me 2024, ky zë është </a:t>
            </a:r>
            <a:r>
              <a:rPr lang="en-US" sz="1300" spc="4" dirty="0">
                <a:solidFill>
                  <a:schemeClr val="tx1"/>
                </a:solidFill>
                <a:latin typeface="Barlow"/>
              </a:rPr>
              <a:t>13.4</a:t>
            </a:r>
            <a:r>
              <a:rPr lang="sq-AL" sz="1300" spc="4" noProof="0" dirty="0">
                <a:solidFill>
                  <a:schemeClr val="tx1"/>
                </a:solidFill>
                <a:latin typeface="Barlow"/>
              </a:rPr>
              <a:t>% më i lartë ose rreth </a:t>
            </a:r>
            <a:r>
              <a:rPr lang="en-US" sz="1300" spc="4" dirty="0">
                <a:solidFill>
                  <a:schemeClr val="tx1"/>
                </a:solidFill>
                <a:latin typeface="Barlow"/>
              </a:rPr>
              <a:t>15</a:t>
            </a:r>
            <a:r>
              <a:rPr lang="sq-AL" sz="1300" spc="4" noProof="0" dirty="0">
                <a:solidFill>
                  <a:schemeClr val="tx1"/>
                </a:solidFill>
                <a:latin typeface="Barlow"/>
              </a:rPr>
              <a:t>.</a:t>
            </a:r>
            <a:r>
              <a:rPr lang="en-US" sz="1300" spc="4" noProof="0" dirty="0">
                <a:solidFill>
                  <a:schemeClr val="tx1"/>
                </a:solidFill>
                <a:latin typeface="Barlow"/>
              </a:rPr>
              <a:t>6</a:t>
            </a:r>
            <a:r>
              <a:rPr lang="sq-AL" sz="1300" spc="4" noProof="0" dirty="0">
                <a:solidFill>
                  <a:schemeClr val="tx1"/>
                </a:solidFill>
                <a:latin typeface="Barlow"/>
              </a:rPr>
              <a:t> miliardë LEK më shumë. </a:t>
            </a:r>
            <a:endParaRPr lang="sq-AL" sz="1300" spc="4" dirty="0">
              <a:solidFill>
                <a:schemeClr val="tx1"/>
              </a:solidFill>
              <a:latin typeface="Barlow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DF41F39-4639-545E-52A8-9DF3638E88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4481221"/>
              </p:ext>
            </p:extLst>
          </p:nvPr>
        </p:nvGraphicFramePr>
        <p:xfrm>
          <a:off x="755999" y="6866065"/>
          <a:ext cx="6172621" cy="748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943BB18-9FF9-FE81-7EAE-AD7B3B24CF25}"/>
              </a:ext>
            </a:extLst>
          </p:cNvPr>
          <p:cNvSpPr/>
          <p:nvPr/>
        </p:nvSpPr>
        <p:spPr>
          <a:xfrm>
            <a:off x="773226" y="6506065"/>
            <a:ext cx="6172621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sq-AL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Shpenzimet</a:t>
            </a:r>
            <a:r>
              <a:rPr lang="en-US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b="1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Kryesore</a:t>
            </a:r>
            <a:r>
              <a:rPr lang="sq-AL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b="1" dirty="0" err="1">
                <a:solidFill>
                  <a:srgbClr val="365B6D"/>
                </a:solidFill>
                <a:latin typeface="Barlow" panose="00000500000000000000" pitchFamily="2" charset="0"/>
              </a:rPr>
              <a:t>të</a:t>
            </a:r>
            <a:r>
              <a:rPr lang="sq-AL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 Qeverisë së Përgjithshme </a:t>
            </a:r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(miliardë LEK)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0EB4126-C399-41D0-7B9B-2C1F4187D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7076633"/>
              </p:ext>
            </p:extLst>
          </p:nvPr>
        </p:nvGraphicFramePr>
        <p:xfrm>
          <a:off x="755999" y="8236499"/>
          <a:ext cx="6158100" cy="2127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E8EE1E00-CD56-FFD3-C6E6-562763836E14}"/>
              </a:ext>
            </a:extLst>
          </p:cNvPr>
          <p:cNvSpPr/>
          <p:nvPr/>
        </p:nvSpPr>
        <p:spPr>
          <a:xfrm>
            <a:off x="747475" y="7874774"/>
            <a:ext cx="615810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sq-AL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Shpenzimet korente të Qeverisë së Përgjithshme </a:t>
            </a:r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(miliardë LEK)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E896F82-6F22-9DE1-8835-C9E89240DA16}"/>
              </a:ext>
            </a:extLst>
          </p:cNvPr>
          <p:cNvGrpSpPr/>
          <p:nvPr/>
        </p:nvGrpSpPr>
        <p:grpSpPr>
          <a:xfrm>
            <a:off x="860" y="215910"/>
            <a:ext cx="3132903" cy="304044"/>
            <a:chOff x="860" y="215910"/>
            <a:chExt cx="3132903" cy="304044"/>
          </a:xfrm>
        </p:grpSpPr>
        <p:grpSp>
          <p:nvGrpSpPr>
            <p:cNvPr id="12" name="Group 2">
              <a:extLst>
                <a:ext uri="{FF2B5EF4-FFF2-40B4-BE49-F238E27FC236}">
                  <a16:creationId xmlns:a16="http://schemas.microsoft.com/office/drawing/2014/main" id="{209946F4-C329-1CC5-B274-047AD22263C6}"/>
                </a:ext>
              </a:extLst>
            </p:cNvPr>
            <p:cNvGrpSpPr/>
            <p:nvPr/>
          </p:nvGrpSpPr>
          <p:grpSpPr>
            <a:xfrm rot="5400000">
              <a:off x="1515103" y="-1057393"/>
              <a:ext cx="63104" cy="3091589"/>
              <a:chOff x="0" y="0"/>
              <a:chExt cx="17101" cy="934750"/>
            </a:xfrm>
          </p:grpSpPr>
          <p:sp>
            <p:nvSpPr>
              <p:cNvPr id="16" name="Freeform 3">
                <a:extLst>
                  <a:ext uri="{FF2B5EF4-FFF2-40B4-BE49-F238E27FC236}">
                    <a16:creationId xmlns:a16="http://schemas.microsoft.com/office/drawing/2014/main" id="{B9D45EDD-57E4-8CC4-2DAF-B26784811A06}"/>
                  </a:ext>
                </a:extLst>
              </p:cNvPr>
              <p:cNvSpPr/>
              <p:nvPr/>
            </p:nvSpPr>
            <p:spPr>
              <a:xfrm>
                <a:off x="0" y="0"/>
                <a:ext cx="17101" cy="934750"/>
              </a:xfrm>
              <a:custGeom>
                <a:avLst/>
                <a:gdLst/>
                <a:ahLst/>
                <a:cxnLst/>
                <a:rect l="l" t="t" r="r" b="b"/>
                <a:pathLst>
                  <a:path w="17101" h="934750">
                    <a:moveTo>
                      <a:pt x="0" y="0"/>
                    </a:moveTo>
                    <a:lnTo>
                      <a:pt x="17101" y="0"/>
                    </a:lnTo>
                    <a:lnTo>
                      <a:pt x="17101" y="934750"/>
                    </a:lnTo>
                    <a:lnTo>
                      <a:pt x="0" y="934750"/>
                    </a:lnTo>
                    <a:close/>
                  </a:path>
                </a:pathLst>
              </a:custGeom>
              <a:solidFill>
                <a:srgbClr val="365B6D"/>
              </a:solidFill>
            </p:spPr>
            <p:txBody>
              <a:bodyPr/>
              <a:lstStyle/>
              <a:p>
                <a:pPr algn="l" rtl="0"/>
                <a:endParaRPr lang="sq-AL" noProof="0" dirty="0"/>
              </a:p>
            </p:txBody>
          </p:sp>
          <p:sp>
            <p:nvSpPr>
              <p:cNvPr id="22" name="TextBox 4">
                <a:extLst>
                  <a:ext uri="{FF2B5EF4-FFF2-40B4-BE49-F238E27FC236}">
                    <a16:creationId xmlns:a16="http://schemas.microsoft.com/office/drawing/2014/main" id="{E5C80E2D-6E44-825E-6700-8855BFEA0BB8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7101" cy="944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1871"/>
                  </a:lnSpc>
                </a:pPr>
                <a:endParaRPr lang="sq-AL" noProof="0" dirty="0"/>
              </a:p>
            </p:txBody>
          </p:sp>
        </p:grpSp>
        <p:grpSp>
          <p:nvGrpSpPr>
            <p:cNvPr id="13" name="Group 19">
              <a:extLst>
                <a:ext uri="{FF2B5EF4-FFF2-40B4-BE49-F238E27FC236}">
                  <a16:creationId xmlns:a16="http://schemas.microsoft.com/office/drawing/2014/main" id="{DD529743-7F87-7036-4918-F430AEEF1A5B}"/>
                </a:ext>
              </a:extLst>
            </p:cNvPr>
            <p:cNvGrpSpPr/>
            <p:nvPr/>
          </p:nvGrpSpPr>
          <p:grpSpPr>
            <a:xfrm>
              <a:off x="97017" y="215910"/>
              <a:ext cx="3036746" cy="194284"/>
              <a:chOff x="120176" y="-97609"/>
              <a:chExt cx="2266969" cy="233489"/>
            </a:xfrm>
          </p:grpSpPr>
          <p:sp>
            <p:nvSpPr>
              <p:cNvPr id="14" name="TextBox 20">
                <a:extLst>
                  <a:ext uri="{FF2B5EF4-FFF2-40B4-BE49-F238E27FC236}">
                    <a16:creationId xmlns:a16="http://schemas.microsoft.com/office/drawing/2014/main" id="{D0DD1E59-D379-1653-67E9-E923255900CA}"/>
                  </a:ext>
                </a:extLst>
              </p:cNvPr>
              <p:cNvSpPr txBox="1"/>
              <p:nvPr/>
            </p:nvSpPr>
            <p:spPr>
              <a:xfrm>
                <a:off x="317411" y="-71078"/>
                <a:ext cx="2069734" cy="19264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 rtl="0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sq-AL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Buxheti</a:t>
                </a:r>
                <a:r>
                  <a:rPr lang="en-GB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</a:t>
                </a:r>
                <a:r>
                  <a:rPr lang="en-GB" sz="999" spc="3" noProof="0" dirty="0" err="1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Faktik</a:t>
                </a:r>
                <a:r>
                  <a:rPr lang="en-GB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2025 </a:t>
                </a:r>
                <a:r>
                  <a:rPr lang="sq-AL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për Qytetarët</a:t>
                </a:r>
              </a:p>
            </p:txBody>
          </p:sp>
          <p:sp>
            <p:nvSpPr>
              <p:cNvPr id="15" name="TextBox 21">
                <a:extLst>
                  <a:ext uri="{FF2B5EF4-FFF2-40B4-BE49-F238E27FC236}">
                    <a16:creationId xmlns:a16="http://schemas.microsoft.com/office/drawing/2014/main" id="{2FD552E6-BB78-69B0-BD8D-6F9A866368DF}"/>
                  </a:ext>
                </a:extLst>
              </p:cNvPr>
              <p:cNvSpPr txBox="1"/>
              <p:nvPr/>
            </p:nvSpPr>
            <p:spPr>
              <a:xfrm>
                <a:off x="120176" y="-97609"/>
                <a:ext cx="140198" cy="23348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 rtl="0">
                  <a:lnSpc>
                    <a:spcPts val="1679"/>
                  </a:lnSpc>
                  <a:spcBef>
                    <a:spcPct val="0"/>
                  </a:spcBef>
                </a:pPr>
                <a:r>
                  <a:rPr lang="sq-AL" sz="1200" b="1" spc="4" dirty="0">
                    <a:solidFill>
                      <a:srgbClr val="E49393"/>
                    </a:solidFill>
                    <a:latin typeface="Barlow Bold"/>
                    <a:ea typeface="Barlow Bold"/>
                    <a:cs typeface="Barlow Bold"/>
                    <a:sym typeface="Barlow Bold"/>
                  </a:rPr>
                  <a:t>1</a:t>
                </a:r>
                <a:r>
                  <a:rPr lang="en-US" sz="1200" b="1" spc="4" dirty="0">
                    <a:solidFill>
                      <a:srgbClr val="E49393"/>
                    </a:solidFill>
                    <a:latin typeface="Barlow Bold"/>
                    <a:ea typeface="Barlow Bold"/>
                    <a:cs typeface="Barlow Bold"/>
                    <a:sym typeface="Barlow Bold"/>
                  </a:rPr>
                  <a:t>2</a:t>
                </a:r>
                <a:endParaRPr lang="sq-AL" sz="1200" b="1" spc="4" noProof="0" dirty="0">
                  <a:solidFill>
                    <a:srgbClr val="E49393"/>
                  </a:solidFill>
                  <a:latin typeface="Barlow Bold"/>
                  <a:ea typeface="Barlow Bold"/>
                  <a:cs typeface="Barlow Bold"/>
                  <a:sym typeface="Barlow Bold"/>
                </a:endParaRPr>
              </a:p>
            </p:txBody>
          </p:sp>
        </p:grpSp>
      </p:grpSp>
      <p:grpSp>
        <p:nvGrpSpPr>
          <p:cNvPr id="23" name="Group 5">
            <a:extLst>
              <a:ext uri="{FF2B5EF4-FFF2-40B4-BE49-F238E27FC236}">
                <a16:creationId xmlns:a16="http://schemas.microsoft.com/office/drawing/2014/main" id="{0CB74A83-AC45-5AD1-C698-C14AE44CFC1D}"/>
              </a:ext>
            </a:extLst>
          </p:cNvPr>
          <p:cNvGrpSpPr/>
          <p:nvPr/>
        </p:nvGrpSpPr>
        <p:grpSpPr>
          <a:xfrm rot="-10138660">
            <a:off x="6729297" y="-236639"/>
            <a:ext cx="2141005" cy="1985278"/>
            <a:chOff x="0" y="0"/>
            <a:chExt cx="812800" cy="753681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8B08EBAE-D38F-6B6E-FC0C-A7EEAA308C84}"/>
                </a:ext>
              </a:extLst>
            </p:cNvPr>
            <p:cNvSpPr/>
            <p:nvPr/>
          </p:nvSpPr>
          <p:spPr>
            <a:xfrm>
              <a:off x="0" y="0"/>
              <a:ext cx="812800" cy="753680"/>
            </a:xfrm>
            <a:custGeom>
              <a:avLst/>
              <a:gdLst/>
              <a:ahLst/>
              <a:cxnLst/>
              <a:rect l="l" t="t" r="r" b="b"/>
              <a:pathLst>
                <a:path w="812800" h="753680">
                  <a:moveTo>
                    <a:pt x="406400" y="0"/>
                  </a:moveTo>
                  <a:lnTo>
                    <a:pt x="812800" y="753680"/>
                  </a:lnTo>
                  <a:lnTo>
                    <a:pt x="0" y="75368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16863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A2B69121-7BBF-E5F3-7410-22BE2A0052A9}"/>
                </a:ext>
              </a:extLst>
            </p:cNvPr>
            <p:cNvSpPr txBox="1"/>
            <p:nvPr/>
          </p:nvSpPr>
          <p:spPr>
            <a:xfrm>
              <a:off x="127000" y="321348"/>
              <a:ext cx="558800" cy="378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26" name="Group 15">
            <a:extLst>
              <a:ext uri="{FF2B5EF4-FFF2-40B4-BE49-F238E27FC236}">
                <a16:creationId xmlns:a16="http://schemas.microsoft.com/office/drawing/2014/main" id="{DCF9C1AC-9163-D0CB-DA94-E7DE4A2DFEDA}"/>
              </a:ext>
            </a:extLst>
          </p:cNvPr>
          <p:cNvGrpSpPr/>
          <p:nvPr/>
        </p:nvGrpSpPr>
        <p:grpSpPr>
          <a:xfrm rot="-10138660">
            <a:off x="6498344" y="-656774"/>
            <a:ext cx="2141005" cy="1985278"/>
            <a:chOff x="0" y="0"/>
            <a:chExt cx="812800" cy="753681"/>
          </a:xfrm>
        </p:grpSpPr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6B537355-87F5-C1DA-9AC4-24E353CD2FD9}"/>
                </a:ext>
              </a:extLst>
            </p:cNvPr>
            <p:cNvSpPr/>
            <p:nvPr/>
          </p:nvSpPr>
          <p:spPr>
            <a:xfrm>
              <a:off x="0" y="0"/>
              <a:ext cx="812800" cy="753680"/>
            </a:xfrm>
            <a:custGeom>
              <a:avLst/>
              <a:gdLst/>
              <a:ahLst/>
              <a:cxnLst/>
              <a:rect l="l" t="t" r="r" b="b"/>
              <a:pathLst>
                <a:path w="812800" h="753680">
                  <a:moveTo>
                    <a:pt x="406400" y="0"/>
                  </a:moveTo>
                  <a:lnTo>
                    <a:pt x="812800" y="753680"/>
                  </a:lnTo>
                  <a:lnTo>
                    <a:pt x="0" y="75368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16863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28" name="TextBox 17">
              <a:extLst>
                <a:ext uri="{FF2B5EF4-FFF2-40B4-BE49-F238E27FC236}">
                  <a16:creationId xmlns:a16="http://schemas.microsoft.com/office/drawing/2014/main" id="{37827DA2-2123-A7F0-4C0E-D98AC3A18573}"/>
                </a:ext>
              </a:extLst>
            </p:cNvPr>
            <p:cNvSpPr txBox="1"/>
            <p:nvPr/>
          </p:nvSpPr>
          <p:spPr>
            <a:xfrm>
              <a:off x="127000" y="321348"/>
              <a:ext cx="558800" cy="378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29" name="Group 8">
            <a:extLst>
              <a:ext uri="{FF2B5EF4-FFF2-40B4-BE49-F238E27FC236}">
                <a16:creationId xmlns:a16="http://schemas.microsoft.com/office/drawing/2014/main" id="{FB5F18C5-49AD-67F0-D3A7-3EF54E8C32B9}"/>
              </a:ext>
            </a:extLst>
          </p:cNvPr>
          <p:cNvGrpSpPr/>
          <p:nvPr/>
        </p:nvGrpSpPr>
        <p:grpSpPr>
          <a:xfrm rot="1136038">
            <a:off x="6664025" y="9084315"/>
            <a:ext cx="2921675" cy="2556466"/>
            <a:chOff x="0" y="0"/>
            <a:chExt cx="812800" cy="711200"/>
          </a:xfrm>
        </p:grpSpPr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B31F4DC0-7FF3-C443-6915-91E7F344900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72941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31" name="TextBox 10">
              <a:extLst>
                <a:ext uri="{FF2B5EF4-FFF2-40B4-BE49-F238E27FC236}">
                  <a16:creationId xmlns:a16="http://schemas.microsoft.com/office/drawing/2014/main" id="{3AC20071-C8D3-1AAB-CDE0-D57B8B9C8E4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32" name="Group 18">
            <a:extLst>
              <a:ext uri="{FF2B5EF4-FFF2-40B4-BE49-F238E27FC236}">
                <a16:creationId xmlns:a16="http://schemas.microsoft.com/office/drawing/2014/main" id="{39F43591-9AAB-0FDA-E215-C1E89C20B628}"/>
              </a:ext>
            </a:extLst>
          </p:cNvPr>
          <p:cNvGrpSpPr/>
          <p:nvPr/>
        </p:nvGrpSpPr>
        <p:grpSpPr>
          <a:xfrm rot="1136038">
            <a:off x="-1621916" y="8874481"/>
            <a:ext cx="2921675" cy="2556466"/>
            <a:chOff x="0" y="0"/>
            <a:chExt cx="812800" cy="711200"/>
          </a:xfrm>
        </p:grpSpPr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F33E74D2-9A85-3330-A8D4-B7DAEE0D109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72941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34" name="TextBox 20">
              <a:extLst>
                <a:ext uri="{FF2B5EF4-FFF2-40B4-BE49-F238E27FC236}">
                  <a16:creationId xmlns:a16="http://schemas.microsoft.com/office/drawing/2014/main" id="{A1D3D3D5-0150-EF37-AA77-AE53689304E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177924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EAF9C-D394-52EB-00C9-DB720224F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>
            <a:extLst>
              <a:ext uri="{FF2B5EF4-FFF2-40B4-BE49-F238E27FC236}">
                <a16:creationId xmlns:a16="http://schemas.microsoft.com/office/drawing/2014/main" id="{8C89A0D4-4853-6031-281F-9A05E2A4A69D}"/>
              </a:ext>
            </a:extLst>
          </p:cNvPr>
          <p:cNvSpPr txBox="1"/>
          <p:nvPr/>
        </p:nvSpPr>
        <p:spPr>
          <a:xfrm>
            <a:off x="756000" y="689325"/>
            <a:ext cx="4420994" cy="446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 rtl="0">
              <a:lnSpc>
                <a:spcPts val="3919"/>
              </a:lnSpc>
              <a:spcBef>
                <a:spcPct val="0"/>
              </a:spcBef>
            </a:pPr>
            <a:r>
              <a:rPr lang="sq-AL" sz="2799" b="1" noProof="0" dirty="0">
                <a:solidFill>
                  <a:srgbClr val="365B6D"/>
                </a:solidFill>
                <a:latin typeface="Barlow Bold"/>
                <a:ea typeface="Barlow Bold"/>
                <a:cs typeface="Barlow Bold"/>
                <a:sym typeface="Barlow Bold"/>
              </a:rPr>
              <a:t>SHPENZIMET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6203A1F-A869-F654-BA1B-2E85DDE2ED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4667789"/>
              </p:ext>
            </p:extLst>
          </p:nvPr>
        </p:nvGraphicFramePr>
        <p:xfrm>
          <a:off x="564582" y="1687812"/>
          <a:ext cx="6427332" cy="6149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82DB4A7-1238-2692-5B0E-68DFD6D990B0}"/>
              </a:ext>
            </a:extLst>
          </p:cNvPr>
          <p:cNvSpPr/>
          <p:nvPr/>
        </p:nvSpPr>
        <p:spPr>
          <a:xfrm>
            <a:off x="564583" y="1350184"/>
            <a:ext cx="6427332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sq-AL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Shpenzimet e Qeverisë së Përgjithshme</a:t>
            </a:r>
            <a:r>
              <a:rPr lang="en-US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b="1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sipas</a:t>
            </a:r>
            <a:r>
              <a:rPr lang="en-US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b="1" u="sng" noProof="0" dirty="0" err="1">
                <a:solidFill>
                  <a:srgbClr val="C00000"/>
                </a:solidFill>
                <a:latin typeface="Barlow" panose="00000500000000000000" pitchFamily="2" charset="0"/>
              </a:rPr>
              <a:t>Funksioneve</a:t>
            </a:r>
            <a:r>
              <a:rPr lang="en-US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(miliard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ë</a:t>
            </a:r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LEK)</a:t>
            </a:r>
          </a:p>
        </p:txBody>
      </p:sp>
      <p:grpSp>
        <p:nvGrpSpPr>
          <p:cNvPr id="24" name="Group 5">
            <a:extLst>
              <a:ext uri="{FF2B5EF4-FFF2-40B4-BE49-F238E27FC236}">
                <a16:creationId xmlns:a16="http://schemas.microsoft.com/office/drawing/2014/main" id="{C6CD641F-CDB8-79DF-500D-36C44ADBB003}"/>
              </a:ext>
            </a:extLst>
          </p:cNvPr>
          <p:cNvGrpSpPr/>
          <p:nvPr/>
        </p:nvGrpSpPr>
        <p:grpSpPr>
          <a:xfrm rot="-10138660">
            <a:off x="6729297" y="-236639"/>
            <a:ext cx="2141005" cy="1985278"/>
            <a:chOff x="0" y="0"/>
            <a:chExt cx="812800" cy="753681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0FE10B13-5691-8135-B18B-CAFB3D3845EC}"/>
                </a:ext>
              </a:extLst>
            </p:cNvPr>
            <p:cNvSpPr/>
            <p:nvPr/>
          </p:nvSpPr>
          <p:spPr>
            <a:xfrm>
              <a:off x="0" y="0"/>
              <a:ext cx="812800" cy="753680"/>
            </a:xfrm>
            <a:custGeom>
              <a:avLst/>
              <a:gdLst/>
              <a:ahLst/>
              <a:cxnLst/>
              <a:rect l="l" t="t" r="r" b="b"/>
              <a:pathLst>
                <a:path w="812800" h="753680">
                  <a:moveTo>
                    <a:pt x="406400" y="0"/>
                  </a:moveTo>
                  <a:lnTo>
                    <a:pt x="812800" y="753680"/>
                  </a:lnTo>
                  <a:lnTo>
                    <a:pt x="0" y="75368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16863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26" name="TextBox 7">
              <a:extLst>
                <a:ext uri="{FF2B5EF4-FFF2-40B4-BE49-F238E27FC236}">
                  <a16:creationId xmlns:a16="http://schemas.microsoft.com/office/drawing/2014/main" id="{80C0F5A7-D267-5A81-CE0B-6D5EE616E728}"/>
                </a:ext>
              </a:extLst>
            </p:cNvPr>
            <p:cNvSpPr txBox="1"/>
            <p:nvPr/>
          </p:nvSpPr>
          <p:spPr>
            <a:xfrm>
              <a:off x="127000" y="321348"/>
              <a:ext cx="558800" cy="378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27" name="Group 15">
            <a:extLst>
              <a:ext uri="{FF2B5EF4-FFF2-40B4-BE49-F238E27FC236}">
                <a16:creationId xmlns:a16="http://schemas.microsoft.com/office/drawing/2014/main" id="{A8CBC6F6-D47E-7BCC-D56E-3078C68BE07C}"/>
              </a:ext>
            </a:extLst>
          </p:cNvPr>
          <p:cNvGrpSpPr/>
          <p:nvPr/>
        </p:nvGrpSpPr>
        <p:grpSpPr>
          <a:xfrm rot="-10138660">
            <a:off x="6498344" y="-656774"/>
            <a:ext cx="2141005" cy="1985278"/>
            <a:chOff x="0" y="0"/>
            <a:chExt cx="812800" cy="753681"/>
          </a:xfrm>
        </p:grpSpPr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FBF0FE83-614C-12AE-9C1F-15F3E0E2D63D}"/>
                </a:ext>
              </a:extLst>
            </p:cNvPr>
            <p:cNvSpPr/>
            <p:nvPr/>
          </p:nvSpPr>
          <p:spPr>
            <a:xfrm>
              <a:off x="0" y="0"/>
              <a:ext cx="812800" cy="753680"/>
            </a:xfrm>
            <a:custGeom>
              <a:avLst/>
              <a:gdLst/>
              <a:ahLst/>
              <a:cxnLst/>
              <a:rect l="l" t="t" r="r" b="b"/>
              <a:pathLst>
                <a:path w="812800" h="753680">
                  <a:moveTo>
                    <a:pt x="406400" y="0"/>
                  </a:moveTo>
                  <a:lnTo>
                    <a:pt x="812800" y="753680"/>
                  </a:lnTo>
                  <a:lnTo>
                    <a:pt x="0" y="75368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16863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29" name="TextBox 17">
              <a:extLst>
                <a:ext uri="{FF2B5EF4-FFF2-40B4-BE49-F238E27FC236}">
                  <a16:creationId xmlns:a16="http://schemas.microsoft.com/office/drawing/2014/main" id="{7E050552-98BA-9394-ED7F-331247154DA9}"/>
                </a:ext>
              </a:extLst>
            </p:cNvPr>
            <p:cNvSpPr txBox="1"/>
            <p:nvPr/>
          </p:nvSpPr>
          <p:spPr>
            <a:xfrm>
              <a:off x="127000" y="321348"/>
              <a:ext cx="558800" cy="378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30" name="Group 8">
            <a:extLst>
              <a:ext uri="{FF2B5EF4-FFF2-40B4-BE49-F238E27FC236}">
                <a16:creationId xmlns:a16="http://schemas.microsoft.com/office/drawing/2014/main" id="{91831862-C9D8-97B0-7FAD-A899A883734E}"/>
              </a:ext>
            </a:extLst>
          </p:cNvPr>
          <p:cNvGrpSpPr/>
          <p:nvPr/>
        </p:nvGrpSpPr>
        <p:grpSpPr>
          <a:xfrm rot="1136038">
            <a:off x="6363913" y="9358516"/>
            <a:ext cx="2178914" cy="2006335"/>
            <a:chOff x="0" y="0"/>
            <a:chExt cx="812800" cy="711200"/>
          </a:xfrm>
        </p:grpSpPr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C305EA30-55CE-9CFB-A9D7-A01937EB560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72941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32" name="TextBox 10">
              <a:extLst>
                <a:ext uri="{FF2B5EF4-FFF2-40B4-BE49-F238E27FC236}">
                  <a16:creationId xmlns:a16="http://schemas.microsoft.com/office/drawing/2014/main" id="{2661F7D5-DC88-7CA6-7228-474A75EFBB5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28EBCAE-2DD8-2F0B-5DD9-F3F2FF9047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80" y="7937500"/>
            <a:ext cx="4890069" cy="2755901"/>
          </a:xfrm>
          <a:prstGeom prst="rect">
            <a:avLst/>
          </a:prstGeom>
          <a:noFill/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2F12345-E324-CD00-0C1F-02C034D7DF61}"/>
              </a:ext>
            </a:extLst>
          </p:cNvPr>
          <p:cNvGrpSpPr/>
          <p:nvPr/>
        </p:nvGrpSpPr>
        <p:grpSpPr>
          <a:xfrm>
            <a:off x="860" y="215910"/>
            <a:ext cx="3132903" cy="304044"/>
            <a:chOff x="860" y="215910"/>
            <a:chExt cx="3132903" cy="304044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B7B8D06C-42C6-A288-3E89-A2673514530F}"/>
                </a:ext>
              </a:extLst>
            </p:cNvPr>
            <p:cNvGrpSpPr/>
            <p:nvPr/>
          </p:nvGrpSpPr>
          <p:grpSpPr>
            <a:xfrm rot="5400000">
              <a:off x="1515103" y="-1057393"/>
              <a:ext cx="63104" cy="3091589"/>
              <a:chOff x="0" y="0"/>
              <a:chExt cx="17101" cy="934750"/>
            </a:xfrm>
          </p:grpSpPr>
          <p:sp>
            <p:nvSpPr>
              <p:cNvPr id="11" name="Freeform 3">
                <a:extLst>
                  <a:ext uri="{FF2B5EF4-FFF2-40B4-BE49-F238E27FC236}">
                    <a16:creationId xmlns:a16="http://schemas.microsoft.com/office/drawing/2014/main" id="{D6AF0623-A1FA-32EE-881F-38BA213B485D}"/>
                  </a:ext>
                </a:extLst>
              </p:cNvPr>
              <p:cNvSpPr/>
              <p:nvPr/>
            </p:nvSpPr>
            <p:spPr>
              <a:xfrm>
                <a:off x="0" y="0"/>
                <a:ext cx="17101" cy="934750"/>
              </a:xfrm>
              <a:custGeom>
                <a:avLst/>
                <a:gdLst/>
                <a:ahLst/>
                <a:cxnLst/>
                <a:rect l="l" t="t" r="r" b="b"/>
                <a:pathLst>
                  <a:path w="17101" h="934750">
                    <a:moveTo>
                      <a:pt x="0" y="0"/>
                    </a:moveTo>
                    <a:lnTo>
                      <a:pt x="17101" y="0"/>
                    </a:lnTo>
                    <a:lnTo>
                      <a:pt x="17101" y="934750"/>
                    </a:lnTo>
                    <a:lnTo>
                      <a:pt x="0" y="934750"/>
                    </a:lnTo>
                    <a:close/>
                  </a:path>
                </a:pathLst>
              </a:custGeom>
              <a:solidFill>
                <a:srgbClr val="365B6D"/>
              </a:solidFill>
            </p:spPr>
            <p:txBody>
              <a:bodyPr/>
              <a:lstStyle/>
              <a:p>
                <a:pPr algn="l" rtl="0"/>
                <a:endParaRPr lang="sq-AL" noProof="0" dirty="0"/>
              </a:p>
            </p:txBody>
          </p:sp>
          <p:sp>
            <p:nvSpPr>
              <p:cNvPr id="17" name="TextBox 4">
                <a:extLst>
                  <a:ext uri="{FF2B5EF4-FFF2-40B4-BE49-F238E27FC236}">
                    <a16:creationId xmlns:a16="http://schemas.microsoft.com/office/drawing/2014/main" id="{6ACC6E43-2ED5-D385-1AC9-EF1EB3CFCD07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7101" cy="944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1871"/>
                  </a:lnSpc>
                </a:pPr>
                <a:endParaRPr lang="sq-AL" noProof="0" dirty="0"/>
              </a:p>
            </p:txBody>
          </p:sp>
        </p:grpSp>
        <p:grpSp>
          <p:nvGrpSpPr>
            <p:cNvPr id="7" name="Group 19">
              <a:extLst>
                <a:ext uri="{FF2B5EF4-FFF2-40B4-BE49-F238E27FC236}">
                  <a16:creationId xmlns:a16="http://schemas.microsoft.com/office/drawing/2014/main" id="{F029D938-6D6C-26FF-FCD3-7139F3820E1C}"/>
                </a:ext>
              </a:extLst>
            </p:cNvPr>
            <p:cNvGrpSpPr/>
            <p:nvPr/>
          </p:nvGrpSpPr>
          <p:grpSpPr>
            <a:xfrm>
              <a:off x="97017" y="215910"/>
              <a:ext cx="3036746" cy="194284"/>
              <a:chOff x="120176" y="-97609"/>
              <a:chExt cx="2266969" cy="233489"/>
            </a:xfrm>
          </p:grpSpPr>
          <p:sp>
            <p:nvSpPr>
              <p:cNvPr id="8" name="TextBox 20">
                <a:extLst>
                  <a:ext uri="{FF2B5EF4-FFF2-40B4-BE49-F238E27FC236}">
                    <a16:creationId xmlns:a16="http://schemas.microsoft.com/office/drawing/2014/main" id="{A495F4A7-41F0-1985-16F0-E8AB7A6A8E89}"/>
                  </a:ext>
                </a:extLst>
              </p:cNvPr>
              <p:cNvSpPr txBox="1"/>
              <p:nvPr/>
            </p:nvSpPr>
            <p:spPr>
              <a:xfrm>
                <a:off x="317411" y="-71078"/>
                <a:ext cx="2069734" cy="19264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 rtl="0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sq-AL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Buxheti</a:t>
                </a:r>
                <a:r>
                  <a:rPr lang="en-GB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</a:t>
                </a:r>
                <a:r>
                  <a:rPr lang="en-GB" sz="999" spc="3" noProof="0" dirty="0" err="1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Faktik</a:t>
                </a:r>
                <a:r>
                  <a:rPr lang="en-GB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2025 </a:t>
                </a:r>
                <a:r>
                  <a:rPr lang="sq-AL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për Qytetarët</a:t>
                </a:r>
              </a:p>
            </p:txBody>
          </p:sp>
          <p:sp>
            <p:nvSpPr>
              <p:cNvPr id="9" name="TextBox 21">
                <a:extLst>
                  <a:ext uri="{FF2B5EF4-FFF2-40B4-BE49-F238E27FC236}">
                    <a16:creationId xmlns:a16="http://schemas.microsoft.com/office/drawing/2014/main" id="{40FAC1A2-B6A6-B09C-9178-7199DB6EA2DB}"/>
                  </a:ext>
                </a:extLst>
              </p:cNvPr>
              <p:cNvSpPr txBox="1"/>
              <p:nvPr/>
            </p:nvSpPr>
            <p:spPr>
              <a:xfrm>
                <a:off x="120176" y="-97609"/>
                <a:ext cx="140198" cy="23348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 rtl="0">
                  <a:lnSpc>
                    <a:spcPts val="1679"/>
                  </a:lnSpc>
                  <a:spcBef>
                    <a:spcPct val="0"/>
                  </a:spcBef>
                </a:pPr>
                <a:r>
                  <a:rPr lang="sq-AL" sz="1200" b="1" spc="4" noProof="0" dirty="0">
                    <a:solidFill>
                      <a:srgbClr val="E49393"/>
                    </a:solidFill>
                    <a:latin typeface="Barlow Bold"/>
                    <a:ea typeface="Barlow Bold"/>
                    <a:cs typeface="Barlow Bold"/>
                    <a:sym typeface="Barlow Bold"/>
                  </a:rPr>
                  <a:t>1</a:t>
                </a:r>
                <a:r>
                  <a:rPr lang="en-US" sz="1200" b="1" spc="4" noProof="0" dirty="0">
                    <a:solidFill>
                      <a:srgbClr val="E49393"/>
                    </a:solidFill>
                    <a:latin typeface="Barlow Bold"/>
                    <a:ea typeface="Barlow Bold"/>
                    <a:cs typeface="Barlow Bold"/>
                    <a:sym typeface="Barlow Bold"/>
                  </a:rPr>
                  <a:t>3</a:t>
                </a:r>
                <a:endParaRPr lang="sq-AL" sz="1200" b="1" spc="4" noProof="0" dirty="0">
                  <a:solidFill>
                    <a:srgbClr val="E49393"/>
                  </a:solidFill>
                  <a:latin typeface="Barlow Bold"/>
                  <a:ea typeface="Barlow Bold"/>
                  <a:cs typeface="Barlow Bold"/>
                  <a:sym typeface="Barlow Bold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765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ACC1B-3F70-AB30-95F8-C203DF642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F78E396A-F299-9D58-0F1F-D2017D11D270}"/>
              </a:ext>
            </a:extLst>
          </p:cNvPr>
          <p:cNvGrpSpPr/>
          <p:nvPr/>
        </p:nvGrpSpPr>
        <p:grpSpPr>
          <a:xfrm rot="-10138660">
            <a:off x="6729297" y="-236639"/>
            <a:ext cx="2141005" cy="1985278"/>
            <a:chOff x="0" y="0"/>
            <a:chExt cx="812800" cy="75368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07491CE-A504-3AA4-F016-4973A4F97DF9}"/>
                </a:ext>
              </a:extLst>
            </p:cNvPr>
            <p:cNvSpPr/>
            <p:nvPr/>
          </p:nvSpPr>
          <p:spPr>
            <a:xfrm>
              <a:off x="0" y="0"/>
              <a:ext cx="812800" cy="753680"/>
            </a:xfrm>
            <a:custGeom>
              <a:avLst/>
              <a:gdLst/>
              <a:ahLst/>
              <a:cxnLst/>
              <a:rect l="l" t="t" r="r" b="b"/>
              <a:pathLst>
                <a:path w="812800" h="753680">
                  <a:moveTo>
                    <a:pt x="406400" y="0"/>
                  </a:moveTo>
                  <a:lnTo>
                    <a:pt x="812800" y="753680"/>
                  </a:lnTo>
                  <a:lnTo>
                    <a:pt x="0" y="75368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16863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54ED216F-8948-06D1-3912-D4B140AF8098}"/>
                </a:ext>
              </a:extLst>
            </p:cNvPr>
            <p:cNvSpPr txBox="1"/>
            <p:nvPr/>
          </p:nvSpPr>
          <p:spPr>
            <a:xfrm>
              <a:off x="127000" y="321348"/>
              <a:ext cx="558800" cy="378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AEBC9518-F28D-3D3A-5E72-57323334DE59}"/>
              </a:ext>
            </a:extLst>
          </p:cNvPr>
          <p:cNvGrpSpPr/>
          <p:nvPr/>
        </p:nvGrpSpPr>
        <p:grpSpPr>
          <a:xfrm rot="826184">
            <a:off x="6664025" y="9084315"/>
            <a:ext cx="2921675" cy="2556466"/>
            <a:chOff x="0" y="0"/>
            <a:chExt cx="812800" cy="7112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93A842D-A217-E38F-DA4D-4DECCFF5495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72941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EDCFD184-E92E-1267-090E-10912F07D39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11DD5EC7-B88A-D4FB-B01D-9CDF35E2747D}"/>
              </a:ext>
            </a:extLst>
          </p:cNvPr>
          <p:cNvGrpSpPr/>
          <p:nvPr/>
        </p:nvGrpSpPr>
        <p:grpSpPr>
          <a:xfrm rot="-10138660">
            <a:off x="6498344" y="-656774"/>
            <a:ext cx="2141005" cy="1985278"/>
            <a:chOff x="0" y="0"/>
            <a:chExt cx="812800" cy="753681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F49F538D-6FB0-1A18-C525-3CB14ED9A1C1}"/>
                </a:ext>
              </a:extLst>
            </p:cNvPr>
            <p:cNvSpPr/>
            <p:nvPr/>
          </p:nvSpPr>
          <p:spPr>
            <a:xfrm>
              <a:off x="0" y="0"/>
              <a:ext cx="812800" cy="753680"/>
            </a:xfrm>
            <a:custGeom>
              <a:avLst/>
              <a:gdLst/>
              <a:ahLst/>
              <a:cxnLst/>
              <a:rect l="l" t="t" r="r" b="b"/>
              <a:pathLst>
                <a:path w="812800" h="753680">
                  <a:moveTo>
                    <a:pt x="406400" y="0"/>
                  </a:moveTo>
                  <a:lnTo>
                    <a:pt x="812800" y="753680"/>
                  </a:lnTo>
                  <a:lnTo>
                    <a:pt x="0" y="75368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16863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FBC699A1-DF2D-69A0-6EAD-0BE12C0F4D3A}"/>
                </a:ext>
              </a:extLst>
            </p:cNvPr>
            <p:cNvSpPr txBox="1"/>
            <p:nvPr/>
          </p:nvSpPr>
          <p:spPr>
            <a:xfrm>
              <a:off x="127000" y="321348"/>
              <a:ext cx="558800" cy="378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A71C0BC3-F483-F14B-D72D-2A28B9E15A89}"/>
              </a:ext>
            </a:extLst>
          </p:cNvPr>
          <p:cNvGrpSpPr/>
          <p:nvPr/>
        </p:nvGrpSpPr>
        <p:grpSpPr>
          <a:xfrm rot="1136038">
            <a:off x="-1621916" y="8874481"/>
            <a:ext cx="2921675" cy="2556466"/>
            <a:chOff x="0" y="0"/>
            <a:chExt cx="812800" cy="711200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C3E53D85-DD44-1BB4-2EC4-098289B8463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72941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BF0A05D1-3A63-DB0E-73F1-33D0EE59923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sp>
        <p:nvSpPr>
          <p:cNvPr id="25" name="TextBox 25">
            <a:extLst>
              <a:ext uri="{FF2B5EF4-FFF2-40B4-BE49-F238E27FC236}">
                <a16:creationId xmlns:a16="http://schemas.microsoft.com/office/drawing/2014/main" id="{3B360D48-354D-526D-E43D-01DC8217A89B}"/>
              </a:ext>
            </a:extLst>
          </p:cNvPr>
          <p:cNvSpPr txBox="1"/>
          <p:nvPr/>
        </p:nvSpPr>
        <p:spPr>
          <a:xfrm>
            <a:off x="819281" y="729600"/>
            <a:ext cx="6036826" cy="446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 rtl="0">
              <a:lnSpc>
                <a:spcPts val="3919"/>
              </a:lnSpc>
              <a:spcBef>
                <a:spcPct val="0"/>
              </a:spcBef>
            </a:pPr>
            <a:r>
              <a:rPr lang="sq-AL" sz="2799" b="1" noProof="0" dirty="0">
                <a:solidFill>
                  <a:srgbClr val="365B6D"/>
                </a:solidFill>
                <a:latin typeface="Barlow Bold"/>
                <a:ea typeface="Barlow Bold"/>
                <a:cs typeface="Barlow Bold"/>
                <a:sym typeface="Barlow Bold"/>
              </a:rPr>
              <a:t>RISHIKIMET E BUXHETIT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407308B-760B-2628-7D01-A1C6DEE63A19}"/>
              </a:ext>
            </a:extLst>
          </p:cNvPr>
          <p:cNvSpPr/>
          <p:nvPr/>
        </p:nvSpPr>
        <p:spPr>
          <a:xfrm>
            <a:off x="708625" y="5197944"/>
            <a:ext cx="590078" cy="668415"/>
          </a:xfrm>
          <a:custGeom>
            <a:avLst/>
            <a:gdLst>
              <a:gd name="connsiteX0" fmla="*/ 21458 w 2467191"/>
              <a:gd name="connsiteY0" fmla="*/ 529368 h 1113573"/>
              <a:gd name="connsiteX1" fmla="*/ 144225 w 2467191"/>
              <a:gd name="connsiteY1" fmla="*/ 1003501 h 1113573"/>
              <a:gd name="connsiteX2" fmla="*/ 178091 w 2467191"/>
              <a:gd name="connsiteY2" fmla="*/ 1083934 h 1113573"/>
              <a:gd name="connsiteX3" fmla="*/ 211958 w 2467191"/>
              <a:gd name="connsiteY3" fmla="*/ 1083934 h 1113573"/>
              <a:gd name="connsiteX4" fmla="*/ 1740191 w 2467191"/>
              <a:gd name="connsiteY4" fmla="*/ 1109334 h 1113573"/>
              <a:gd name="connsiteX5" fmla="*/ 2383658 w 2467191"/>
              <a:gd name="connsiteY5" fmla="*/ 1096634 h 1113573"/>
              <a:gd name="connsiteX6" fmla="*/ 2464091 w 2467191"/>
              <a:gd name="connsiteY6" fmla="*/ 952701 h 1113573"/>
              <a:gd name="connsiteX7" fmla="*/ 2430225 w 2467191"/>
              <a:gd name="connsiteY7" fmla="*/ 410834 h 1113573"/>
              <a:gd name="connsiteX8" fmla="*/ 2358258 w 2467191"/>
              <a:gd name="connsiteY8" fmla="*/ 101801 h 1113573"/>
              <a:gd name="connsiteX9" fmla="*/ 2252425 w 2467191"/>
              <a:gd name="connsiteY9" fmla="*/ 4434 h 1113573"/>
              <a:gd name="connsiteX10" fmla="*/ 1520058 w 2467191"/>
              <a:gd name="connsiteY10" fmla="*/ 25601 h 1113573"/>
              <a:gd name="connsiteX11" fmla="*/ 360125 w 2467191"/>
              <a:gd name="connsiteY11" fmla="*/ 106034 h 1113573"/>
              <a:gd name="connsiteX12" fmla="*/ 110358 w 2467191"/>
              <a:gd name="connsiteY12" fmla="*/ 156834 h 1113573"/>
              <a:gd name="connsiteX13" fmla="*/ 8758 w 2467191"/>
              <a:gd name="connsiteY13" fmla="*/ 258434 h 1113573"/>
              <a:gd name="connsiteX14" fmla="*/ 21458 w 2467191"/>
              <a:gd name="connsiteY14" fmla="*/ 529368 h 111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67191" h="1113573">
                <a:moveTo>
                  <a:pt x="21458" y="529368"/>
                </a:moveTo>
                <a:cubicBezTo>
                  <a:pt x="44036" y="653546"/>
                  <a:pt x="118120" y="911073"/>
                  <a:pt x="144225" y="1003501"/>
                </a:cubicBezTo>
                <a:cubicBezTo>
                  <a:pt x="170330" y="1095929"/>
                  <a:pt x="166802" y="1070529"/>
                  <a:pt x="178091" y="1083934"/>
                </a:cubicBezTo>
                <a:cubicBezTo>
                  <a:pt x="189380" y="1097339"/>
                  <a:pt x="211958" y="1083934"/>
                  <a:pt x="211958" y="1083934"/>
                </a:cubicBezTo>
                <a:lnTo>
                  <a:pt x="1740191" y="1109334"/>
                </a:lnTo>
                <a:cubicBezTo>
                  <a:pt x="2102141" y="1111451"/>
                  <a:pt x="2263008" y="1122739"/>
                  <a:pt x="2383658" y="1096634"/>
                </a:cubicBezTo>
                <a:cubicBezTo>
                  <a:pt x="2504308" y="1070529"/>
                  <a:pt x="2456330" y="1067001"/>
                  <a:pt x="2464091" y="952701"/>
                </a:cubicBezTo>
                <a:cubicBezTo>
                  <a:pt x="2471852" y="838401"/>
                  <a:pt x="2447864" y="552651"/>
                  <a:pt x="2430225" y="410834"/>
                </a:cubicBezTo>
                <a:cubicBezTo>
                  <a:pt x="2412586" y="269017"/>
                  <a:pt x="2387891" y="169534"/>
                  <a:pt x="2358258" y="101801"/>
                </a:cubicBezTo>
                <a:cubicBezTo>
                  <a:pt x="2328625" y="34068"/>
                  <a:pt x="2392125" y="17134"/>
                  <a:pt x="2252425" y="4434"/>
                </a:cubicBezTo>
                <a:cubicBezTo>
                  <a:pt x="2112725" y="-8266"/>
                  <a:pt x="1835441" y="8668"/>
                  <a:pt x="1520058" y="25601"/>
                </a:cubicBezTo>
                <a:cubicBezTo>
                  <a:pt x="1204675" y="42534"/>
                  <a:pt x="595075" y="84162"/>
                  <a:pt x="360125" y="106034"/>
                </a:cubicBezTo>
                <a:cubicBezTo>
                  <a:pt x="125175" y="127906"/>
                  <a:pt x="168919" y="131434"/>
                  <a:pt x="110358" y="156834"/>
                </a:cubicBezTo>
                <a:cubicBezTo>
                  <a:pt x="51797" y="182234"/>
                  <a:pt x="24280" y="197756"/>
                  <a:pt x="8758" y="258434"/>
                </a:cubicBezTo>
                <a:cubicBezTo>
                  <a:pt x="-6764" y="319112"/>
                  <a:pt x="-1120" y="405190"/>
                  <a:pt x="21458" y="529368"/>
                </a:cubicBezTo>
                <a:close/>
              </a:path>
            </a:pathLst>
          </a:custGeom>
          <a:solidFill>
            <a:srgbClr val="D18F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sq-AL" sz="3000" noProof="0" dirty="0">
                <a:latin typeface="Barlow" panose="00000500000000000000" pitchFamily="2" charset="0"/>
              </a:rPr>
              <a:t>2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0C5AC94D-4469-6064-0773-90F5A8A93C98}"/>
              </a:ext>
            </a:extLst>
          </p:cNvPr>
          <p:cNvSpPr/>
          <p:nvPr/>
        </p:nvSpPr>
        <p:spPr>
          <a:xfrm>
            <a:off x="716449" y="3935471"/>
            <a:ext cx="568128" cy="657850"/>
          </a:xfrm>
          <a:custGeom>
            <a:avLst/>
            <a:gdLst>
              <a:gd name="connsiteX0" fmla="*/ 2307 w 1360754"/>
              <a:gd name="connsiteY0" fmla="*/ 165248 h 824951"/>
              <a:gd name="connsiteX1" fmla="*/ 11832 w 1360754"/>
              <a:gd name="connsiteY1" fmla="*/ 611336 h 824951"/>
              <a:gd name="connsiteX2" fmla="*/ 45169 w 1360754"/>
              <a:gd name="connsiteY2" fmla="*/ 747861 h 824951"/>
              <a:gd name="connsiteX3" fmla="*/ 313457 w 1360754"/>
              <a:gd name="connsiteY3" fmla="*/ 806598 h 824951"/>
              <a:gd name="connsiteX4" fmla="*/ 1116732 w 1360754"/>
              <a:gd name="connsiteY4" fmla="*/ 820886 h 824951"/>
              <a:gd name="connsiteX5" fmla="*/ 1332632 w 1360754"/>
              <a:gd name="connsiteY5" fmla="*/ 741511 h 824951"/>
              <a:gd name="connsiteX6" fmla="*/ 1359619 w 1360754"/>
              <a:gd name="connsiteY6" fmla="*/ 428773 h 824951"/>
              <a:gd name="connsiteX7" fmla="*/ 1346919 w 1360754"/>
              <a:gd name="connsiteY7" fmla="*/ 116036 h 824951"/>
              <a:gd name="connsiteX8" fmla="*/ 1294532 w 1360754"/>
              <a:gd name="connsiteY8" fmla="*/ 25548 h 824951"/>
              <a:gd name="connsiteX9" fmla="*/ 1169119 w 1360754"/>
              <a:gd name="connsiteY9" fmla="*/ 148 h 824951"/>
              <a:gd name="connsiteX10" fmla="*/ 792882 w 1360754"/>
              <a:gd name="connsiteY10" fmla="*/ 14436 h 824951"/>
              <a:gd name="connsiteX11" fmla="*/ 262657 w 1360754"/>
              <a:gd name="connsiteY11" fmla="*/ 36661 h 824951"/>
              <a:gd name="connsiteX12" fmla="*/ 51519 w 1360754"/>
              <a:gd name="connsiteY12" fmla="*/ 63648 h 824951"/>
              <a:gd name="connsiteX13" fmla="*/ 2307 w 1360754"/>
              <a:gd name="connsiteY13" fmla="*/ 165248 h 82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60754" h="824951">
                <a:moveTo>
                  <a:pt x="2307" y="165248"/>
                </a:moveTo>
                <a:cubicBezTo>
                  <a:pt x="-4308" y="256529"/>
                  <a:pt x="4688" y="514234"/>
                  <a:pt x="11832" y="611336"/>
                </a:cubicBezTo>
                <a:cubicBezTo>
                  <a:pt x="18976" y="708438"/>
                  <a:pt x="-5102" y="715317"/>
                  <a:pt x="45169" y="747861"/>
                </a:cubicBezTo>
                <a:cubicBezTo>
                  <a:pt x="95440" y="780405"/>
                  <a:pt x="134863" y="794427"/>
                  <a:pt x="313457" y="806598"/>
                </a:cubicBezTo>
                <a:cubicBezTo>
                  <a:pt x="492051" y="818769"/>
                  <a:pt x="946870" y="831734"/>
                  <a:pt x="1116732" y="820886"/>
                </a:cubicBezTo>
                <a:cubicBezTo>
                  <a:pt x="1286595" y="810038"/>
                  <a:pt x="1292151" y="806863"/>
                  <a:pt x="1332632" y="741511"/>
                </a:cubicBezTo>
                <a:cubicBezTo>
                  <a:pt x="1373113" y="676159"/>
                  <a:pt x="1357238" y="533019"/>
                  <a:pt x="1359619" y="428773"/>
                </a:cubicBezTo>
                <a:cubicBezTo>
                  <a:pt x="1362000" y="324527"/>
                  <a:pt x="1357767" y="183240"/>
                  <a:pt x="1346919" y="116036"/>
                </a:cubicBezTo>
                <a:cubicBezTo>
                  <a:pt x="1336071" y="48832"/>
                  <a:pt x="1324165" y="44863"/>
                  <a:pt x="1294532" y="25548"/>
                </a:cubicBezTo>
                <a:cubicBezTo>
                  <a:pt x="1264899" y="6233"/>
                  <a:pt x="1252727" y="2000"/>
                  <a:pt x="1169119" y="148"/>
                </a:cubicBezTo>
                <a:cubicBezTo>
                  <a:pt x="1085511" y="-1704"/>
                  <a:pt x="792882" y="14436"/>
                  <a:pt x="792882" y="14436"/>
                </a:cubicBezTo>
                <a:lnTo>
                  <a:pt x="262657" y="36661"/>
                </a:lnTo>
                <a:cubicBezTo>
                  <a:pt x="139097" y="44863"/>
                  <a:pt x="94911" y="40365"/>
                  <a:pt x="51519" y="63648"/>
                </a:cubicBezTo>
                <a:cubicBezTo>
                  <a:pt x="8127" y="86931"/>
                  <a:pt x="8922" y="73967"/>
                  <a:pt x="2307" y="16524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sq-AL" sz="3000" noProof="0" dirty="0">
                <a:latin typeface="Barlow" panose="00000500000000000000" pitchFamily="2" charset="0"/>
              </a:rPr>
              <a:t>1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17492529-62F7-02A1-3A8B-04B6B344C97D}"/>
              </a:ext>
            </a:extLst>
          </p:cNvPr>
          <p:cNvSpPr/>
          <p:nvPr/>
        </p:nvSpPr>
        <p:spPr>
          <a:xfrm>
            <a:off x="708625" y="7890515"/>
            <a:ext cx="575952" cy="668415"/>
          </a:xfrm>
          <a:custGeom>
            <a:avLst/>
            <a:gdLst>
              <a:gd name="connsiteX0" fmla="*/ 10697 w 1379494"/>
              <a:gd name="connsiteY0" fmla="*/ 135515 h 775813"/>
              <a:gd name="connsiteX1" fmla="*/ 13872 w 1379494"/>
              <a:gd name="connsiteY1" fmla="*/ 641927 h 775813"/>
              <a:gd name="connsiteX2" fmla="*/ 102772 w 1379494"/>
              <a:gd name="connsiteY2" fmla="*/ 770515 h 775813"/>
              <a:gd name="connsiteX3" fmla="*/ 636172 w 1379494"/>
              <a:gd name="connsiteY3" fmla="*/ 753052 h 775813"/>
              <a:gd name="connsiteX4" fmla="*/ 1244185 w 1379494"/>
              <a:gd name="connsiteY4" fmla="*/ 721302 h 775813"/>
              <a:gd name="connsiteX5" fmla="*/ 1372772 w 1379494"/>
              <a:gd name="connsiteY5" fmla="*/ 641927 h 775813"/>
              <a:gd name="connsiteX6" fmla="*/ 1360072 w 1379494"/>
              <a:gd name="connsiteY6" fmla="*/ 216477 h 775813"/>
              <a:gd name="connsiteX7" fmla="*/ 1348960 w 1379494"/>
              <a:gd name="connsiteY7" fmla="*/ 37090 h 775813"/>
              <a:gd name="connsiteX8" fmla="*/ 1085435 w 1379494"/>
              <a:gd name="connsiteY8" fmla="*/ 18040 h 775813"/>
              <a:gd name="connsiteX9" fmla="*/ 434560 w 1379494"/>
              <a:gd name="connsiteY9" fmla="*/ 2165 h 775813"/>
              <a:gd name="connsiteX10" fmla="*/ 115472 w 1379494"/>
              <a:gd name="connsiteY10" fmla="*/ 16452 h 775813"/>
              <a:gd name="connsiteX11" fmla="*/ 10697 w 1379494"/>
              <a:gd name="connsiteY11" fmla="*/ 135515 h 77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9494" h="775813">
                <a:moveTo>
                  <a:pt x="10697" y="135515"/>
                </a:moveTo>
                <a:cubicBezTo>
                  <a:pt x="-6236" y="239761"/>
                  <a:pt x="-1474" y="536094"/>
                  <a:pt x="13872" y="641927"/>
                </a:cubicBezTo>
                <a:cubicBezTo>
                  <a:pt x="29218" y="747760"/>
                  <a:pt x="-945" y="751994"/>
                  <a:pt x="102772" y="770515"/>
                </a:cubicBezTo>
                <a:cubicBezTo>
                  <a:pt x="206489" y="789036"/>
                  <a:pt x="636172" y="753052"/>
                  <a:pt x="636172" y="753052"/>
                </a:cubicBezTo>
                <a:cubicBezTo>
                  <a:pt x="826407" y="744850"/>
                  <a:pt x="1121418" y="739823"/>
                  <a:pt x="1244185" y="721302"/>
                </a:cubicBezTo>
                <a:cubicBezTo>
                  <a:pt x="1366952" y="702781"/>
                  <a:pt x="1353458" y="726064"/>
                  <a:pt x="1372772" y="641927"/>
                </a:cubicBezTo>
                <a:cubicBezTo>
                  <a:pt x="1392086" y="557790"/>
                  <a:pt x="1364041" y="317283"/>
                  <a:pt x="1360072" y="216477"/>
                </a:cubicBezTo>
                <a:cubicBezTo>
                  <a:pt x="1356103" y="115671"/>
                  <a:pt x="1394733" y="70163"/>
                  <a:pt x="1348960" y="37090"/>
                </a:cubicBezTo>
                <a:cubicBezTo>
                  <a:pt x="1303187" y="4017"/>
                  <a:pt x="1237835" y="23861"/>
                  <a:pt x="1085435" y="18040"/>
                </a:cubicBezTo>
                <a:cubicBezTo>
                  <a:pt x="933035" y="12219"/>
                  <a:pt x="596220" y="2430"/>
                  <a:pt x="434560" y="2165"/>
                </a:cubicBezTo>
                <a:cubicBezTo>
                  <a:pt x="272900" y="1900"/>
                  <a:pt x="186645" y="-7890"/>
                  <a:pt x="115472" y="16452"/>
                </a:cubicBezTo>
                <a:cubicBezTo>
                  <a:pt x="44299" y="40794"/>
                  <a:pt x="27630" y="31269"/>
                  <a:pt x="10697" y="13551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sq-AL" sz="3000" noProof="0" dirty="0">
                <a:latin typeface="Barlow" panose="00000500000000000000" pitchFamily="2" charset="0"/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C49C2E8-1673-CB3E-3CFD-839DEA505D6F}"/>
              </a:ext>
            </a:extLst>
          </p:cNvPr>
          <p:cNvSpPr txBox="1"/>
          <p:nvPr/>
        </p:nvSpPr>
        <p:spPr>
          <a:xfrm>
            <a:off x="1306625" y="3589679"/>
            <a:ext cx="5706534" cy="6971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sq-AL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Akti Normativ Nr.</a:t>
            </a:r>
            <a:r>
              <a:rPr lang="en-US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3</a:t>
            </a:r>
            <a:r>
              <a:rPr lang="en-US" sz="1400" b="1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sq-AL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datë 2</a:t>
            </a:r>
            <a:r>
              <a:rPr lang="en-US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9</a:t>
            </a:r>
            <a:r>
              <a:rPr lang="sq-AL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.0</a:t>
            </a:r>
            <a:r>
              <a:rPr lang="en-US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4</a:t>
            </a:r>
            <a:r>
              <a:rPr lang="sq-AL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.202</a:t>
            </a:r>
            <a:r>
              <a:rPr lang="en-US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5</a:t>
            </a:r>
            <a:endParaRPr lang="sq-AL" sz="1400" noProof="0" dirty="0">
              <a:solidFill>
                <a:srgbClr val="365B6D"/>
              </a:solidFill>
              <a:latin typeface="Barlow" panose="00000500000000000000" pitchFamily="2" charset="0"/>
            </a:endParaRPr>
          </a:p>
          <a:p>
            <a:pPr marL="180000" indent="-180000" algn="just" rtl="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S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iguroi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fi</a:t>
            </a:r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nancimi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n</a:t>
            </a:r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e</a:t>
            </a:r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pjesëmarrjes së Qeverisë shqiptare në startup-in “</a:t>
            </a:r>
            <a:r>
              <a:rPr lang="sq-AL" sz="1400" i="1" noProof="0" dirty="0">
                <a:solidFill>
                  <a:srgbClr val="365B6D"/>
                </a:solidFill>
                <a:latin typeface="Barlow" panose="00000500000000000000" pitchFamily="2" charset="0"/>
              </a:rPr>
              <a:t>Machine Thinking Lab</a:t>
            </a:r>
            <a:r>
              <a:rPr lang="en-US" sz="1400" i="1" noProof="0" dirty="0">
                <a:solidFill>
                  <a:srgbClr val="365B6D"/>
                </a:solidFill>
                <a:latin typeface="Barlow" panose="00000500000000000000" pitchFamily="2" charset="0"/>
              </a:rPr>
              <a:t>”,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në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masën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1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miliard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LEK.</a:t>
            </a:r>
          </a:p>
          <a:p>
            <a:pPr algn="just" rtl="0"/>
            <a:endParaRPr lang="sq-AL" sz="1400" b="1" noProof="0" dirty="0">
              <a:solidFill>
                <a:srgbClr val="365B6D"/>
              </a:solidFill>
              <a:latin typeface="Barlow" panose="00000500000000000000" pitchFamily="2" charset="0"/>
            </a:endParaRPr>
          </a:p>
          <a:p>
            <a:pPr algn="just" rtl="0"/>
            <a:r>
              <a:rPr lang="sq-AL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Akti Normativ Nr.</a:t>
            </a:r>
            <a:r>
              <a:rPr lang="en-US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6 </a:t>
            </a:r>
            <a:r>
              <a:rPr lang="sq-AL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datë </a:t>
            </a:r>
            <a:r>
              <a:rPr lang="en-US" sz="1400" b="1" dirty="0">
                <a:solidFill>
                  <a:srgbClr val="365B6D"/>
                </a:solidFill>
                <a:latin typeface="Barlow" panose="00000500000000000000" pitchFamily="2" charset="0"/>
              </a:rPr>
              <a:t>11</a:t>
            </a:r>
            <a:r>
              <a:rPr lang="sq-AL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.0</a:t>
            </a:r>
            <a:r>
              <a:rPr lang="en-US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6</a:t>
            </a:r>
            <a:r>
              <a:rPr lang="sq-AL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.202</a:t>
            </a:r>
            <a:r>
              <a:rPr lang="en-US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5, </a:t>
            </a:r>
            <a:r>
              <a:rPr lang="en-US" sz="1400" b="1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ndër</a:t>
            </a:r>
            <a:r>
              <a:rPr lang="en-US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b="1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të</a:t>
            </a:r>
            <a:r>
              <a:rPr lang="en-US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b="1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tjera</a:t>
            </a:r>
            <a:r>
              <a:rPr lang="en-US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:</a:t>
            </a:r>
            <a:endParaRPr lang="sq-AL" sz="1400" b="1" noProof="0" dirty="0">
              <a:solidFill>
                <a:srgbClr val="365B6D"/>
              </a:solidFill>
              <a:latin typeface="Barlow" panose="00000500000000000000" pitchFamily="2" charset="0"/>
            </a:endParaRPr>
          </a:p>
          <a:p>
            <a:pPr marL="180000" indent="-180000" algn="just">
              <a:buFont typeface="Arial" panose="020B0604020202020204" pitchFamily="34" charset="0"/>
              <a:buChar char="•"/>
            </a:pP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Totali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i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të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ardhurave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dhe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shpenzimeve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të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përgjithshme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nuk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ndryshoi</a:t>
            </a:r>
            <a:r>
              <a:rPr lang="en-GB" sz="1400" dirty="0">
                <a:solidFill>
                  <a:srgbClr val="365B6D"/>
                </a:solidFill>
                <a:latin typeface="Barlow" panose="00000500000000000000" pitchFamily="2" charset="0"/>
              </a:rPr>
              <a:t>, duke </a:t>
            </a:r>
            <a:r>
              <a:rPr lang="en-GB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reflektuar</a:t>
            </a:r>
            <a:r>
              <a:rPr lang="en-GB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GB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vetëm</a:t>
            </a:r>
            <a:r>
              <a:rPr lang="en-GB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GB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rialokime</a:t>
            </a:r>
            <a:r>
              <a:rPr lang="en-GB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GB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mes</a:t>
            </a:r>
            <a:r>
              <a:rPr lang="en-GB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GB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zërave</a:t>
            </a:r>
            <a:r>
              <a:rPr lang="en-GB" sz="1400" dirty="0">
                <a:solidFill>
                  <a:srgbClr val="365B6D"/>
                </a:solidFill>
                <a:latin typeface="Barlow" panose="00000500000000000000" pitchFamily="2" charset="0"/>
              </a:rPr>
              <a:t> me </a:t>
            </a:r>
            <a:r>
              <a:rPr lang="en-GB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efekt</a:t>
            </a:r>
            <a:r>
              <a:rPr lang="en-GB" sz="1400" dirty="0">
                <a:solidFill>
                  <a:srgbClr val="365B6D"/>
                </a:solidFill>
                <a:latin typeface="Barlow" panose="00000500000000000000" pitchFamily="2" charset="0"/>
              </a:rPr>
              <a:t> neutral.</a:t>
            </a:r>
            <a:endParaRPr lang="sq-AL" sz="1400" noProof="0" dirty="0">
              <a:solidFill>
                <a:srgbClr val="365B6D"/>
              </a:solidFill>
              <a:latin typeface="Barlow" panose="00000500000000000000" pitchFamily="2" charset="0"/>
            </a:endParaRPr>
          </a:p>
          <a:p>
            <a:pPr marL="180000" indent="-180000" algn="just" rtl="0">
              <a:buFont typeface="Arial" panose="020B0604020202020204" pitchFamily="34" charset="0"/>
              <a:buChar char="•"/>
            </a:pP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Miratoi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një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skeme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të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re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Garancie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Sovrane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për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sektorin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e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Bujqësisë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,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për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një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vlerë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rreth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3mld LEK. </a:t>
            </a:r>
          </a:p>
          <a:p>
            <a:pPr marL="180000" indent="-180000" algn="just">
              <a:buFont typeface="Arial" panose="020B0604020202020204" pitchFamily="34" charset="0"/>
              <a:buChar char="•"/>
            </a:pP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Financoi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sq-AL" sz="1400" dirty="0">
                <a:solidFill>
                  <a:srgbClr val="365B6D"/>
                </a:solidFill>
                <a:latin typeface="Barlow" panose="00000500000000000000" pitchFamily="2" charset="0"/>
              </a:rPr>
              <a:t>produkte teknologjike IA për sigurinë kibernetike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,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në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masën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r</a:t>
            </a:r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reth 3.3mld LEK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. </a:t>
            </a:r>
          </a:p>
          <a:p>
            <a:pPr marL="180000" indent="-180000" algn="just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Financoi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projekte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të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reja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zhvillimi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për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FSHZH, me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rreth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1.5mld LEK.</a:t>
            </a:r>
          </a:p>
          <a:p>
            <a:pPr marL="180000" indent="-180000" algn="just" rtl="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Financoi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programin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e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Sportit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, me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rreth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318mln LEK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shtesë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.</a:t>
            </a:r>
          </a:p>
          <a:p>
            <a:pPr marL="0" lvl="1" algn="just" rtl="0"/>
            <a:endParaRPr lang="sq-AL" sz="1400" noProof="0" dirty="0">
              <a:solidFill>
                <a:srgbClr val="365B6D"/>
              </a:solidFill>
              <a:latin typeface="Barlow" panose="00000500000000000000" pitchFamily="2" charset="0"/>
            </a:endParaRPr>
          </a:p>
          <a:p>
            <a:pPr algn="just" rtl="0"/>
            <a:r>
              <a:rPr lang="sq-AL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Akti Normativ Nr.</a:t>
            </a:r>
            <a:r>
              <a:rPr lang="en-US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10</a:t>
            </a:r>
            <a:r>
              <a:rPr lang="sq-AL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 datë </a:t>
            </a:r>
            <a:r>
              <a:rPr lang="en-US" sz="1400" b="1" dirty="0">
                <a:solidFill>
                  <a:srgbClr val="365B6D"/>
                </a:solidFill>
                <a:latin typeface="Barlow" panose="00000500000000000000" pitchFamily="2" charset="0"/>
              </a:rPr>
              <a:t>08</a:t>
            </a:r>
            <a:r>
              <a:rPr lang="sq-AL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.1</a:t>
            </a:r>
            <a:r>
              <a:rPr lang="en-US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0</a:t>
            </a:r>
            <a:r>
              <a:rPr lang="sq-AL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.202</a:t>
            </a:r>
            <a:r>
              <a:rPr lang="en-US" sz="1400" b="1" dirty="0">
                <a:solidFill>
                  <a:srgbClr val="365B6D"/>
                </a:solidFill>
                <a:latin typeface="Barlow" panose="00000500000000000000" pitchFamily="2" charset="0"/>
              </a:rPr>
              <a:t>5, </a:t>
            </a:r>
            <a:r>
              <a:rPr lang="en-US" sz="1400" b="1" dirty="0" err="1">
                <a:solidFill>
                  <a:srgbClr val="365B6D"/>
                </a:solidFill>
                <a:latin typeface="Barlow" panose="00000500000000000000" pitchFamily="2" charset="0"/>
              </a:rPr>
              <a:t>ndër</a:t>
            </a:r>
            <a:r>
              <a:rPr lang="en-US" sz="1400" b="1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b="1" dirty="0" err="1">
                <a:solidFill>
                  <a:srgbClr val="365B6D"/>
                </a:solidFill>
                <a:latin typeface="Barlow" panose="00000500000000000000" pitchFamily="2" charset="0"/>
              </a:rPr>
              <a:t>të</a:t>
            </a:r>
            <a:r>
              <a:rPr lang="en-US" sz="1400" b="1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b="1" dirty="0" err="1">
                <a:solidFill>
                  <a:srgbClr val="365B6D"/>
                </a:solidFill>
                <a:latin typeface="Barlow" panose="00000500000000000000" pitchFamily="2" charset="0"/>
              </a:rPr>
              <a:t>tjera</a:t>
            </a:r>
            <a:r>
              <a:rPr lang="en-US" sz="1400" b="1" dirty="0">
                <a:solidFill>
                  <a:srgbClr val="365B6D"/>
                </a:solidFill>
                <a:latin typeface="Barlow" panose="00000500000000000000" pitchFamily="2" charset="0"/>
              </a:rPr>
              <a:t>:</a:t>
            </a:r>
            <a:endParaRPr lang="sq-AL" sz="1400" b="1" noProof="0" dirty="0">
              <a:solidFill>
                <a:srgbClr val="365B6D"/>
              </a:solidFill>
              <a:latin typeface="Barlow" panose="00000500000000000000" pitchFamily="2" charset="0"/>
            </a:endParaRPr>
          </a:p>
          <a:p>
            <a:pPr marL="180000" indent="-180000" algn="just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Materializoi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sq-AL" sz="1400" dirty="0">
                <a:solidFill>
                  <a:srgbClr val="365B6D"/>
                </a:solidFill>
                <a:latin typeface="Barlow" panose="00000500000000000000" pitchFamily="2" charset="0"/>
              </a:rPr>
              <a:t>rishpërndarjen e fondeve buxhetore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, pas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rishikimit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të</a:t>
            </a:r>
            <a:r>
              <a:rPr lang="sq-AL" sz="1400" dirty="0">
                <a:solidFill>
                  <a:srgbClr val="365B6D"/>
                </a:solidFill>
                <a:latin typeface="Barlow" panose="00000500000000000000" pitchFamily="2" charset="0"/>
              </a:rPr>
              <a:t> fusha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ve</a:t>
            </a:r>
            <a:r>
              <a:rPr lang="sq-AL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të</a:t>
            </a:r>
            <a:r>
              <a:rPr lang="sq-AL" sz="1400" dirty="0">
                <a:solidFill>
                  <a:srgbClr val="365B6D"/>
                </a:solidFill>
                <a:latin typeface="Barlow" panose="00000500000000000000" pitchFamily="2" charset="0"/>
              </a:rPr>
              <a:t> përgjegjësisë funksionale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, n</a:t>
            </a:r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ë vijim të zgjedhjeve të përgjithshme të 11 Maj 2025 dhe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riorganizimit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të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k</a:t>
            </a:r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abineti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t</a:t>
            </a:r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qeveritar</a:t>
            </a:r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.</a:t>
            </a:r>
            <a:endParaRPr lang="en-US" sz="1400" noProof="0" dirty="0">
              <a:solidFill>
                <a:srgbClr val="365B6D"/>
              </a:solidFill>
              <a:latin typeface="Barlow" panose="00000500000000000000" pitchFamily="2" charset="0"/>
            </a:endParaRPr>
          </a:p>
          <a:p>
            <a:pPr marL="180000" indent="-180000" algn="just" rtl="0">
              <a:buFont typeface="Arial" panose="020B0604020202020204" pitchFamily="34" charset="0"/>
              <a:buChar char="•"/>
            </a:pP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U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rritën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të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ardhurat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e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përgjithshme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me 12.1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miliardë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LEK.</a:t>
            </a:r>
          </a:p>
          <a:p>
            <a:pPr marL="180000" indent="-180000" algn="just" rtl="0">
              <a:buFont typeface="Arial" panose="020B0604020202020204" pitchFamily="34" charset="0"/>
              <a:buChar char="•"/>
            </a:pP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U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rrit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ën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shpenzimet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e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përgjithshme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me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rreth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5.7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miliardë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LEK.</a:t>
            </a:r>
          </a:p>
          <a:p>
            <a:pPr marL="180000" indent="-180000" algn="just" rtl="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F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inancoi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Skemën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e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Pensioneve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me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rreth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7.6mld LEK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shtesë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,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nga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të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cilat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5.9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mld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LEK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për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fondin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e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dedikuar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bonusit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të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fundvitit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. </a:t>
            </a:r>
          </a:p>
          <a:p>
            <a:pPr marL="180000" indent="-180000" algn="just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Financoi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me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rreth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6mld LEK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shtesë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përshpejtimin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e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projekteve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infrastrukturore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të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MIE.</a:t>
            </a:r>
            <a:endParaRPr lang="en-US" sz="1400" noProof="0" dirty="0">
              <a:solidFill>
                <a:srgbClr val="365B6D"/>
              </a:solidFill>
              <a:latin typeface="Barlow" panose="00000500000000000000" pitchFamily="2" charset="0"/>
            </a:endParaRPr>
          </a:p>
          <a:p>
            <a:pPr marL="180000" indent="-180000" algn="just" rtl="0">
              <a:buFont typeface="Arial" panose="020B0604020202020204" pitchFamily="34" charset="0"/>
              <a:buChar char="•"/>
            </a:pP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Financoi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me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rreth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2.8mld LEK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shtesë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sistemet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kompjuterike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dhe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projektet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me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kompaninë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Oracle,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mbulimin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e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shërbimeve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nga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Microsoft,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platformat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AI,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mirëmbajtjen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e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rrjeteve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IT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të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institucioneve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buxhetore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,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etj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.</a:t>
            </a:r>
            <a:endParaRPr lang="en-US" sz="1400" dirty="0">
              <a:solidFill>
                <a:srgbClr val="365B6D"/>
              </a:solidFill>
              <a:latin typeface="Barlow" panose="00000500000000000000" pitchFamily="2" charset="0"/>
            </a:endParaRPr>
          </a:p>
          <a:p>
            <a:pPr marL="180000" indent="-180000" algn="just">
              <a:buFont typeface="Arial" panose="020B0604020202020204" pitchFamily="34" charset="0"/>
              <a:buChar char="•"/>
            </a:pP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Financoi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nevojat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shtesë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të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Policisë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së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Shtetit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,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Gardës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së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Republikës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,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Gjendjes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Civile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dhe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Prefekturave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, me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rreth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1.1 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mld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LEK.</a:t>
            </a:r>
          </a:p>
          <a:p>
            <a:pPr marL="180000" indent="-180000" algn="just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Financoi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blerjen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e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sistemeve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/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softuerë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të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SHISH me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rreth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556mln LEK.</a:t>
            </a:r>
            <a:endParaRPr lang="en-US" sz="1300" noProof="0" dirty="0">
              <a:solidFill>
                <a:srgbClr val="365B6D"/>
              </a:solidFill>
              <a:latin typeface="Barlow" panose="00000500000000000000" pitchFamily="2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8E1CD0D-A598-F28A-2B8C-5FDC6A1BBAF7}"/>
              </a:ext>
            </a:extLst>
          </p:cNvPr>
          <p:cNvGraphicFramePr>
            <a:graphicFrameLocks noGrp="1"/>
          </p:cNvGraphicFramePr>
          <p:nvPr/>
        </p:nvGraphicFramePr>
        <p:xfrm>
          <a:off x="601890" y="1593389"/>
          <a:ext cx="6471607" cy="16959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8722">
                  <a:extLst>
                    <a:ext uri="{9D8B030D-6E8A-4147-A177-3AD203B41FA5}">
                      <a16:colId xmlns:a16="http://schemas.microsoft.com/office/drawing/2014/main" val="2138564345"/>
                    </a:ext>
                  </a:extLst>
                </a:gridCol>
                <a:gridCol w="727555">
                  <a:extLst>
                    <a:ext uri="{9D8B030D-6E8A-4147-A177-3AD203B41FA5}">
                      <a16:colId xmlns:a16="http://schemas.microsoft.com/office/drawing/2014/main" val="3079534368"/>
                    </a:ext>
                  </a:extLst>
                </a:gridCol>
                <a:gridCol w="727555">
                  <a:extLst>
                    <a:ext uri="{9D8B030D-6E8A-4147-A177-3AD203B41FA5}">
                      <a16:colId xmlns:a16="http://schemas.microsoft.com/office/drawing/2014/main" val="930936140"/>
                    </a:ext>
                  </a:extLst>
                </a:gridCol>
                <a:gridCol w="727555">
                  <a:extLst>
                    <a:ext uri="{9D8B030D-6E8A-4147-A177-3AD203B41FA5}">
                      <a16:colId xmlns:a16="http://schemas.microsoft.com/office/drawing/2014/main" val="2166965851"/>
                    </a:ext>
                  </a:extLst>
                </a:gridCol>
                <a:gridCol w="727555">
                  <a:extLst>
                    <a:ext uri="{9D8B030D-6E8A-4147-A177-3AD203B41FA5}">
                      <a16:colId xmlns:a16="http://schemas.microsoft.com/office/drawing/2014/main" val="1448557282"/>
                    </a:ext>
                  </a:extLst>
                </a:gridCol>
                <a:gridCol w="727555">
                  <a:extLst>
                    <a:ext uri="{9D8B030D-6E8A-4147-A177-3AD203B41FA5}">
                      <a16:colId xmlns:a16="http://schemas.microsoft.com/office/drawing/2014/main" val="3038067496"/>
                    </a:ext>
                  </a:extLst>
                </a:gridCol>
                <a:gridCol w="727555">
                  <a:extLst>
                    <a:ext uri="{9D8B030D-6E8A-4147-A177-3AD203B41FA5}">
                      <a16:colId xmlns:a16="http://schemas.microsoft.com/office/drawing/2014/main" val="2671348666"/>
                    </a:ext>
                  </a:extLst>
                </a:gridCol>
                <a:gridCol w="727555">
                  <a:extLst>
                    <a:ext uri="{9D8B030D-6E8A-4147-A177-3AD203B41FA5}">
                      <a16:colId xmlns:a16="http://schemas.microsoft.com/office/drawing/2014/main" val="2434375369"/>
                    </a:ext>
                  </a:extLst>
                </a:gridCol>
              </a:tblGrid>
              <a:tr h="76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sq-AL" sz="1300" b="1" i="0" u="none" strike="noStrike" noProof="0" dirty="0">
                          <a:solidFill>
                            <a:srgbClr val="C00000"/>
                          </a:solidFill>
                          <a:effectLst/>
                          <a:latin typeface="Barlow" panose="00000500000000000000" pitchFamily="2" charset="0"/>
                        </a:rPr>
                        <a:t>miliardë LEK</a:t>
                      </a:r>
                    </a:p>
                  </a:txBody>
                  <a:tcPr marL="20250" marR="20250" marT="20250" marB="202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4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q-AL" sz="1300" b="1" u="none" strike="noStrike" noProof="0" dirty="0">
                          <a:solidFill>
                            <a:srgbClr val="365B6D"/>
                          </a:solidFill>
                          <a:effectLst/>
                          <a:latin typeface="Barlow" panose="00000500000000000000" pitchFamily="2" charset="0"/>
                        </a:rPr>
                        <a:t>Buxheti fillestar</a:t>
                      </a:r>
                      <a:endParaRPr lang="sq-AL" sz="1300" b="1" i="0" u="none" strike="noStrike" noProof="0" dirty="0">
                        <a:solidFill>
                          <a:srgbClr val="365B6D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20250" marR="20250" marT="20250" marB="202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4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q-AL" sz="1300" b="1" u="none" strike="noStrike" noProof="0" dirty="0">
                          <a:solidFill>
                            <a:srgbClr val="365B6D"/>
                          </a:solidFill>
                          <a:effectLst/>
                          <a:latin typeface="Barlow" panose="00000500000000000000" pitchFamily="2" charset="0"/>
                        </a:rPr>
                        <a:t>Rishikimi i pare</a:t>
                      </a:r>
                      <a:r>
                        <a:rPr lang="en-US" sz="1300" b="1" u="none" strike="noStrike" noProof="0" dirty="0">
                          <a:solidFill>
                            <a:srgbClr val="365B6D"/>
                          </a:solidFill>
                          <a:effectLst/>
                          <a:latin typeface="Barlow" panose="00000500000000000000" pitchFamily="2" charset="0"/>
                        </a:rPr>
                        <a:t> (AN3/ 2025)</a:t>
                      </a:r>
                      <a:endParaRPr lang="sq-AL" sz="1300" b="1" i="0" u="none" strike="noStrike" noProof="0" dirty="0">
                        <a:solidFill>
                          <a:srgbClr val="365B6D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20250" marR="20250" marT="20250" marB="202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4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q-AL" sz="1300" b="1" u="none" strike="noStrike" noProof="0" dirty="0">
                          <a:solidFill>
                            <a:srgbClr val="365B6D"/>
                          </a:solidFill>
                          <a:effectLst/>
                          <a:latin typeface="Barlow" panose="00000500000000000000" pitchFamily="2" charset="0"/>
                        </a:rPr>
                        <a:t>Rishikimi i dytë</a:t>
                      </a:r>
                      <a:r>
                        <a:rPr lang="en-US" sz="1300" b="1" u="none" strike="noStrike" noProof="0" dirty="0">
                          <a:solidFill>
                            <a:srgbClr val="365B6D"/>
                          </a:solidFill>
                          <a:effectLst/>
                          <a:latin typeface="Barlow" panose="00000500000000000000" pitchFamily="2" charset="0"/>
                        </a:rPr>
                        <a:t> (AN6/ 2025)</a:t>
                      </a:r>
                      <a:endParaRPr lang="sq-AL" sz="1300" b="1" i="0" u="none" strike="noStrike" noProof="0" dirty="0">
                        <a:solidFill>
                          <a:srgbClr val="365B6D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20250" marR="20250" marT="20250" marB="202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4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q-AL" sz="1300" b="1" u="none" strike="noStrike" noProof="0" dirty="0">
                          <a:solidFill>
                            <a:srgbClr val="365B6D"/>
                          </a:solidFill>
                          <a:effectLst/>
                          <a:latin typeface="Barlow" panose="00000500000000000000" pitchFamily="2" charset="0"/>
                        </a:rPr>
                        <a:t>Rishikimi i tretë</a:t>
                      </a:r>
                      <a:r>
                        <a:rPr lang="en-US" sz="1300" b="1" u="none" strike="noStrike" noProof="0" dirty="0">
                          <a:solidFill>
                            <a:srgbClr val="365B6D"/>
                          </a:solidFill>
                          <a:effectLst/>
                          <a:latin typeface="Barlow" panose="00000500000000000000" pitchFamily="2" charset="0"/>
                        </a:rPr>
                        <a:t> (AN10/ 2025)</a:t>
                      </a:r>
                      <a:endParaRPr lang="sq-AL" sz="1300" b="1" i="0" u="none" strike="noStrike" noProof="0" dirty="0">
                        <a:solidFill>
                          <a:srgbClr val="365B6D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20250" marR="20250" marT="20250" marB="202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4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noProof="0" dirty="0" err="1">
                          <a:solidFill>
                            <a:srgbClr val="365B6D"/>
                          </a:solidFill>
                          <a:effectLst/>
                          <a:latin typeface="Barlow" panose="00000500000000000000" pitchFamily="2" charset="0"/>
                        </a:rPr>
                        <a:t>Rishikimi</a:t>
                      </a:r>
                      <a:r>
                        <a:rPr lang="en-US" sz="1300" b="1" i="0" u="none" strike="noStrike" noProof="0" dirty="0">
                          <a:solidFill>
                            <a:srgbClr val="365B6D"/>
                          </a:solidFill>
                          <a:effectLst/>
                          <a:latin typeface="Barlow" panose="00000500000000000000" pitchFamily="2" charset="0"/>
                        </a:rPr>
                        <a:t> I </a:t>
                      </a:r>
                      <a:r>
                        <a:rPr lang="en-US" sz="1300" b="1" i="0" u="none" strike="noStrike" noProof="0" dirty="0" err="1">
                          <a:solidFill>
                            <a:srgbClr val="365B6D"/>
                          </a:solidFill>
                          <a:effectLst/>
                          <a:latin typeface="Barlow" panose="00000500000000000000" pitchFamily="2" charset="0"/>
                        </a:rPr>
                        <a:t>katërt</a:t>
                      </a:r>
                      <a:r>
                        <a:rPr lang="en-US" sz="1300" b="1" i="0" u="none" strike="noStrike" noProof="0" dirty="0">
                          <a:solidFill>
                            <a:srgbClr val="365B6D"/>
                          </a:solidFill>
                          <a:effectLst/>
                          <a:latin typeface="Barlow" panose="00000500000000000000" pitchFamily="2" charset="0"/>
                        </a:rPr>
                        <a:t> (AN11/ 2025)</a:t>
                      </a:r>
                      <a:endParaRPr lang="sq-AL" sz="1300" b="1" i="0" u="none" strike="noStrike" noProof="0" dirty="0">
                        <a:solidFill>
                          <a:srgbClr val="365B6D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20250" marR="20250" marT="20250" marB="202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4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300" b="1" i="0" u="none" strike="noStrike" noProof="0" dirty="0" err="1">
                          <a:solidFill>
                            <a:srgbClr val="365B6D"/>
                          </a:solidFill>
                          <a:effectLst/>
                          <a:latin typeface="Barlow" panose="00000500000000000000" pitchFamily="2" charset="0"/>
                        </a:rPr>
                        <a:t>Realizimi</a:t>
                      </a:r>
                      <a:r>
                        <a:rPr lang="en-GB" sz="1300" b="1" i="0" u="none" strike="noStrike" noProof="0" dirty="0">
                          <a:solidFill>
                            <a:srgbClr val="365B6D"/>
                          </a:solidFill>
                          <a:effectLst/>
                          <a:latin typeface="Barlow" panose="00000500000000000000" pitchFamily="2" charset="0"/>
                        </a:rPr>
                        <a:t> </a:t>
                      </a:r>
                      <a:r>
                        <a:rPr lang="en-GB" sz="1300" b="1" i="0" u="none" strike="noStrike" noProof="0" dirty="0" err="1">
                          <a:solidFill>
                            <a:srgbClr val="365B6D"/>
                          </a:solidFill>
                          <a:effectLst/>
                          <a:latin typeface="Barlow" panose="00000500000000000000" pitchFamily="2" charset="0"/>
                        </a:rPr>
                        <a:t>faktik</a:t>
                      </a:r>
                      <a:endParaRPr lang="sq-AL" sz="1300" b="1" i="0" u="none" strike="noStrike" noProof="0" dirty="0">
                        <a:solidFill>
                          <a:srgbClr val="365B6D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20250" marR="20250" marT="20250" marB="202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4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u="none" strike="noStrike" noProof="0" dirty="0" err="1">
                          <a:solidFill>
                            <a:srgbClr val="365B6D"/>
                          </a:solidFill>
                          <a:effectLst/>
                          <a:latin typeface="Barlow" panose="00000500000000000000" pitchFamily="2" charset="0"/>
                        </a:rPr>
                        <a:t>Realizimi</a:t>
                      </a:r>
                      <a:r>
                        <a:rPr lang="en-US" sz="1300" b="1" u="none" strike="noStrike" noProof="0" dirty="0">
                          <a:solidFill>
                            <a:srgbClr val="365B6D"/>
                          </a:solidFill>
                          <a:effectLst/>
                          <a:latin typeface="Barlow" panose="00000500000000000000" pitchFamily="2" charset="0"/>
                        </a:rPr>
                        <a:t> ne % </a:t>
                      </a:r>
                      <a:r>
                        <a:rPr lang="en-US" sz="1200" b="0" i="1" u="none" strike="noStrike" noProof="0" dirty="0">
                          <a:solidFill>
                            <a:srgbClr val="365B6D"/>
                          </a:solidFill>
                          <a:effectLst/>
                          <a:latin typeface="Barlow" panose="00000500000000000000" pitchFamily="2" charset="0"/>
                        </a:rPr>
                        <a:t>(</a:t>
                      </a:r>
                      <a:r>
                        <a:rPr lang="en-US" sz="1100" b="0" i="1" u="none" strike="noStrike" noProof="0" dirty="0" err="1">
                          <a:solidFill>
                            <a:srgbClr val="365B6D"/>
                          </a:solidFill>
                          <a:effectLst/>
                          <a:latin typeface="Barlow" panose="00000500000000000000" pitchFamily="2" charset="0"/>
                        </a:rPr>
                        <a:t>ndaj</a:t>
                      </a:r>
                      <a:r>
                        <a:rPr lang="en-US" sz="1100" b="0" i="1" u="none" strike="noStrike" noProof="0" dirty="0">
                          <a:solidFill>
                            <a:srgbClr val="365B6D"/>
                          </a:solidFill>
                          <a:effectLst/>
                          <a:latin typeface="Barlow" panose="00000500000000000000" pitchFamily="2" charset="0"/>
                        </a:rPr>
                        <a:t> </a:t>
                      </a:r>
                      <a:r>
                        <a:rPr lang="en-US" sz="1100" b="0" i="1" u="none" strike="noStrike" noProof="0" dirty="0" err="1">
                          <a:solidFill>
                            <a:srgbClr val="365B6D"/>
                          </a:solidFill>
                          <a:effectLst/>
                          <a:latin typeface="Barlow" panose="00000500000000000000" pitchFamily="2" charset="0"/>
                        </a:rPr>
                        <a:t>buxhetit</a:t>
                      </a:r>
                      <a:r>
                        <a:rPr lang="en-US" sz="1100" b="0" i="1" u="none" strike="noStrike" noProof="0" dirty="0">
                          <a:solidFill>
                            <a:srgbClr val="365B6D"/>
                          </a:solidFill>
                          <a:effectLst/>
                          <a:latin typeface="Barlow" panose="00000500000000000000" pitchFamily="2" charset="0"/>
                        </a:rPr>
                        <a:t> </a:t>
                      </a:r>
                      <a:r>
                        <a:rPr lang="en-US" sz="1100" b="0" i="1" u="none" strike="noStrike" noProof="0" dirty="0" err="1">
                          <a:solidFill>
                            <a:srgbClr val="365B6D"/>
                          </a:solidFill>
                          <a:effectLst/>
                          <a:latin typeface="Barlow" panose="00000500000000000000" pitchFamily="2" charset="0"/>
                        </a:rPr>
                        <a:t>fillestar</a:t>
                      </a:r>
                      <a:r>
                        <a:rPr lang="en-US" sz="1100" b="0" i="1" u="none" strike="noStrike" noProof="0" dirty="0">
                          <a:solidFill>
                            <a:srgbClr val="365B6D"/>
                          </a:solidFill>
                          <a:effectLst/>
                          <a:latin typeface="Barlow" panose="00000500000000000000" pitchFamily="2" charset="0"/>
                        </a:rPr>
                        <a:t>)</a:t>
                      </a:r>
                      <a:endParaRPr lang="sq-AL" sz="1300" b="0" i="1" u="none" strike="noStrike" noProof="0" dirty="0">
                        <a:solidFill>
                          <a:srgbClr val="365B6D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20250" marR="20250" marT="20250" marB="202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4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084109"/>
                  </a:ext>
                </a:extLst>
              </a:tr>
              <a:tr h="269824">
                <a:tc>
                  <a:txBody>
                    <a:bodyPr/>
                    <a:lstStyle/>
                    <a:p>
                      <a:pPr algn="ctr" rtl="0" fontAlgn="ctr"/>
                      <a:r>
                        <a:rPr lang="sq-AL" sz="1300" b="1" u="none" strike="noStrike" noProof="0" dirty="0">
                          <a:solidFill>
                            <a:srgbClr val="365B6D"/>
                          </a:solidFill>
                          <a:effectLst/>
                          <a:latin typeface="Barlow" panose="00000500000000000000" pitchFamily="2" charset="0"/>
                        </a:rPr>
                        <a:t>Të ardhurat</a:t>
                      </a:r>
                      <a:endParaRPr lang="sq-AL" sz="1300" b="1" i="0" u="none" strike="noStrike" noProof="0" dirty="0">
                        <a:solidFill>
                          <a:srgbClr val="365B6D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20250" marR="20250" marT="20250" marB="202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4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757</a:t>
                      </a:r>
                      <a:endParaRPr lang="sq-AL" sz="1300" b="0" u="none" strike="noStrike" kern="1200" noProof="0" dirty="0">
                        <a:solidFill>
                          <a:schemeClr val="dk1"/>
                        </a:solidFill>
                        <a:effectLst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20250" marR="20250" marT="20250" marB="202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758.0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758.0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sq-AL" sz="13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7</a:t>
                      </a:r>
                      <a:r>
                        <a:rPr lang="en-US" sz="13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70.1</a:t>
                      </a:r>
                      <a:endParaRPr lang="sq-AL" sz="1300" b="0" u="none" strike="noStrike" kern="1200" noProof="0" dirty="0">
                        <a:solidFill>
                          <a:schemeClr val="dk1"/>
                        </a:solidFill>
                        <a:effectLst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20250" marR="20250" marT="20250" marB="202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sq-AL" sz="13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7</a:t>
                      </a:r>
                      <a:r>
                        <a:rPr lang="en-US" sz="13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70.1</a:t>
                      </a:r>
                      <a:endParaRPr lang="sq-AL" sz="1300" b="0" u="none" strike="noStrike" kern="1200" noProof="0" dirty="0">
                        <a:solidFill>
                          <a:schemeClr val="dk1"/>
                        </a:solidFill>
                        <a:effectLst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20250" marR="20250" marT="20250" marB="202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sq-AL" sz="13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7</a:t>
                      </a:r>
                      <a:r>
                        <a:rPr lang="en-US" sz="13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54.6</a:t>
                      </a:r>
                      <a:endParaRPr lang="sq-AL" sz="1300" b="0" u="none" strike="noStrike" kern="1200" noProof="0" dirty="0">
                        <a:solidFill>
                          <a:schemeClr val="dk1"/>
                        </a:solidFill>
                        <a:effectLst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20250" marR="20250" marT="20250" marB="202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99.7%</a:t>
                      </a:r>
                      <a:endParaRPr lang="sq-AL" sz="1300" b="0" u="none" strike="noStrike" kern="1200" noProof="0" dirty="0">
                        <a:solidFill>
                          <a:schemeClr val="dk1"/>
                        </a:solidFill>
                        <a:effectLst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20250" marR="20250" marT="20250" marB="202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99750"/>
                  </a:ext>
                </a:extLst>
              </a:tr>
              <a:tr h="269824">
                <a:tc>
                  <a:txBody>
                    <a:bodyPr/>
                    <a:lstStyle/>
                    <a:p>
                      <a:pPr algn="ctr" rtl="0" fontAlgn="ctr"/>
                      <a:r>
                        <a:rPr lang="sq-AL" sz="1300" b="1" u="none" strike="noStrike" noProof="0" dirty="0">
                          <a:solidFill>
                            <a:srgbClr val="365B6D"/>
                          </a:solidFill>
                          <a:effectLst/>
                          <a:latin typeface="Barlow" panose="00000500000000000000" pitchFamily="2" charset="0"/>
                        </a:rPr>
                        <a:t>Shpenzimet</a:t>
                      </a:r>
                      <a:endParaRPr lang="sq-AL" sz="1300" b="1" i="0" u="none" strike="noStrike" noProof="0" dirty="0">
                        <a:solidFill>
                          <a:srgbClr val="365B6D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20250" marR="20250" marT="20250" marB="202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4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825.1</a:t>
                      </a:r>
                      <a:endParaRPr lang="sq-AL" sz="1300" b="0" u="none" strike="noStrike" kern="1200" noProof="0" dirty="0">
                        <a:solidFill>
                          <a:schemeClr val="dk1"/>
                        </a:solidFill>
                        <a:effectLst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20250" marR="20250" marT="20250" marB="202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826.1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826.1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831.8</a:t>
                      </a:r>
                      <a:endParaRPr lang="sq-AL" sz="1300" b="0" u="none" strike="noStrike" kern="1200" noProof="0" dirty="0">
                        <a:solidFill>
                          <a:schemeClr val="dk1"/>
                        </a:solidFill>
                        <a:effectLst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20250" marR="20250" marT="20250" marB="202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831.8</a:t>
                      </a:r>
                      <a:endParaRPr lang="sq-AL" sz="1300" b="0" u="none" strike="noStrike" kern="1200" noProof="0" dirty="0">
                        <a:solidFill>
                          <a:schemeClr val="dk1"/>
                        </a:solidFill>
                        <a:effectLst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20250" marR="20250" marT="20250" marB="202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801.7</a:t>
                      </a:r>
                      <a:endParaRPr lang="sq-AL" sz="1300" b="0" u="none" strike="noStrike" kern="1200" noProof="0" dirty="0">
                        <a:solidFill>
                          <a:schemeClr val="dk1"/>
                        </a:solidFill>
                        <a:effectLst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20250" marR="20250" marT="20250" marB="202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97.2%</a:t>
                      </a:r>
                      <a:endParaRPr lang="sq-AL" sz="1300" b="0" u="none" strike="noStrike" kern="1200" noProof="0" dirty="0">
                        <a:solidFill>
                          <a:schemeClr val="dk1"/>
                        </a:solidFill>
                        <a:effectLst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20250" marR="20250" marT="20250" marB="202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007903"/>
                  </a:ext>
                </a:extLst>
              </a:tr>
              <a:tr h="323283">
                <a:tc>
                  <a:txBody>
                    <a:bodyPr/>
                    <a:lstStyle/>
                    <a:p>
                      <a:pPr algn="ctr" rtl="0" fontAlgn="ctr"/>
                      <a:r>
                        <a:rPr lang="sq-AL" sz="1300" b="1" u="none" strike="noStrike" noProof="0" dirty="0">
                          <a:solidFill>
                            <a:srgbClr val="365B6D"/>
                          </a:solidFill>
                          <a:effectLst/>
                          <a:latin typeface="Barlow" panose="00000500000000000000" pitchFamily="2" charset="0"/>
                        </a:rPr>
                        <a:t>Deficit</a:t>
                      </a:r>
                      <a:r>
                        <a:rPr lang="en-US" sz="1300" b="1" u="none" strike="noStrike" noProof="0" dirty="0" err="1">
                          <a:solidFill>
                            <a:srgbClr val="365B6D"/>
                          </a:solidFill>
                          <a:effectLst/>
                          <a:latin typeface="Barlow" panose="00000500000000000000" pitchFamily="2" charset="0"/>
                        </a:rPr>
                        <a:t>i</a:t>
                      </a:r>
                      <a:endParaRPr lang="sq-AL" sz="1300" b="1" i="0" u="none" strike="noStrike" noProof="0" dirty="0">
                        <a:solidFill>
                          <a:srgbClr val="365B6D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20250" marR="20250" marT="20250" marB="202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4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sq-AL" sz="13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13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8.1</a:t>
                      </a:r>
                      <a:endParaRPr lang="sq-AL" sz="1300" b="0" u="none" strike="noStrike" kern="1200" noProof="0" dirty="0">
                        <a:solidFill>
                          <a:schemeClr val="dk1"/>
                        </a:solidFill>
                        <a:effectLst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20250" marR="20250" marT="20250" marB="202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68.1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68.1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61.6</a:t>
                      </a:r>
                      <a:endParaRPr lang="sq-AL" sz="1300" b="0" u="none" strike="noStrike" kern="1200" noProof="0" dirty="0">
                        <a:solidFill>
                          <a:schemeClr val="dk1"/>
                        </a:solidFill>
                        <a:effectLst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20250" marR="20250" marT="20250" marB="202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61.6</a:t>
                      </a:r>
                      <a:endParaRPr lang="sq-AL" sz="1300" b="0" u="none" strike="noStrike" kern="1200" noProof="0" dirty="0">
                        <a:solidFill>
                          <a:schemeClr val="dk1"/>
                        </a:solidFill>
                        <a:effectLst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20250" marR="20250" marT="20250" marB="202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47.1</a:t>
                      </a:r>
                      <a:endParaRPr lang="sq-AL" sz="1300" b="0" u="none" strike="noStrike" kern="1200" noProof="0" dirty="0">
                        <a:solidFill>
                          <a:schemeClr val="dk1"/>
                        </a:solidFill>
                        <a:effectLst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20250" marR="20250" marT="20250" marB="202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69.2%</a:t>
                      </a:r>
                      <a:endParaRPr lang="sq-AL" sz="1300" b="0" u="none" strike="noStrike" kern="1200" noProof="0" dirty="0">
                        <a:solidFill>
                          <a:schemeClr val="dk1"/>
                        </a:solidFill>
                        <a:effectLst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20250" marR="20250" marT="20250" marB="202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12153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2250038-0D26-4178-AD4F-6CC0F9047326}"/>
              </a:ext>
            </a:extLst>
          </p:cNvPr>
          <p:cNvSpPr txBox="1"/>
          <p:nvPr/>
        </p:nvSpPr>
        <p:spPr>
          <a:xfrm>
            <a:off x="760190" y="1261280"/>
            <a:ext cx="60361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Gjatë vitit 202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5</a:t>
            </a:r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, buxheti i shtetit u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rishikua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përmes</a:t>
            </a:r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4</a:t>
            </a:r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akte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ve</a:t>
            </a:r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normative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:</a:t>
            </a:r>
            <a:endParaRPr lang="en-US" sz="1400" noProof="0" dirty="0">
              <a:solidFill>
                <a:srgbClr val="365B6D"/>
              </a:solidFill>
              <a:latin typeface="Barlow" panose="000005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B9A9CB-AF37-6702-7E87-E95935110C2D}"/>
              </a:ext>
            </a:extLst>
          </p:cNvPr>
          <p:cNvGrpSpPr/>
          <p:nvPr/>
        </p:nvGrpSpPr>
        <p:grpSpPr>
          <a:xfrm>
            <a:off x="860" y="215910"/>
            <a:ext cx="3132903" cy="304044"/>
            <a:chOff x="860" y="215910"/>
            <a:chExt cx="3132903" cy="304044"/>
          </a:xfrm>
        </p:grpSpPr>
        <p:grpSp>
          <p:nvGrpSpPr>
            <p:cNvPr id="21" name="Group 2">
              <a:extLst>
                <a:ext uri="{FF2B5EF4-FFF2-40B4-BE49-F238E27FC236}">
                  <a16:creationId xmlns:a16="http://schemas.microsoft.com/office/drawing/2014/main" id="{1488AC10-DBD2-4459-D246-CA07272E318A}"/>
                </a:ext>
              </a:extLst>
            </p:cNvPr>
            <p:cNvGrpSpPr/>
            <p:nvPr/>
          </p:nvGrpSpPr>
          <p:grpSpPr>
            <a:xfrm rot="5400000">
              <a:off x="1515103" y="-1057393"/>
              <a:ext cx="63104" cy="3091589"/>
              <a:chOff x="0" y="0"/>
              <a:chExt cx="17101" cy="934750"/>
            </a:xfrm>
          </p:grpSpPr>
          <p:sp>
            <p:nvSpPr>
              <p:cNvPr id="29" name="Freeform 3">
                <a:extLst>
                  <a:ext uri="{FF2B5EF4-FFF2-40B4-BE49-F238E27FC236}">
                    <a16:creationId xmlns:a16="http://schemas.microsoft.com/office/drawing/2014/main" id="{E92D0AE6-08DB-CB2E-9DD2-E9A72C3696B9}"/>
                  </a:ext>
                </a:extLst>
              </p:cNvPr>
              <p:cNvSpPr/>
              <p:nvPr/>
            </p:nvSpPr>
            <p:spPr>
              <a:xfrm>
                <a:off x="0" y="0"/>
                <a:ext cx="17101" cy="934750"/>
              </a:xfrm>
              <a:custGeom>
                <a:avLst/>
                <a:gdLst/>
                <a:ahLst/>
                <a:cxnLst/>
                <a:rect l="l" t="t" r="r" b="b"/>
                <a:pathLst>
                  <a:path w="17101" h="934750">
                    <a:moveTo>
                      <a:pt x="0" y="0"/>
                    </a:moveTo>
                    <a:lnTo>
                      <a:pt x="17101" y="0"/>
                    </a:lnTo>
                    <a:lnTo>
                      <a:pt x="17101" y="934750"/>
                    </a:lnTo>
                    <a:lnTo>
                      <a:pt x="0" y="934750"/>
                    </a:lnTo>
                    <a:close/>
                  </a:path>
                </a:pathLst>
              </a:custGeom>
              <a:solidFill>
                <a:srgbClr val="365B6D"/>
              </a:solidFill>
            </p:spPr>
            <p:txBody>
              <a:bodyPr/>
              <a:lstStyle/>
              <a:p>
                <a:pPr algn="l" rtl="0"/>
                <a:endParaRPr lang="sq-AL" noProof="0" dirty="0"/>
              </a:p>
            </p:txBody>
          </p:sp>
          <p:sp>
            <p:nvSpPr>
              <p:cNvPr id="30" name="TextBox 4">
                <a:extLst>
                  <a:ext uri="{FF2B5EF4-FFF2-40B4-BE49-F238E27FC236}">
                    <a16:creationId xmlns:a16="http://schemas.microsoft.com/office/drawing/2014/main" id="{2E9371A4-3023-7693-8D3C-E3EEB2F814B2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7101" cy="944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1871"/>
                  </a:lnSpc>
                </a:pPr>
                <a:endParaRPr lang="sq-AL" noProof="0" dirty="0"/>
              </a:p>
            </p:txBody>
          </p:sp>
        </p:grpSp>
        <p:grpSp>
          <p:nvGrpSpPr>
            <p:cNvPr id="22" name="Group 19">
              <a:extLst>
                <a:ext uri="{FF2B5EF4-FFF2-40B4-BE49-F238E27FC236}">
                  <a16:creationId xmlns:a16="http://schemas.microsoft.com/office/drawing/2014/main" id="{FADC07E9-E5D6-D5E0-3C57-85AC7598B218}"/>
                </a:ext>
              </a:extLst>
            </p:cNvPr>
            <p:cNvGrpSpPr/>
            <p:nvPr/>
          </p:nvGrpSpPr>
          <p:grpSpPr>
            <a:xfrm>
              <a:off x="97017" y="215910"/>
              <a:ext cx="3036746" cy="194284"/>
              <a:chOff x="120176" y="-97609"/>
              <a:chExt cx="2266969" cy="233489"/>
            </a:xfrm>
          </p:grpSpPr>
          <p:sp>
            <p:nvSpPr>
              <p:cNvPr id="27" name="TextBox 20">
                <a:extLst>
                  <a:ext uri="{FF2B5EF4-FFF2-40B4-BE49-F238E27FC236}">
                    <a16:creationId xmlns:a16="http://schemas.microsoft.com/office/drawing/2014/main" id="{028E2401-69F8-CFDE-AF34-8F0143C1EABE}"/>
                  </a:ext>
                </a:extLst>
              </p:cNvPr>
              <p:cNvSpPr txBox="1"/>
              <p:nvPr/>
            </p:nvSpPr>
            <p:spPr>
              <a:xfrm>
                <a:off x="317411" y="-71078"/>
                <a:ext cx="2069734" cy="19264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 rtl="0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sq-AL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Buxheti</a:t>
                </a:r>
                <a:r>
                  <a:rPr lang="en-GB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</a:t>
                </a:r>
                <a:r>
                  <a:rPr lang="en-GB" sz="999" spc="3" noProof="0" dirty="0" err="1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Faktik</a:t>
                </a:r>
                <a:r>
                  <a:rPr lang="en-GB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2025 </a:t>
                </a:r>
                <a:r>
                  <a:rPr lang="sq-AL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për Qytetarët</a:t>
                </a:r>
              </a:p>
            </p:txBody>
          </p:sp>
          <p:sp>
            <p:nvSpPr>
              <p:cNvPr id="28" name="TextBox 21">
                <a:extLst>
                  <a:ext uri="{FF2B5EF4-FFF2-40B4-BE49-F238E27FC236}">
                    <a16:creationId xmlns:a16="http://schemas.microsoft.com/office/drawing/2014/main" id="{8564CBAB-69EE-A516-C382-6BC8FE471470}"/>
                  </a:ext>
                </a:extLst>
              </p:cNvPr>
              <p:cNvSpPr txBox="1"/>
              <p:nvPr/>
            </p:nvSpPr>
            <p:spPr>
              <a:xfrm>
                <a:off x="120176" y="-97609"/>
                <a:ext cx="140198" cy="23348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 rtl="0">
                  <a:lnSpc>
                    <a:spcPts val="1679"/>
                  </a:lnSpc>
                  <a:spcBef>
                    <a:spcPct val="0"/>
                  </a:spcBef>
                </a:pPr>
                <a:r>
                  <a:rPr lang="en-US" sz="1200" b="1" spc="4" dirty="0">
                    <a:solidFill>
                      <a:srgbClr val="E49393"/>
                    </a:solidFill>
                    <a:latin typeface="Barlow Bold"/>
                    <a:ea typeface="Barlow Bold"/>
                    <a:cs typeface="Barlow Bold"/>
                    <a:sym typeface="Barlow Bold"/>
                  </a:rPr>
                  <a:t>14</a:t>
                </a:r>
                <a:endParaRPr lang="sq-AL" sz="1200" b="1" spc="4" noProof="0" dirty="0">
                  <a:solidFill>
                    <a:srgbClr val="E49393"/>
                  </a:solidFill>
                  <a:latin typeface="Barlow Bold"/>
                  <a:ea typeface="Barlow Bold"/>
                  <a:cs typeface="Barlow Bold"/>
                  <a:sym typeface="Barlow Bold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019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ED2F0-AB7E-418D-E11C-8D29F366B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4250E512-3DB3-E36E-8AB0-2E5DAC166B0A}"/>
              </a:ext>
            </a:extLst>
          </p:cNvPr>
          <p:cNvGrpSpPr/>
          <p:nvPr/>
        </p:nvGrpSpPr>
        <p:grpSpPr>
          <a:xfrm rot="-10138660">
            <a:off x="6729297" y="-236639"/>
            <a:ext cx="2141005" cy="1985278"/>
            <a:chOff x="0" y="0"/>
            <a:chExt cx="812800" cy="75368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25F9D90-6AB7-F7AE-487B-446EBC329F42}"/>
                </a:ext>
              </a:extLst>
            </p:cNvPr>
            <p:cNvSpPr/>
            <p:nvPr/>
          </p:nvSpPr>
          <p:spPr>
            <a:xfrm>
              <a:off x="0" y="0"/>
              <a:ext cx="812800" cy="753680"/>
            </a:xfrm>
            <a:custGeom>
              <a:avLst/>
              <a:gdLst/>
              <a:ahLst/>
              <a:cxnLst/>
              <a:rect l="l" t="t" r="r" b="b"/>
              <a:pathLst>
                <a:path w="812800" h="753680">
                  <a:moveTo>
                    <a:pt x="406400" y="0"/>
                  </a:moveTo>
                  <a:lnTo>
                    <a:pt x="812800" y="753680"/>
                  </a:lnTo>
                  <a:lnTo>
                    <a:pt x="0" y="75368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16863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7BD787E7-90D1-4B31-8C7F-91F092685EF6}"/>
                </a:ext>
              </a:extLst>
            </p:cNvPr>
            <p:cNvSpPr txBox="1"/>
            <p:nvPr/>
          </p:nvSpPr>
          <p:spPr>
            <a:xfrm>
              <a:off x="127000" y="321348"/>
              <a:ext cx="558800" cy="378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FAEE15CB-7926-47EB-21F2-D58401BEB0FF}"/>
              </a:ext>
            </a:extLst>
          </p:cNvPr>
          <p:cNvGrpSpPr/>
          <p:nvPr/>
        </p:nvGrpSpPr>
        <p:grpSpPr>
          <a:xfrm rot="826184">
            <a:off x="6664025" y="9084315"/>
            <a:ext cx="2921675" cy="2556466"/>
            <a:chOff x="0" y="0"/>
            <a:chExt cx="812800" cy="7112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DE5C8289-278F-ADB3-8559-A9EFFD8ADB9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72941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8B2BB9BB-E69F-E46A-E642-77DD166093A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136595C1-ACB6-D387-33CA-6C3963CFDAF3}"/>
              </a:ext>
            </a:extLst>
          </p:cNvPr>
          <p:cNvGrpSpPr/>
          <p:nvPr/>
        </p:nvGrpSpPr>
        <p:grpSpPr>
          <a:xfrm rot="-10138660">
            <a:off x="6498344" y="-656774"/>
            <a:ext cx="2141005" cy="1985278"/>
            <a:chOff x="0" y="0"/>
            <a:chExt cx="812800" cy="753681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64AFD6DB-3A75-AAF7-D495-A6504CFE03C2}"/>
                </a:ext>
              </a:extLst>
            </p:cNvPr>
            <p:cNvSpPr/>
            <p:nvPr/>
          </p:nvSpPr>
          <p:spPr>
            <a:xfrm>
              <a:off x="0" y="0"/>
              <a:ext cx="812800" cy="753680"/>
            </a:xfrm>
            <a:custGeom>
              <a:avLst/>
              <a:gdLst/>
              <a:ahLst/>
              <a:cxnLst/>
              <a:rect l="l" t="t" r="r" b="b"/>
              <a:pathLst>
                <a:path w="812800" h="753680">
                  <a:moveTo>
                    <a:pt x="406400" y="0"/>
                  </a:moveTo>
                  <a:lnTo>
                    <a:pt x="812800" y="753680"/>
                  </a:lnTo>
                  <a:lnTo>
                    <a:pt x="0" y="75368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16863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9C7DC965-4EF4-CFD8-3702-7F91D2E5A704}"/>
                </a:ext>
              </a:extLst>
            </p:cNvPr>
            <p:cNvSpPr txBox="1"/>
            <p:nvPr/>
          </p:nvSpPr>
          <p:spPr>
            <a:xfrm>
              <a:off x="127000" y="321348"/>
              <a:ext cx="558800" cy="378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9D11961C-2C60-DC22-CD13-2EA81CD361CF}"/>
              </a:ext>
            </a:extLst>
          </p:cNvPr>
          <p:cNvGrpSpPr/>
          <p:nvPr/>
        </p:nvGrpSpPr>
        <p:grpSpPr>
          <a:xfrm rot="1136038">
            <a:off x="-1621916" y="8874481"/>
            <a:ext cx="2921675" cy="2556466"/>
            <a:chOff x="0" y="0"/>
            <a:chExt cx="812800" cy="711200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B4C235B7-8474-F8BF-77B6-22CE38B6782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72941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359EAC97-7325-D18C-ABB7-36232D4EB79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sp>
        <p:nvSpPr>
          <p:cNvPr id="25" name="TextBox 25">
            <a:extLst>
              <a:ext uri="{FF2B5EF4-FFF2-40B4-BE49-F238E27FC236}">
                <a16:creationId xmlns:a16="http://schemas.microsoft.com/office/drawing/2014/main" id="{F49173AE-9B1A-A99C-AAFA-B716CF4B2B65}"/>
              </a:ext>
            </a:extLst>
          </p:cNvPr>
          <p:cNvSpPr txBox="1"/>
          <p:nvPr/>
        </p:nvSpPr>
        <p:spPr>
          <a:xfrm>
            <a:off x="819281" y="729600"/>
            <a:ext cx="6036826" cy="446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 rtl="0">
              <a:lnSpc>
                <a:spcPts val="3919"/>
              </a:lnSpc>
              <a:spcBef>
                <a:spcPct val="0"/>
              </a:spcBef>
            </a:pPr>
            <a:r>
              <a:rPr lang="sq-AL" sz="2799" b="1" noProof="0" dirty="0">
                <a:solidFill>
                  <a:srgbClr val="365B6D"/>
                </a:solidFill>
                <a:latin typeface="Barlow Bold"/>
                <a:ea typeface="Barlow Bold"/>
                <a:cs typeface="Barlow Bold"/>
                <a:sym typeface="Barlow Bold"/>
              </a:rPr>
              <a:t>RISHIKIMET E BUXHETIT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7831BCA-36A7-27A9-7806-539314695229}"/>
              </a:ext>
            </a:extLst>
          </p:cNvPr>
          <p:cNvSpPr/>
          <p:nvPr/>
        </p:nvSpPr>
        <p:spPr>
          <a:xfrm>
            <a:off x="390471" y="4477331"/>
            <a:ext cx="572656" cy="691486"/>
          </a:xfrm>
          <a:custGeom>
            <a:avLst/>
            <a:gdLst>
              <a:gd name="connsiteX0" fmla="*/ 21458 w 2467191"/>
              <a:gd name="connsiteY0" fmla="*/ 529368 h 1113573"/>
              <a:gd name="connsiteX1" fmla="*/ 144225 w 2467191"/>
              <a:gd name="connsiteY1" fmla="*/ 1003501 h 1113573"/>
              <a:gd name="connsiteX2" fmla="*/ 178091 w 2467191"/>
              <a:gd name="connsiteY2" fmla="*/ 1083934 h 1113573"/>
              <a:gd name="connsiteX3" fmla="*/ 211958 w 2467191"/>
              <a:gd name="connsiteY3" fmla="*/ 1083934 h 1113573"/>
              <a:gd name="connsiteX4" fmla="*/ 1740191 w 2467191"/>
              <a:gd name="connsiteY4" fmla="*/ 1109334 h 1113573"/>
              <a:gd name="connsiteX5" fmla="*/ 2383658 w 2467191"/>
              <a:gd name="connsiteY5" fmla="*/ 1096634 h 1113573"/>
              <a:gd name="connsiteX6" fmla="*/ 2464091 w 2467191"/>
              <a:gd name="connsiteY6" fmla="*/ 952701 h 1113573"/>
              <a:gd name="connsiteX7" fmla="*/ 2430225 w 2467191"/>
              <a:gd name="connsiteY7" fmla="*/ 410834 h 1113573"/>
              <a:gd name="connsiteX8" fmla="*/ 2358258 w 2467191"/>
              <a:gd name="connsiteY8" fmla="*/ 101801 h 1113573"/>
              <a:gd name="connsiteX9" fmla="*/ 2252425 w 2467191"/>
              <a:gd name="connsiteY9" fmla="*/ 4434 h 1113573"/>
              <a:gd name="connsiteX10" fmla="*/ 1520058 w 2467191"/>
              <a:gd name="connsiteY10" fmla="*/ 25601 h 1113573"/>
              <a:gd name="connsiteX11" fmla="*/ 360125 w 2467191"/>
              <a:gd name="connsiteY11" fmla="*/ 106034 h 1113573"/>
              <a:gd name="connsiteX12" fmla="*/ 110358 w 2467191"/>
              <a:gd name="connsiteY12" fmla="*/ 156834 h 1113573"/>
              <a:gd name="connsiteX13" fmla="*/ 8758 w 2467191"/>
              <a:gd name="connsiteY13" fmla="*/ 258434 h 1113573"/>
              <a:gd name="connsiteX14" fmla="*/ 21458 w 2467191"/>
              <a:gd name="connsiteY14" fmla="*/ 529368 h 111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67191" h="1113573">
                <a:moveTo>
                  <a:pt x="21458" y="529368"/>
                </a:moveTo>
                <a:cubicBezTo>
                  <a:pt x="44036" y="653546"/>
                  <a:pt x="118120" y="911073"/>
                  <a:pt x="144225" y="1003501"/>
                </a:cubicBezTo>
                <a:cubicBezTo>
                  <a:pt x="170330" y="1095929"/>
                  <a:pt x="166802" y="1070529"/>
                  <a:pt x="178091" y="1083934"/>
                </a:cubicBezTo>
                <a:cubicBezTo>
                  <a:pt x="189380" y="1097339"/>
                  <a:pt x="211958" y="1083934"/>
                  <a:pt x="211958" y="1083934"/>
                </a:cubicBezTo>
                <a:lnTo>
                  <a:pt x="1740191" y="1109334"/>
                </a:lnTo>
                <a:cubicBezTo>
                  <a:pt x="2102141" y="1111451"/>
                  <a:pt x="2263008" y="1122739"/>
                  <a:pt x="2383658" y="1096634"/>
                </a:cubicBezTo>
                <a:cubicBezTo>
                  <a:pt x="2504308" y="1070529"/>
                  <a:pt x="2456330" y="1067001"/>
                  <a:pt x="2464091" y="952701"/>
                </a:cubicBezTo>
                <a:cubicBezTo>
                  <a:pt x="2471852" y="838401"/>
                  <a:pt x="2447864" y="552651"/>
                  <a:pt x="2430225" y="410834"/>
                </a:cubicBezTo>
                <a:cubicBezTo>
                  <a:pt x="2412586" y="269017"/>
                  <a:pt x="2387891" y="169534"/>
                  <a:pt x="2358258" y="101801"/>
                </a:cubicBezTo>
                <a:cubicBezTo>
                  <a:pt x="2328625" y="34068"/>
                  <a:pt x="2392125" y="17134"/>
                  <a:pt x="2252425" y="4434"/>
                </a:cubicBezTo>
                <a:cubicBezTo>
                  <a:pt x="2112725" y="-8266"/>
                  <a:pt x="1835441" y="8668"/>
                  <a:pt x="1520058" y="25601"/>
                </a:cubicBezTo>
                <a:cubicBezTo>
                  <a:pt x="1204675" y="42534"/>
                  <a:pt x="595075" y="84162"/>
                  <a:pt x="360125" y="106034"/>
                </a:cubicBezTo>
                <a:cubicBezTo>
                  <a:pt x="125175" y="127906"/>
                  <a:pt x="168919" y="131434"/>
                  <a:pt x="110358" y="156834"/>
                </a:cubicBezTo>
                <a:cubicBezTo>
                  <a:pt x="51797" y="182234"/>
                  <a:pt x="24280" y="197756"/>
                  <a:pt x="8758" y="258434"/>
                </a:cubicBezTo>
                <a:cubicBezTo>
                  <a:pt x="-6764" y="319112"/>
                  <a:pt x="-1120" y="405190"/>
                  <a:pt x="21458" y="52936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000" noProof="0" dirty="0">
                <a:latin typeface="Barlow" panose="00000500000000000000" pitchFamily="2" charset="0"/>
              </a:rPr>
              <a:t>4</a:t>
            </a:r>
            <a:endParaRPr lang="sq-AL" sz="3000" noProof="0" dirty="0">
              <a:latin typeface="Barlow" panose="000005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5E0E8E3-F3DA-5103-BB69-49946399AEAE}"/>
              </a:ext>
            </a:extLst>
          </p:cNvPr>
          <p:cNvSpPr txBox="1"/>
          <p:nvPr/>
        </p:nvSpPr>
        <p:spPr>
          <a:xfrm>
            <a:off x="1035049" y="1624410"/>
            <a:ext cx="5943601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sq-AL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Akti Normativ Nr.</a:t>
            </a:r>
            <a:r>
              <a:rPr lang="en-US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11 </a:t>
            </a:r>
            <a:r>
              <a:rPr lang="sq-AL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datë </a:t>
            </a:r>
            <a:r>
              <a:rPr lang="en-US" sz="1400" b="1" dirty="0">
                <a:solidFill>
                  <a:srgbClr val="365B6D"/>
                </a:solidFill>
                <a:latin typeface="Barlow" panose="00000500000000000000" pitchFamily="2" charset="0"/>
              </a:rPr>
              <a:t>19</a:t>
            </a:r>
            <a:r>
              <a:rPr lang="sq-AL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.</a:t>
            </a:r>
            <a:r>
              <a:rPr lang="en-US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12</a:t>
            </a:r>
            <a:r>
              <a:rPr lang="sq-AL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.202</a:t>
            </a:r>
            <a:r>
              <a:rPr lang="en-US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5, </a:t>
            </a:r>
            <a:r>
              <a:rPr lang="en-US" sz="1400" b="1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ndër</a:t>
            </a:r>
            <a:r>
              <a:rPr lang="en-US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b="1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të</a:t>
            </a:r>
            <a:r>
              <a:rPr lang="en-US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b="1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tjera</a:t>
            </a:r>
            <a:r>
              <a:rPr lang="en-US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:</a:t>
            </a:r>
          </a:p>
          <a:p>
            <a:pPr algn="just" rtl="0"/>
            <a:endParaRPr lang="sq-AL" sz="1400" b="1" noProof="0" dirty="0">
              <a:solidFill>
                <a:srgbClr val="365B6D"/>
              </a:solidFill>
              <a:latin typeface="Barlow" panose="00000500000000000000" pitchFamily="2" charset="0"/>
            </a:endParaRPr>
          </a:p>
          <a:p>
            <a:pPr marL="180000" indent="-1800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Totali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i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të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ardhurave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dhe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shpenzimeve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të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përgjithshme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nuk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ndryshoi</a:t>
            </a:r>
            <a:r>
              <a:rPr lang="en-GB" sz="1400" dirty="0">
                <a:solidFill>
                  <a:srgbClr val="365B6D"/>
                </a:solidFill>
                <a:latin typeface="Barlow" panose="00000500000000000000" pitchFamily="2" charset="0"/>
              </a:rPr>
              <a:t>, duke </a:t>
            </a:r>
            <a:r>
              <a:rPr lang="en-GB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reflektuar</a:t>
            </a:r>
            <a:r>
              <a:rPr lang="en-GB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GB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vetëm</a:t>
            </a:r>
            <a:r>
              <a:rPr lang="en-GB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GB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rialokime</a:t>
            </a:r>
            <a:r>
              <a:rPr lang="en-GB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GB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mes</a:t>
            </a:r>
            <a:r>
              <a:rPr lang="en-GB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GB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zërave</a:t>
            </a:r>
            <a:r>
              <a:rPr lang="en-GB" sz="1400" dirty="0">
                <a:solidFill>
                  <a:srgbClr val="365B6D"/>
                </a:solidFill>
                <a:latin typeface="Barlow" panose="00000500000000000000" pitchFamily="2" charset="0"/>
              </a:rPr>
              <a:t> me </a:t>
            </a:r>
            <a:r>
              <a:rPr lang="en-GB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efekt</a:t>
            </a:r>
            <a:r>
              <a:rPr lang="en-GB" sz="1400" dirty="0">
                <a:solidFill>
                  <a:srgbClr val="365B6D"/>
                </a:solidFill>
                <a:latin typeface="Barlow" panose="00000500000000000000" pitchFamily="2" charset="0"/>
              </a:rPr>
              <a:t> neutral.</a:t>
            </a:r>
            <a:endParaRPr lang="sq-AL" sz="1400" noProof="0" dirty="0">
              <a:solidFill>
                <a:srgbClr val="365B6D"/>
              </a:solidFill>
              <a:latin typeface="Barlow" panose="00000500000000000000" pitchFamily="2" charset="0"/>
            </a:endParaRPr>
          </a:p>
          <a:p>
            <a:pPr marL="180000" indent="-180000" algn="just" rt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Financoi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mbështetjen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buxhetore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në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masën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15.000 LEK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për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rreth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148.500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përfitues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të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kategorive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sociale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në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Ndihmë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Ekonomike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dhe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Aftësi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të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Kufizuar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, me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një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efekt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total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prej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2.23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miliardë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LEK.</a:t>
            </a:r>
          </a:p>
          <a:p>
            <a:pPr marL="180000" indent="-1800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Siguroi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rreth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10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miliardë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LEK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shtesë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për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MIE, me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synim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avancimin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e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punimeve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në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projektet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me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performancë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të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lartë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.</a:t>
            </a:r>
          </a:p>
          <a:p>
            <a:pPr marL="180000" indent="-180000" algn="just" rt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Siguroi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f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inancimin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shtesë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për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Skemat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e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Fermerët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, me 2.3mld LEK.</a:t>
            </a:r>
          </a:p>
          <a:p>
            <a:pPr marL="180000" marR="0" lvl="0" indent="-1800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F</a:t>
            </a:r>
            <a:r>
              <a:rPr lang="sq-AL" sz="1400" dirty="0">
                <a:solidFill>
                  <a:srgbClr val="365B6D"/>
                </a:solidFill>
                <a:latin typeface="Barlow" panose="00000500000000000000" pitchFamily="2" charset="0"/>
              </a:rPr>
              <a:t>inanc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oi me 1</a:t>
            </a:r>
            <a:r>
              <a:rPr lang="sq-AL" sz="1400" dirty="0">
                <a:solidFill>
                  <a:srgbClr val="365B6D"/>
                </a:solidFill>
                <a:latin typeface="Barlow" panose="00000500000000000000" pitchFamily="2" charset="0"/>
              </a:rPr>
              <a:t>.6mld 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LEK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shtesë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për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MIE,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shlyerjen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e </a:t>
            </a:r>
            <a:r>
              <a:rPr lang="sq-AL" sz="1400" dirty="0">
                <a:solidFill>
                  <a:srgbClr val="365B6D"/>
                </a:solidFill>
                <a:latin typeface="Barlow" panose="00000500000000000000" pitchFamily="2" charset="0"/>
              </a:rPr>
              <a:t>detyrimeve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të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sq-AL" sz="1400" dirty="0">
                <a:solidFill>
                  <a:srgbClr val="365B6D"/>
                </a:solidFill>
                <a:latin typeface="Barlow" panose="00000500000000000000" pitchFamily="2" charset="0"/>
              </a:rPr>
              <a:t>mirëmbajtjes rrugore, vendimeve gjyqësore të shpronësimeve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,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etj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,</a:t>
            </a:r>
            <a:r>
              <a:rPr lang="sq-AL" sz="1400" dirty="0">
                <a:solidFill>
                  <a:srgbClr val="365B6D"/>
                </a:solidFill>
                <a:latin typeface="Barlow" panose="00000500000000000000" pitchFamily="2" charset="0"/>
              </a:rPr>
              <a:t>.</a:t>
            </a:r>
            <a:endParaRPr lang="en-US" sz="1400" dirty="0">
              <a:solidFill>
                <a:srgbClr val="365B6D"/>
              </a:solidFill>
              <a:latin typeface="Barlow" panose="00000500000000000000" pitchFamily="2" charset="0"/>
            </a:endParaRPr>
          </a:p>
          <a:p>
            <a:pPr marL="180000" marR="0" lvl="0" indent="-1800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Financoi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me </a:t>
            </a:r>
            <a:r>
              <a:rPr lang="sq-AL" sz="1400" dirty="0">
                <a:solidFill>
                  <a:srgbClr val="365B6D"/>
                </a:solidFill>
                <a:latin typeface="Barlow" panose="00000500000000000000" pitchFamily="2" charset="0"/>
              </a:rPr>
              <a:t>1.3mld LEK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shtesë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sq-AL" sz="1400" dirty="0">
                <a:solidFill>
                  <a:srgbClr val="365B6D"/>
                </a:solidFill>
                <a:latin typeface="Barlow" panose="00000500000000000000" pitchFamily="2" charset="0"/>
              </a:rPr>
              <a:t>për 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MPB, </a:t>
            </a:r>
            <a:r>
              <a:rPr lang="sq-AL" sz="1400" dirty="0">
                <a:solidFill>
                  <a:srgbClr val="365B6D"/>
                </a:solidFill>
                <a:latin typeface="Barlow" panose="00000500000000000000" pitchFamily="2" charset="0"/>
              </a:rPr>
              <a:t>mbulimin e shpenzimeve të Policisë së Shtetit për kompensimin ushqimor, orë jashtëorarit/dieta/karburant në kuadër të sezonit intensiv turistik, krahas shlyerjes së detyrimeve nga vendimet gjyqësore të IKMT.</a:t>
            </a:r>
            <a:endParaRPr lang="en-US" sz="1400" dirty="0">
              <a:solidFill>
                <a:srgbClr val="365B6D"/>
              </a:solidFill>
              <a:latin typeface="Barlow" panose="00000500000000000000" pitchFamily="2" charset="0"/>
            </a:endParaRPr>
          </a:p>
          <a:p>
            <a:pPr marL="180000" indent="-1800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Siguroi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alokimin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e 1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mld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LEK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shtesë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për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MF,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për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financimin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e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kapitalit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fillestar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të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Bankës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Shqiptare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të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Zhvillimit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.</a:t>
            </a:r>
          </a:p>
          <a:p>
            <a:pPr marL="180000" marR="0" lvl="0" indent="-1800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Financoi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me </a:t>
            </a:r>
            <a:r>
              <a:rPr lang="sq-AL" sz="1400" dirty="0">
                <a:solidFill>
                  <a:srgbClr val="365B6D"/>
                </a:solidFill>
                <a:latin typeface="Barlow" panose="00000500000000000000" pitchFamily="2" charset="0"/>
              </a:rPr>
              <a:t>847mln LEK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shtesë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sq-AL" sz="1400" dirty="0">
                <a:solidFill>
                  <a:srgbClr val="365B6D"/>
                </a:solidFill>
                <a:latin typeface="Barlow" panose="00000500000000000000" pitchFamily="2" charset="0"/>
              </a:rPr>
              <a:t>MTKS,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për</a:t>
            </a:r>
            <a:r>
              <a:rPr lang="sq-AL" sz="1400" dirty="0">
                <a:solidFill>
                  <a:srgbClr val="365B6D"/>
                </a:solidFill>
                <a:latin typeface="Barlow" panose="00000500000000000000" pitchFamily="2" charset="0"/>
              </a:rPr>
              <a:t> organizimi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n</a:t>
            </a:r>
            <a:r>
              <a:rPr lang="sq-AL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e</a:t>
            </a:r>
            <a:r>
              <a:rPr lang="sq-AL" sz="1400" dirty="0">
                <a:solidFill>
                  <a:srgbClr val="365B6D"/>
                </a:solidFill>
                <a:latin typeface="Barlow" panose="00000500000000000000" pitchFamily="2" charset="0"/>
              </a:rPr>
              <a:t> aktiviteteve 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sportive </a:t>
            </a:r>
            <a:r>
              <a:rPr lang="sq-AL" sz="1400" dirty="0">
                <a:solidFill>
                  <a:srgbClr val="365B6D"/>
                </a:solidFill>
                <a:latin typeface="Barlow" panose="00000500000000000000" pitchFamily="2" charset="0"/>
              </a:rPr>
              <a:t>me karakter kombëtar e ndërkombëtar. </a:t>
            </a:r>
            <a:endParaRPr lang="en-US" sz="1400" dirty="0">
              <a:solidFill>
                <a:srgbClr val="365B6D"/>
              </a:solidFill>
              <a:latin typeface="Barlow" panose="00000500000000000000" pitchFamily="2" charset="0"/>
            </a:endParaRPr>
          </a:p>
          <a:p>
            <a:pPr marL="180000" marR="0" lvl="0" indent="-1800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Financoi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me </a:t>
            </a:r>
            <a:r>
              <a:rPr lang="sq-AL" sz="1400" dirty="0">
                <a:solidFill>
                  <a:srgbClr val="365B6D"/>
                </a:solidFill>
                <a:latin typeface="Barlow" panose="00000500000000000000" pitchFamily="2" charset="0"/>
              </a:rPr>
              <a:t>626mln LEK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MM, </a:t>
            </a:r>
            <a:r>
              <a:rPr lang="sq-AL" sz="1400" dirty="0">
                <a:solidFill>
                  <a:srgbClr val="365B6D"/>
                </a:solidFill>
                <a:latin typeface="Barlow" panose="00000500000000000000" pitchFamily="2" charset="0"/>
              </a:rPr>
              <a:t>për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sq-AL" sz="1400" dirty="0">
                <a:solidFill>
                  <a:srgbClr val="365B6D"/>
                </a:solidFill>
                <a:latin typeface="Barlow" panose="00000500000000000000" pitchFamily="2" charset="0"/>
              </a:rPr>
              <a:t>mbulimin e detyrimeve financiare ndaj NATO dhe misioneve ushtarake jashtë vendit.</a:t>
            </a:r>
            <a:endParaRPr lang="en-US" sz="1400" dirty="0">
              <a:solidFill>
                <a:srgbClr val="365B6D"/>
              </a:solidFill>
              <a:latin typeface="Barlow" panose="00000500000000000000" pitchFamily="2" charset="0"/>
            </a:endParaRPr>
          </a:p>
          <a:p>
            <a:pPr marL="180000" indent="-1800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q-AL" sz="1400" dirty="0">
                <a:solidFill>
                  <a:srgbClr val="365B6D"/>
                </a:solidFill>
                <a:latin typeface="Barlow" panose="00000500000000000000" pitchFamily="2" charset="0"/>
              </a:rPr>
              <a:t>Përcakt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oi</a:t>
            </a:r>
            <a:r>
              <a:rPr lang="sq-AL" sz="1400" dirty="0">
                <a:solidFill>
                  <a:srgbClr val="365B6D"/>
                </a:solidFill>
                <a:latin typeface="Barlow" panose="00000500000000000000" pitchFamily="2" charset="0"/>
              </a:rPr>
              <a:t> transferimin e të gjitha fondeve të papërdorura në mbyllje të buxhetit 2025, në llogarinë e mbështetjes së pensionistëve në Bankën e Shqipërise, 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e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cila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sq-AL" sz="1400" dirty="0">
                <a:solidFill>
                  <a:srgbClr val="365B6D"/>
                </a:solidFill>
                <a:latin typeface="Barlow" panose="00000500000000000000" pitchFamily="2" charset="0"/>
              </a:rPr>
              <a:t>përdoret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vetëm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sq-AL" sz="1400" dirty="0">
                <a:solidFill>
                  <a:srgbClr val="365B6D"/>
                </a:solidFill>
                <a:latin typeface="Barlow" panose="00000500000000000000" pitchFamily="2" charset="0"/>
              </a:rPr>
              <a:t>me Vendim të Këshillit të Ministrave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.</a:t>
            </a:r>
            <a:endParaRPr lang="en-US" sz="1300" noProof="0" dirty="0">
              <a:solidFill>
                <a:srgbClr val="365B6D"/>
              </a:solidFill>
              <a:latin typeface="Barlow" panose="000005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34C69E-9DDC-D66D-FBFB-BAA19CE0F2DF}"/>
              </a:ext>
            </a:extLst>
          </p:cNvPr>
          <p:cNvGrpSpPr/>
          <p:nvPr/>
        </p:nvGrpSpPr>
        <p:grpSpPr>
          <a:xfrm>
            <a:off x="860" y="215910"/>
            <a:ext cx="3132903" cy="304044"/>
            <a:chOff x="860" y="215910"/>
            <a:chExt cx="3132903" cy="30404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7601868-8728-3E12-F757-AC3CCEFC230F}"/>
                </a:ext>
              </a:extLst>
            </p:cNvPr>
            <p:cNvGrpSpPr/>
            <p:nvPr/>
          </p:nvGrpSpPr>
          <p:grpSpPr>
            <a:xfrm rot="5400000">
              <a:off x="1515103" y="-1057393"/>
              <a:ext cx="63104" cy="3091589"/>
              <a:chOff x="0" y="0"/>
              <a:chExt cx="17101" cy="934750"/>
            </a:xfrm>
          </p:grpSpPr>
          <p:sp>
            <p:nvSpPr>
              <p:cNvPr id="27" name="Freeform 3">
                <a:extLst>
                  <a:ext uri="{FF2B5EF4-FFF2-40B4-BE49-F238E27FC236}">
                    <a16:creationId xmlns:a16="http://schemas.microsoft.com/office/drawing/2014/main" id="{719212F0-9DA1-0B4E-0CD1-50970633E61E}"/>
                  </a:ext>
                </a:extLst>
              </p:cNvPr>
              <p:cNvSpPr/>
              <p:nvPr/>
            </p:nvSpPr>
            <p:spPr>
              <a:xfrm>
                <a:off x="0" y="0"/>
                <a:ext cx="17101" cy="934750"/>
              </a:xfrm>
              <a:custGeom>
                <a:avLst/>
                <a:gdLst/>
                <a:ahLst/>
                <a:cxnLst/>
                <a:rect l="l" t="t" r="r" b="b"/>
                <a:pathLst>
                  <a:path w="17101" h="934750">
                    <a:moveTo>
                      <a:pt x="0" y="0"/>
                    </a:moveTo>
                    <a:lnTo>
                      <a:pt x="17101" y="0"/>
                    </a:lnTo>
                    <a:lnTo>
                      <a:pt x="17101" y="934750"/>
                    </a:lnTo>
                    <a:lnTo>
                      <a:pt x="0" y="934750"/>
                    </a:lnTo>
                    <a:close/>
                  </a:path>
                </a:pathLst>
              </a:custGeom>
              <a:solidFill>
                <a:srgbClr val="365B6D"/>
              </a:solidFill>
            </p:spPr>
            <p:txBody>
              <a:bodyPr/>
              <a:lstStyle/>
              <a:p>
                <a:pPr algn="l" rtl="0"/>
                <a:endParaRPr lang="sq-AL" noProof="0" dirty="0"/>
              </a:p>
            </p:txBody>
          </p:sp>
          <p:sp>
            <p:nvSpPr>
              <p:cNvPr id="28" name="TextBox 4">
                <a:extLst>
                  <a:ext uri="{FF2B5EF4-FFF2-40B4-BE49-F238E27FC236}">
                    <a16:creationId xmlns:a16="http://schemas.microsoft.com/office/drawing/2014/main" id="{A546DC10-3E6C-0CC9-22AF-05902501F8BB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7101" cy="944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1871"/>
                  </a:lnSpc>
                </a:pPr>
                <a:endParaRPr lang="sq-AL" noProof="0" dirty="0"/>
              </a:p>
            </p:txBody>
          </p:sp>
        </p:grpSp>
        <p:grpSp>
          <p:nvGrpSpPr>
            <p:cNvPr id="14" name="Group 19">
              <a:extLst>
                <a:ext uri="{FF2B5EF4-FFF2-40B4-BE49-F238E27FC236}">
                  <a16:creationId xmlns:a16="http://schemas.microsoft.com/office/drawing/2014/main" id="{468E7D19-6737-B85C-6CA0-21076396C288}"/>
                </a:ext>
              </a:extLst>
            </p:cNvPr>
            <p:cNvGrpSpPr/>
            <p:nvPr/>
          </p:nvGrpSpPr>
          <p:grpSpPr>
            <a:xfrm>
              <a:off x="97017" y="215910"/>
              <a:ext cx="3036746" cy="194284"/>
              <a:chOff x="120176" y="-97609"/>
              <a:chExt cx="2266969" cy="233489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F2AC51A-BB75-DAD5-1BF3-F70DF60000BF}"/>
                  </a:ext>
                </a:extLst>
              </p:cNvPr>
              <p:cNvSpPr txBox="1"/>
              <p:nvPr/>
            </p:nvSpPr>
            <p:spPr>
              <a:xfrm>
                <a:off x="317411" y="-71078"/>
                <a:ext cx="2069734" cy="19264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 rtl="0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sq-AL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Buxheti</a:t>
                </a:r>
                <a:r>
                  <a:rPr lang="en-GB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</a:t>
                </a:r>
                <a:r>
                  <a:rPr lang="en-GB" sz="999" spc="3" noProof="0" dirty="0" err="1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Faktik</a:t>
                </a:r>
                <a:r>
                  <a:rPr lang="en-GB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2025 </a:t>
                </a:r>
                <a:r>
                  <a:rPr lang="sq-AL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për Qytetarët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3C4381F-D0C3-ABCD-16B0-78036EE80975}"/>
                  </a:ext>
                </a:extLst>
              </p:cNvPr>
              <p:cNvSpPr txBox="1"/>
              <p:nvPr/>
            </p:nvSpPr>
            <p:spPr>
              <a:xfrm>
                <a:off x="120176" y="-97609"/>
                <a:ext cx="140198" cy="23348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 rtl="0">
                  <a:lnSpc>
                    <a:spcPts val="1679"/>
                  </a:lnSpc>
                  <a:spcBef>
                    <a:spcPct val="0"/>
                  </a:spcBef>
                </a:pPr>
                <a:r>
                  <a:rPr lang="en-US" sz="1200" b="1" spc="4" dirty="0">
                    <a:solidFill>
                      <a:srgbClr val="E49393"/>
                    </a:solidFill>
                    <a:latin typeface="Barlow Bold"/>
                    <a:ea typeface="Barlow Bold"/>
                    <a:cs typeface="Barlow Bold"/>
                    <a:sym typeface="Barlow Bold"/>
                  </a:rPr>
                  <a:t>15</a:t>
                </a:r>
                <a:endParaRPr lang="sq-AL" sz="1200" b="1" spc="4" noProof="0" dirty="0">
                  <a:solidFill>
                    <a:srgbClr val="E49393"/>
                  </a:solidFill>
                  <a:latin typeface="Barlow Bold"/>
                  <a:ea typeface="Barlow Bold"/>
                  <a:cs typeface="Barlow Bold"/>
                  <a:sym typeface="Barlow Bold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9923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1A294-B0A2-7020-FE29-3D2193713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>
            <a:extLst>
              <a:ext uri="{FF2B5EF4-FFF2-40B4-BE49-F238E27FC236}">
                <a16:creationId xmlns:a16="http://schemas.microsoft.com/office/drawing/2014/main" id="{3A0343C1-2AA1-FD8F-126F-FE5E4E23BAB6}"/>
              </a:ext>
            </a:extLst>
          </p:cNvPr>
          <p:cNvSpPr txBox="1"/>
          <p:nvPr/>
        </p:nvSpPr>
        <p:spPr>
          <a:xfrm>
            <a:off x="755999" y="689325"/>
            <a:ext cx="6177121" cy="446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 rtl="0">
              <a:lnSpc>
                <a:spcPts val="3919"/>
              </a:lnSpc>
              <a:spcBef>
                <a:spcPct val="0"/>
              </a:spcBef>
            </a:pPr>
            <a:r>
              <a:rPr lang="sq-AL" sz="2799" b="1" noProof="0" dirty="0">
                <a:solidFill>
                  <a:srgbClr val="365B6D"/>
                </a:solidFill>
                <a:latin typeface="Barlow Bold"/>
                <a:ea typeface="Barlow Bold"/>
                <a:cs typeface="Barlow Bold"/>
                <a:sym typeface="Barlow Bold"/>
              </a:rPr>
              <a:t>ARSIMI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89804B9-9CA4-6BB1-1B29-5F487D28D9EB}"/>
              </a:ext>
            </a:extLst>
          </p:cNvPr>
          <p:cNvSpPr/>
          <p:nvPr/>
        </p:nvSpPr>
        <p:spPr>
          <a:xfrm>
            <a:off x="623380" y="1260047"/>
            <a:ext cx="3078670" cy="1205366"/>
          </a:xfrm>
          <a:custGeom>
            <a:avLst/>
            <a:gdLst>
              <a:gd name="connsiteX0" fmla="*/ 11063 w 1390939"/>
              <a:gd name="connsiteY0" fmla="*/ 52125 h 867129"/>
              <a:gd name="connsiteX1" fmla="*/ 479 w 1390939"/>
              <a:gd name="connsiteY1" fmla="*/ 511442 h 867129"/>
              <a:gd name="connsiteX2" fmla="*/ 17413 w 1390939"/>
              <a:gd name="connsiteY2" fmla="*/ 718875 h 867129"/>
              <a:gd name="connsiteX3" fmla="*/ 70329 w 1390939"/>
              <a:gd name="connsiteY3" fmla="*/ 786609 h 867129"/>
              <a:gd name="connsiteX4" fmla="*/ 165579 w 1390939"/>
              <a:gd name="connsiteY4" fmla="*/ 788725 h 867129"/>
              <a:gd name="connsiteX5" fmla="*/ 823863 w 1390939"/>
              <a:gd name="connsiteY5" fmla="*/ 828942 h 867129"/>
              <a:gd name="connsiteX6" fmla="*/ 1236613 w 1390939"/>
              <a:gd name="connsiteY6" fmla="*/ 867042 h 867129"/>
              <a:gd name="connsiteX7" fmla="*/ 1338213 w 1390939"/>
              <a:gd name="connsiteY7" fmla="*/ 837409 h 867129"/>
              <a:gd name="connsiteX8" fmla="*/ 1386896 w 1390939"/>
              <a:gd name="connsiteY8" fmla="*/ 776025 h 867129"/>
              <a:gd name="connsiteX9" fmla="*/ 1384779 w 1390939"/>
              <a:gd name="connsiteY9" fmla="*/ 568592 h 867129"/>
              <a:gd name="connsiteX10" fmla="*/ 1357263 w 1390939"/>
              <a:gd name="connsiteY10" fmla="*/ 223575 h 867129"/>
              <a:gd name="connsiteX11" fmla="*/ 1333979 w 1390939"/>
              <a:gd name="connsiteY11" fmla="*/ 45775 h 867129"/>
              <a:gd name="connsiteX12" fmla="*/ 1287413 w 1390939"/>
              <a:gd name="connsiteY12" fmla="*/ 11909 h 867129"/>
              <a:gd name="connsiteX13" fmla="*/ 720146 w 1390939"/>
              <a:gd name="connsiteY13" fmla="*/ 7675 h 867129"/>
              <a:gd name="connsiteX14" fmla="*/ 239663 w 1390939"/>
              <a:gd name="connsiteY14" fmla="*/ 7675 h 867129"/>
              <a:gd name="connsiteX15" fmla="*/ 72446 w 1390939"/>
              <a:gd name="connsiteY15" fmla="*/ 5559 h 867129"/>
              <a:gd name="connsiteX16" fmla="*/ 11063 w 1390939"/>
              <a:gd name="connsiteY16" fmla="*/ 52125 h 86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939" h="867129">
                <a:moveTo>
                  <a:pt x="11063" y="52125"/>
                </a:moveTo>
                <a:cubicBezTo>
                  <a:pt x="-931" y="136439"/>
                  <a:pt x="-579" y="400317"/>
                  <a:pt x="479" y="511442"/>
                </a:cubicBezTo>
                <a:cubicBezTo>
                  <a:pt x="1537" y="622567"/>
                  <a:pt x="5771" y="673014"/>
                  <a:pt x="17413" y="718875"/>
                </a:cubicBezTo>
                <a:cubicBezTo>
                  <a:pt x="29055" y="764736"/>
                  <a:pt x="45635" y="774967"/>
                  <a:pt x="70329" y="786609"/>
                </a:cubicBezTo>
                <a:cubicBezTo>
                  <a:pt x="95023" y="798251"/>
                  <a:pt x="165579" y="788725"/>
                  <a:pt x="165579" y="788725"/>
                </a:cubicBezTo>
                <a:lnTo>
                  <a:pt x="823863" y="828942"/>
                </a:lnTo>
                <a:cubicBezTo>
                  <a:pt x="1002369" y="841995"/>
                  <a:pt x="1150888" y="865631"/>
                  <a:pt x="1236613" y="867042"/>
                </a:cubicBezTo>
                <a:cubicBezTo>
                  <a:pt x="1322338" y="868453"/>
                  <a:pt x="1313166" y="852578"/>
                  <a:pt x="1338213" y="837409"/>
                </a:cubicBezTo>
                <a:cubicBezTo>
                  <a:pt x="1363260" y="822240"/>
                  <a:pt x="1379135" y="820828"/>
                  <a:pt x="1386896" y="776025"/>
                </a:cubicBezTo>
                <a:cubicBezTo>
                  <a:pt x="1394657" y="731222"/>
                  <a:pt x="1389718" y="660667"/>
                  <a:pt x="1384779" y="568592"/>
                </a:cubicBezTo>
                <a:cubicBezTo>
                  <a:pt x="1379840" y="476517"/>
                  <a:pt x="1365730" y="310711"/>
                  <a:pt x="1357263" y="223575"/>
                </a:cubicBezTo>
                <a:cubicBezTo>
                  <a:pt x="1348796" y="136439"/>
                  <a:pt x="1345621" y="81053"/>
                  <a:pt x="1333979" y="45775"/>
                </a:cubicBezTo>
                <a:cubicBezTo>
                  <a:pt x="1322337" y="10497"/>
                  <a:pt x="1389719" y="18259"/>
                  <a:pt x="1287413" y="11909"/>
                </a:cubicBezTo>
                <a:cubicBezTo>
                  <a:pt x="1185108" y="5559"/>
                  <a:pt x="720146" y="7675"/>
                  <a:pt x="720146" y="7675"/>
                </a:cubicBezTo>
                <a:lnTo>
                  <a:pt x="239663" y="7675"/>
                </a:lnTo>
                <a:cubicBezTo>
                  <a:pt x="131713" y="7322"/>
                  <a:pt x="109488" y="-1849"/>
                  <a:pt x="72446" y="5559"/>
                </a:cubicBezTo>
                <a:cubicBezTo>
                  <a:pt x="35404" y="12967"/>
                  <a:pt x="23057" y="-32189"/>
                  <a:pt x="11063" y="52125"/>
                </a:cubicBezTo>
                <a:close/>
              </a:path>
            </a:pathLst>
          </a:custGeom>
          <a:solidFill>
            <a:srgbClr val="D18F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sq-AL" sz="1400" b="1" noProof="0" dirty="0">
                <a:latin typeface="Barlow" panose="00000500000000000000" pitchFamily="2" charset="0"/>
              </a:rPr>
              <a:t>Shpenzimet e planifikuara:</a:t>
            </a:r>
            <a:endParaRPr lang="en-US" sz="1400" b="1" noProof="0" dirty="0">
              <a:latin typeface="Barlow" panose="00000500000000000000" pitchFamily="2" charset="0"/>
            </a:endParaRPr>
          </a:p>
          <a:p>
            <a:pPr lvl="0" algn="ctr" rtl="0"/>
            <a:endParaRPr lang="sq-AL" sz="1400" b="1" noProof="0" dirty="0">
              <a:latin typeface="Barlow" panose="00000500000000000000" pitchFamily="2" charset="0"/>
            </a:endParaRPr>
          </a:p>
          <a:p>
            <a:pPr lvl="0" algn="ctr" rtl="0"/>
            <a:r>
              <a:rPr lang="en-US" sz="1400" b="1" dirty="0">
                <a:latin typeface="Barlow" panose="00000500000000000000" pitchFamily="2" charset="0"/>
              </a:rPr>
              <a:t>85</a:t>
            </a:r>
            <a:r>
              <a:rPr lang="sq-AL" sz="1400" b="1" noProof="0" dirty="0">
                <a:latin typeface="Barlow" panose="00000500000000000000" pitchFamily="2" charset="0"/>
              </a:rPr>
              <a:t>.</a:t>
            </a:r>
            <a:r>
              <a:rPr lang="en-US" sz="1400" b="1" noProof="0" dirty="0">
                <a:latin typeface="Barlow" panose="00000500000000000000" pitchFamily="2" charset="0"/>
              </a:rPr>
              <a:t>2</a:t>
            </a:r>
            <a:r>
              <a:rPr lang="sq-AL" sz="1400" b="1" noProof="0" dirty="0">
                <a:latin typeface="Barlow" panose="00000500000000000000" pitchFamily="2" charset="0"/>
              </a:rPr>
              <a:t> miliardë LEK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345A4AA-AA7F-322F-709C-99ADE27A0112}"/>
              </a:ext>
            </a:extLst>
          </p:cNvPr>
          <p:cNvSpPr/>
          <p:nvPr/>
        </p:nvSpPr>
        <p:spPr>
          <a:xfrm>
            <a:off x="4001185" y="1260047"/>
            <a:ext cx="2931935" cy="1165152"/>
          </a:xfrm>
          <a:custGeom>
            <a:avLst/>
            <a:gdLst>
              <a:gd name="connsiteX0" fmla="*/ 10697 w 1379494"/>
              <a:gd name="connsiteY0" fmla="*/ 135515 h 775813"/>
              <a:gd name="connsiteX1" fmla="*/ 13872 w 1379494"/>
              <a:gd name="connsiteY1" fmla="*/ 641927 h 775813"/>
              <a:gd name="connsiteX2" fmla="*/ 102772 w 1379494"/>
              <a:gd name="connsiteY2" fmla="*/ 770515 h 775813"/>
              <a:gd name="connsiteX3" fmla="*/ 636172 w 1379494"/>
              <a:gd name="connsiteY3" fmla="*/ 753052 h 775813"/>
              <a:gd name="connsiteX4" fmla="*/ 1244185 w 1379494"/>
              <a:gd name="connsiteY4" fmla="*/ 721302 h 775813"/>
              <a:gd name="connsiteX5" fmla="*/ 1372772 w 1379494"/>
              <a:gd name="connsiteY5" fmla="*/ 641927 h 775813"/>
              <a:gd name="connsiteX6" fmla="*/ 1360072 w 1379494"/>
              <a:gd name="connsiteY6" fmla="*/ 216477 h 775813"/>
              <a:gd name="connsiteX7" fmla="*/ 1348960 w 1379494"/>
              <a:gd name="connsiteY7" fmla="*/ 37090 h 775813"/>
              <a:gd name="connsiteX8" fmla="*/ 1085435 w 1379494"/>
              <a:gd name="connsiteY8" fmla="*/ 18040 h 775813"/>
              <a:gd name="connsiteX9" fmla="*/ 434560 w 1379494"/>
              <a:gd name="connsiteY9" fmla="*/ 2165 h 775813"/>
              <a:gd name="connsiteX10" fmla="*/ 115472 w 1379494"/>
              <a:gd name="connsiteY10" fmla="*/ 16452 h 775813"/>
              <a:gd name="connsiteX11" fmla="*/ 10697 w 1379494"/>
              <a:gd name="connsiteY11" fmla="*/ 135515 h 77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9494" h="775813">
                <a:moveTo>
                  <a:pt x="10697" y="135515"/>
                </a:moveTo>
                <a:cubicBezTo>
                  <a:pt x="-6236" y="239761"/>
                  <a:pt x="-1474" y="536094"/>
                  <a:pt x="13872" y="641927"/>
                </a:cubicBezTo>
                <a:cubicBezTo>
                  <a:pt x="29218" y="747760"/>
                  <a:pt x="-945" y="751994"/>
                  <a:pt x="102772" y="770515"/>
                </a:cubicBezTo>
                <a:cubicBezTo>
                  <a:pt x="206489" y="789036"/>
                  <a:pt x="636172" y="753052"/>
                  <a:pt x="636172" y="753052"/>
                </a:cubicBezTo>
                <a:cubicBezTo>
                  <a:pt x="826407" y="744850"/>
                  <a:pt x="1121418" y="739823"/>
                  <a:pt x="1244185" y="721302"/>
                </a:cubicBezTo>
                <a:cubicBezTo>
                  <a:pt x="1366952" y="702781"/>
                  <a:pt x="1353458" y="726064"/>
                  <a:pt x="1372772" y="641927"/>
                </a:cubicBezTo>
                <a:cubicBezTo>
                  <a:pt x="1392086" y="557790"/>
                  <a:pt x="1364041" y="317283"/>
                  <a:pt x="1360072" y="216477"/>
                </a:cubicBezTo>
                <a:cubicBezTo>
                  <a:pt x="1356103" y="115671"/>
                  <a:pt x="1394733" y="70163"/>
                  <a:pt x="1348960" y="37090"/>
                </a:cubicBezTo>
                <a:cubicBezTo>
                  <a:pt x="1303187" y="4017"/>
                  <a:pt x="1237835" y="23861"/>
                  <a:pt x="1085435" y="18040"/>
                </a:cubicBezTo>
                <a:cubicBezTo>
                  <a:pt x="933035" y="12219"/>
                  <a:pt x="596220" y="2430"/>
                  <a:pt x="434560" y="2165"/>
                </a:cubicBezTo>
                <a:cubicBezTo>
                  <a:pt x="272900" y="1900"/>
                  <a:pt x="186645" y="-7890"/>
                  <a:pt x="115472" y="16452"/>
                </a:cubicBezTo>
                <a:cubicBezTo>
                  <a:pt x="44299" y="40794"/>
                  <a:pt x="27630" y="31269"/>
                  <a:pt x="10697" y="1355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en-US" sz="1400" b="1" noProof="0" dirty="0">
                <a:solidFill>
                  <a:prstClr val="white"/>
                </a:solidFill>
                <a:latin typeface="Barlow" panose="00000500000000000000" pitchFamily="2" charset="0"/>
              </a:rPr>
              <a:t>S</a:t>
            </a:r>
            <a:r>
              <a:rPr lang="sq-AL" sz="1400" b="1" noProof="0" dirty="0">
                <a:solidFill>
                  <a:prstClr val="white"/>
                </a:solidFill>
                <a:latin typeface="Barlow" panose="00000500000000000000" pitchFamily="2" charset="0"/>
              </a:rPr>
              <a:t>hpenzime </a:t>
            </a:r>
            <a:r>
              <a:rPr lang="en-GB" sz="1400" b="1" noProof="0" dirty="0" err="1">
                <a:solidFill>
                  <a:prstClr val="white"/>
                </a:solidFill>
                <a:latin typeface="Barlow" panose="00000500000000000000" pitchFamily="2" charset="0"/>
              </a:rPr>
              <a:t>faktike</a:t>
            </a:r>
            <a:r>
              <a:rPr lang="en-GB" sz="1400" b="1" noProof="0" dirty="0">
                <a:solidFill>
                  <a:prstClr val="white"/>
                </a:solidFill>
                <a:latin typeface="Barlow" panose="00000500000000000000" pitchFamily="2" charset="0"/>
              </a:rPr>
              <a:t>:</a:t>
            </a:r>
            <a:endParaRPr lang="sq-AL" sz="1400" b="1" noProof="0" dirty="0">
              <a:solidFill>
                <a:prstClr val="white"/>
              </a:solidFill>
              <a:latin typeface="Barlow" panose="00000500000000000000" pitchFamily="2" charset="0"/>
            </a:endParaRPr>
          </a:p>
          <a:p>
            <a:pPr algn="ctr"/>
            <a:r>
              <a:rPr lang="en-US" sz="1400" b="1" dirty="0">
                <a:latin typeface="Barlow" panose="00000500000000000000" pitchFamily="2" charset="0"/>
              </a:rPr>
              <a:t>83.9</a:t>
            </a:r>
            <a:r>
              <a:rPr lang="sq-AL" sz="1400" b="1" noProof="0" dirty="0">
                <a:latin typeface="Barlow" panose="00000500000000000000" pitchFamily="2" charset="0"/>
              </a:rPr>
              <a:t> miliardë LEK</a:t>
            </a:r>
            <a:r>
              <a:rPr lang="en-US" sz="1400" b="1" noProof="0" dirty="0">
                <a:latin typeface="Barlow" panose="00000500000000000000" pitchFamily="2" charset="0"/>
              </a:rPr>
              <a:t>                                        </a:t>
            </a:r>
            <a:r>
              <a:rPr lang="en-US" sz="1400" b="1" noProof="0" dirty="0" err="1">
                <a:latin typeface="Barlow" panose="00000500000000000000" pitchFamily="2" charset="0"/>
              </a:rPr>
              <a:t>ose</a:t>
            </a:r>
            <a:r>
              <a:rPr lang="en-US" sz="1400" b="1" noProof="0" dirty="0">
                <a:latin typeface="Barlow" panose="00000500000000000000" pitchFamily="2" charset="0"/>
              </a:rPr>
              <a:t> </a:t>
            </a:r>
            <a:r>
              <a:rPr lang="sq-AL" sz="1400" b="1" noProof="0" dirty="0">
                <a:latin typeface="Barlow" panose="00000500000000000000" pitchFamily="2" charset="0"/>
              </a:rPr>
              <a:t>3.</a:t>
            </a:r>
            <a:r>
              <a:rPr lang="en-US" sz="1400" b="1" dirty="0">
                <a:latin typeface="Barlow" panose="00000500000000000000" pitchFamily="2" charset="0"/>
              </a:rPr>
              <a:t>2</a:t>
            </a:r>
            <a:r>
              <a:rPr lang="sq-AL" sz="1400" b="1" noProof="0" dirty="0">
                <a:latin typeface="Barlow" panose="00000500000000000000" pitchFamily="2" charset="0"/>
              </a:rPr>
              <a:t>% e PBB</a:t>
            </a:r>
            <a:r>
              <a:rPr lang="en-US" sz="1400" b="1" noProof="0" dirty="0">
                <a:latin typeface="Barlow" panose="00000500000000000000" pitchFamily="2" charset="0"/>
              </a:rPr>
              <a:t> </a:t>
            </a:r>
            <a:endParaRPr lang="sq-AL" sz="1400" b="1" noProof="0" dirty="0">
              <a:latin typeface="Barlow" panose="00000500000000000000" pitchFamily="2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6993C1D-91B8-E7EB-AB61-A1230B64AA53}"/>
              </a:ext>
            </a:extLst>
          </p:cNvPr>
          <p:cNvSpPr/>
          <p:nvPr/>
        </p:nvSpPr>
        <p:spPr>
          <a:xfrm>
            <a:off x="4001185" y="2542919"/>
            <a:ext cx="3048273" cy="1049875"/>
          </a:xfrm>
          <a:custGeom>
            <a:avLst/>
            <a:gdLst>
              <a:gd name="connsiteX0" fmla="*/ 2307 w 1360754"/>
              <a:gd name="connsiteY0" fmla="*/ 165248 h 824951"/>
              <a:gd name="connsiteX1" fmla="*/ 11832 w 1360754"/>
              <a:gd name="connsiteY1" fmla="*/ 611336 h 824951"/>
              <a:gd name="connsiteX2" fmla="*/ 45169 w 1360754"/>
              <a:gd name="connsiteY2" fmla="*/ 747861 h 824951"/>
              <a:gd name="connsiteX3" fmla="*/ 313457 w 1360754"/>
              <a:gd name="connsiteY3" fmla="*/ 806598 h 824951"/>
              <a:gd name="connsiteX4" fmla="*/ 1116732 w 1360754"/>
              <a:gd name="connsiteY4" fmla="*/ 820886 h 824951"/>
              <a:gd name="connsiteX5" fmla="*/ 1332632 w 1360754"/>
              <a:gd name="connsiteY5" fmla="*/ 741511 h 824951"/>
              <a:gd name="connsiteX6" fmla="*/ 1359619 w 1360754"/>
              <a:gd name="connsiteY6" fmla="*/ 428773 h 824951"/>
              <a:gd name="connsiteX7" fmla="*/ 1346919 w 1360754"/>
              <a:gd name="connsiteY7" fmla="*/ 116036 h 824951"/>
              <a:gd name="connsiteX8" fmla="*/ 1294532 w 1360754"/>
              <a:gd name="connsiteY8" fmla="*/ 25548 h 824951"/>
              <a:gd name="connsiteX9" fmla="*/ 1169119 w 1360754"/>
              <a:gd name="connsiteY9" fmla="*/ 148 h 824951"/>
              <a:gd name="connsiteX10" fmla="*/ 792882 w 1360754"/>
              <a:gd name="connsiteY10" fmla="*/ 14436 h 824951"/>
              <a:gd name="connsiteX11" fmla="*/ 262657 w 1360754"/>
              <a:gd name="connsiteY11" fmla="*/ 36661 h 824951"/>
              <a:gd name="connsiteX12" fmla="*/ 51519 w 1360754"/>
              <a:gd name="connsiteY12" fmla="*/ 63648 h 824951"/>
              <a:gd name="connsiteX13" fmla="*/ 2307 w 1360754"/>
              <a:gd name="connsiteY13" fmla="*/ 165248 h 82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60754" h="824951">
                <a:moveTo>
                  <a:pt x="2307" y="165248"/>
                </a:moveTo>
                <a:cubicBezTo>
                  <a:pt x="-4308" y="256529"/>
                  <a:pt x="4688" y="514234"/>
                  <a:pt x="11832" y="611336"/>
                </a:cubicBezTo>
                <a:cubicBezTo>
                  <a:pt x="18976" y="708438"/>
                  <a:pt x="-5102" y="715317"/>
                  <a:pt x="45169" y="747861"/>
                </a:cubicBezTo>
                <a:cubicBezTo>
                  <a:pt x="95440" y="780405"/>
                  <a:pt x="134863" y="794427"/>
                  <a:pt x="313457" y="806598"/>
                </a:cubicBezTo>
                <a:cubicBezTo>
                  <a:pt x="492051" y="818769"/>
                  <a:pt x="946870" y="831734"/>
                  <a:pt x="1116732" y="820886"/>
                </a:cubicBezTo>
                <a:cubicBezTo>
                  <a:pt x="1286595" y="810038"/>
                  <a:pt x="1292151" y="806863"/>
                  <a:pt x="1332632" y="741511"/>
                </a:cubicBezTo>
                <a:cubicBezTo>
                  <a:pt x="1373113" y="676159"/>
                  <a:pt x="1357238" y="533019"/>
                  <a:pt x="1359619" y="428773"/>
                </a:cubicBezTo>
                <a:cubicBezTo>
                  <a:pt x="1362000" y="324527"/>
                  <a:pt x="1357767" y="183240"/>
                  <a:pt x="1346919" y="116036"/>
                </a:cubicBezTo>
                <a:cubicBezTo>
                  <a:pt x="1336071" y="48832"/>
                  <a:pt x="1324165" y="44863"/>
                  <a:pt x="1294532" y="25548"/>
                </a:cubicBezTo>
                <a:cubicBezTo>
                  <a:pt x="1264899" y="6233"/>
                  <a:pt x="1252727" y="2000"/>
                  <a:pt x="1169119" y="148"/>
                </a:cubicBezTo>
                <a:cubicBezTo>
                  <a:pt x="1085511" y="-1704"/>
                  <a:pt x="792882" y="14436"/>
                  <a:pt x="792882" y="14436"/>
                </a:cubicBezTo>
                <a:lnTo>
                  <a:pt x="262657" y="36661"/>
                </a:lnTo>
                <a:cubicBezTo>
                  <a:pt x="139097" y="44863"/>
                  <a:pt x="94911" y="40365"/>
                  <a:pt x="51519" y="63648"/>
                </a:cubicBezTo>
                <a:cubicBezTo>
                  <a:pt x="8127" y="86931"/>
                  <a:pt x="8922" y="73967"/>
                  <a:pt x="2307" y="165248"/>
                </a:cubicBezTo>
                <a:close/>
              </a:path>
            </a:pathLst>
          </a:custGeom>
          <a:solidFill>
            <a:srgbClr val="5D78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fi-FI" sz="1400" b="1" noProof="0" dirty="0">
                <a:latin typeface="Barlow" panose="00000500000000000000" pitchFamily="2" charset="0"/>
              </a:rPr>
              <a:t>Rritja në krahasim me vitin 2024:</a:t>
            </a:r>
          </a:p>
          <a:p>
            <a:pPr lvl="0" algn="ctr" rtl="0"/>
            <a:endParaRPr lang="sq-AL" sz="1400" b="1" noProof="0" dirty="0">
              <a:latin typeface="Barlow" panose="00000500000000000000" pitchFamily="2" charset="0"/>
            </a:endParaRPr>
          </a:p>
          <a:p>
            <a:pPr lvl="0" algn="ctr" rtl="0"/>
            <a:r>
              <a:rPr lang="en-GB" sz="1400" b="1" dirty="0">
                <a:latin typeface="Barlow" panose="00000500000000000000" pitchFamily="2" charset="0"/>
              </a:rPr>
              <a:t>10.3</a:t>
            </a:r>
            <a:r>
              <a:rPr lang="sq-AL" sz="1400" b="1" noProof="0" dirty="0">
                <a:latin typeface="Barlow" panose="00000500000000000000" pitchFamily="2" charset="0"/>
              </a:rPr>
              <a:t>%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2F63591-004B-F201-FA33-408D34E4497D}"/>
              </a:ext>
            </a:extLst>
          </p:cNvPr>
          <p:cNvSpPr/>
          <p:nvPr/>
        </p:nvSpPr>
        <p:spPr>
          <a:xfrm>
            <a:off x="623380" y="2589218"/>
            <a:ext cx="3078670" cy="1049875"/>
          </a:xfrm>
          <a:custGeom>
            <a:avLst/>
            <a:gdLst>
              <a:gd name="connsiteX0" fmla="*/ 2841 w 1366504"/>
              <a:gd name="connsiteY0" fmla="*/ 126136 h 842202"/>
              <a:gd name="connsiteX1" fmla="*/ 26654 w 1366504"/>
              <a:gd name="connsiteY1" fmla="*/ 581749 h 842202"/>
              <a:gd name="connsiteX2" fmla="*/ 66341 w 1366504"/>
              <a:gd name="connsiteY2" fmla="*/ 759549 h 842202"/>
              <a:gd name="connsiteX3" fmla="*/ 180641 w 1366504"/>
              <a:gd name="connsiteY3" fmla="*/ 840511 h 842202"/>
              <a:gd name="connsiteX4" fmla="*/ 758491 w 1366504"/>
              <a:gd name="connsiteY4" fmla="*/ 810349 h 842202"/>
              <a:gd name="connsiteX5" fmla="*/ 1237916 w 1366504"/>
              <a:gd name="connsiteY5" fmla="*/ 761136 h 842202"/>
              <a:gd name="connsiteX6" fmla="*/ 1337929 w 1366504"/>
              <a:gd name="connsiteY6" fmla="*/ 681761 h 842202"/>
              <a:gd name="connsiteX7" fmla="*/ 1364916 w 1366504"/>
              <a:gd name="connsiteY7" fmla="*/ 449986 h 842202"/>
              <a:gd name="connsiteX8" fmla="*/ 1301416 w 1366504"/>
              <a:gd name="connsiteY8" fmla="*/ 137249 h 842202"/>
              <a:gd name="connsiteX9" fmla="*/ 1252204 w 1366504"/>
              <a:gd name="connsiteY9" fmla="*/ 61049 h 842202"/>
              <a:gd name="connsiteX10" fmla="*/ 1017254 w 1366504"/>
              <a:gd name="connsiteY10" fmla="*/ 30886 h 842202"/>
              <a:gd name="connsiteX11" fmla="*/ 418766 w 1366504"/>
              <a:gd name="connsiteY11" fmla="*/ 8661 h 842202"/>
              <a:gd name="connsiteX12" fmla="*/ 93329 w 1366504"/>
              <a:gd name="connsiteY12" fmla="*/ 10249 h 842202"/>
              <a:gd name="connsiteX13" fmla="*/ 2841 w 1366504"/>
              <a:gd name="connsiteY13" fmla="*/ 126136 h 84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66504" h="842202">
                <a:moveTo>
                  <a:pt x="2841" y="126136"/>
                </a:moveTo>
                <a:cubicBezTo>
                  <a:pt x="-8271" y="221386"/>
                  <a:pt x="16071" y="476180"/>
                  <a:pt x="26654" y="581749"/>
                </a:cubicBezTo>
                <a:cubicBezTo>
                  <a:pt x="37237" y="687318"/>
                  <a:pt x="40677" y="716422"/>
                  <a:pt x="66341" y="759549"/>
                </a:cubicBezTo>
                <a:cubicBezTo>
                  <a:pt x="92005" y="802676"/>
                  <a:pt x="65283" y="832044"/>
                  <a:pt x="180641" y="840511"/>
                </a:cubicBezTo>
                <a:cubicBezTo>
                  <a:pt x="295999" y="848978"/>
                  <a:pt x="582279" y="823578"/>
                  <a:pt x="758491" y="810349"/>
                </a:cubicBezTo>
                <a:cubicBezTo>
                  <a:pt x="934703" y="797120"/>
                  <a:pt x="1141343" y="782567"/>
                  <a:pt x="1237916" y="761136"/>
                </a:cubicBezTo>
                <a:cubicBezTo>
                  <a:pt x="1334489" y="739705"/>
                  <a:pt x="1316762" y="733619"/>
                  <a:pt x="1337929" y="681761"/>
                </a:cubicBezTo>
                <a:cubicBezTo>
                  <a:pt x="1359096" y="629903"/>
                  <a:pt x="1371001" y="540738"/>
                  <a:pt x="1364916" y="449986"/>
                </a:cubicBezTo>
                <a:cubicBezTo>
                  <a:pt x="1358831" y="359234"/>
                  <a:pt x="1320201" y="202072"/>
                  <a:pt x="1301416" y="137249"/>
                </a:cubicBezTo>
                <a:cubicBezTo>
                  <a:pt x="1282631" y="72426"/>
                  <a:pt x="1299564" y="78776"/>
                  <a:pt x="1252204" y="61049"/>
                </a:cubicBezTo>
                <a:cubicBezTo>
                  <a:pt x="1204844" y="43322"/>
                  <a:pt x="1156160" y="39617"/>
                  <a:pt x="1017254" y="30886"/>
                </a:cubicBezTo>
                <a:cubicBezTo>
                  <a:pt x="878348" y="22155"/>
                  <a:pt x="572753" y="12100"/>
                  <a:pt x="418766" y="8661"/>
                </a:cubicBezTo>
                <a:cubicBezTo>
                  <a:pt x="264779" y="5222"/>
                  <a:pt x="162650" y="-9859"/>
                  <a:pt x="93329" y="10249"/>
                </a:cubicBezTo>
                <a:cubicBezTo>
                  <a:pt x="24008" y="30357"/>
                  <a:pt x="13953" y="30886"/>
                  <a:pt x="2841" y="12613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sq-AL" sz="1400" b="1" noProof="0" dirty="0">
                <a:latin typeface="Barlow" panose="00000500000000000000" pitchFamily="2" charset="0"/>
              </a:rPr>
              <a:t>Niveli i realizimit faktik:</a:t>
            </a:r>
            <a:endParaRPr lang="en-US" sz="1400" b="1" noProof="0" dirty="0">
              <a:latin typeface="Barlow" panose="00000500000000000000" pitchFamily="2" charset="0"/>
            </a:endParaRPr>
          </a:p>
          <a:p>
            <a:pPr lvl="0" algn="ctr" rtl="0"/>
            <a:endParaRPr lang="sq-AL" sz="1400" b="1" noProof="0" dirty="0">
              <a:latin typeface="Barlow" panose="00000500000000000000" pitchFamily="2" charset="0"/>
            </a:endParaRPr>
          </a:p>
          <a:p>
            <a:pPr lvl="0" algn="ctr" rtl="0"/>
            <a:r>
              <a:rPr lang="sq-AL" sz="1400" b="1" noProof="0" dirty="0">
                <a:latin typeface="Barlow" panose="00000500000000000000" pitchFamily="2" charset="0"/>
              </a:rPr>
              <a:t>98.</a:t>
            </a:r>
            <a:r>
              <a:rPr lang="en-US" sz="1400" b="1" noProof="0" dirty="0">
                <a:latin typeface="Barlow" panose="00000500000000000000" pitchFamily="2" charset="0"/>
              </a:rPr>
              <a:t>6</a:t>
            </a:r>
            <a:r>
              <a:rPr lang="sq-AL" sz="1400" b="1" noProof="0" dirty="0">
                <a:latin typeface="Barlow" panose="00000500000000000000" pitchFamily="2" charset="0"/>
              </a:rPr>
              <a:t>%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D38DF1A-89C7-A90B-55C6-9C3B7C070D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986684"/>
              </p:ext>
            </p:extLst>
          </p:nvPr>
        </p:nvGraphicFramePr>
        <p:xfrm>
          <a:off x="425450" y="3807375"/>
          <a:ext cx="671476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380">
                  <a:extLst>
                    <a:ext uri="{9D8B030D-6E8A-4147-A177-3AD203B41FA5}">
                      <a16:colId xmlns:a16="http://schemas.microsoft.com/office/drawing/2014/main" val="3608872522"/>
                    </a:ext>
                  </a:extLst>
                </a:gridCol>
                <a:gridCol w="3357380">
                  <a:extLst>
                    <a:ext uri="{9D8B030D-6E8A-4147-A177-3AD203B41FA5}">
                      <a16:colId xmlns:a16="http://schemas.microsoft.com/office/drawing/2014/main" val="994170029"/>
                    </a:ext>
                  </a:extLst>
                </a:gridCol>
              </a:tblGrid>
              <a:tr h="325120">
                <a:tc>
                  <a:txBody>
                    <a:bodyPr/>
                    <a:lstStyle/>
                    <a:p>
                      <a:pPr marL="129540" lvl="1" algn="just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</a:pPr>
                      <a:r>
                        <a:rPr lang="sq-AL" sz="1400" b="1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Arritjet kryesore:</a:t>
                      </a:r>
                    </a:p>
                    <a:p>
                      <a:pPr marL="259080" lvl="1" indent="-129540" algn="just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13,520 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mijë vajza dhe djem janë arsimuar në sistemin arsimor publik 9-vjeçar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si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dhe</a:t>
                      </a:r>
                      <a:r>
                        <a:rPr lang="en-US" sz="1300" b="0" kern="1200" spc="4" noProof="0" dirty="0">
                          <a:solidFill>
                            <a:schemeClr val="tx1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sq-AL" sz="1300" b="0" kern="1200" spc="4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60,027 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vajza dhe djem</a:t>
                      </a:r>
                      <a:r>
                        <a:rPr lang="sq-AL" sz="1300" b="0" kern="1200" spc="4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u regjistruan dhe ndjekin arsimin e mesëm </a:t>
                      </a:r>
                      <a:r>
                        <a:rPr lang="en-US" sz="1300" b="0" kern="1200" spc="4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publik</a:t>
                      </a:r>
                      <a:r>
                        <a:rPr lang="en-US" sz="1300" b="0" kern="1200" spc="4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.</a:t>
                      </a:r>
                      <a:endParaRPr lang="sq-AL" sz="13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lvl="1" indent="-129540" algn="just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35,000 vajza dhe djem që jetojnë mbi 2 km larg shkollës, si dhe 12,000 mësues që punojnë mbi 5 km larg shtëpive të tyre, përfituan nga shërbimi i transportit falas.</a:t>
                      </a:r>
                    </a:p>
                    <a:p>
                      <a:pPr marL="259080" lvl="1" indent="-129540" algn="just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Të gjithë nxënësit nga klasa e parë deri në klasën e nëntë përfituan libra shkollorë falas dhe rreth 13,000 nxënës nga grupet e pafavorizuara sociale përfituan libra shkollorë falas në arsimin e mesëm.</a:t>
                      </a:r>
                      <a:endParaRPr lang="en-US" sz="13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marR="0" lvl="1" indent="-12954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11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,000 studentë të arsimit të lartë përfituan bursa dhe mbështetje financiare për akomodim në konvikte studentore.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9080" marR="0" lvl="1" indent="-12954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sq-AL" sz="13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lvl="1" indent="-129540" algn="just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sq-AL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Janë ndërtuar dhe rikonstruktuar shkolla dhe gjimnaze në disa bashki të vendit, përfshirë Berat, Memaliaj, Elbasan, Përmet, Has, Kukës dhe Pogradec, duke përmirësuar infrastrukturën arsimore.</a:t>
                      </a:r>
                      <a:endParaRPr lang="en-US" sz="1300" b="0" spc="4" noProof="0" dirty="0">
                        <a:solidFill>
                          <a:srgbClr val="365B6D"/>
                        </a:solidFill>
                        <a:latin typeface="Barlow"/>
                      </a:endParaRPr>
                    </a:p>
                    <a:p>
                      <a:pPr marL="259080" lvl="1" indent="-129540" algn="just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Janë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realizuar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ndërhyrje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në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rehabilitimin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dhe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zgjerimin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e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kapaciteteve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të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shkollave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9-vjeçare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në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Finiq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,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Gramsh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dhe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Tropojë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,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si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dhe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rikonstruksioni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i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gjimnazit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“Skënderbeu”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në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Has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dhe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shkollës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“Avni Rustemi”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në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Kukës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.</a:t>
                      </a:r>
                    </a:p>
                    <a:p>
                      <a:pPr marL="259080" lvl="1" indent="-129540" algn="just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Janë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siguruar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pajisje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dhe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infrastrukturë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mbështetëse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për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arsimin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,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përfshirë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mobilimin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e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shkollave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dhe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pajisje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laboratorike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për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arsimin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e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mesëm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të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përgjithshëm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.</a:t>
                      </a:r>
                    </a:p>
                    <a:p>
                      <a:pPr marL="259080" lvl="1" indent="-129540" algn="just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endParaRPr lang="sq-AL" sz="1300" b="0" spc="4" noProof="0" dirty="0">
                        <a:solidFill>
                          <a:srgbClr val="365B6D"/>
                        </a:solidFill>
                        <a:latin typeface="Barlow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900109"/>
                  </a:ext>
                </a:extLst>
              </a:tr>
            </a:tbl>
          </a:graphicData>
        </a:graphic>
      </p:graphicFrame>
      <p:grpSp>
        <p:nvGrpSpPr>
          <p:cNvPr id="15" name="Group 5">
            <a:extLst>
              <a:ext uri="{FF2B5EF4-FFF2-40B4-BE49-F238E27FC236}">
                <a16:creationId xmlns:a16="http://schemas.microsoft.com/office/drawing/2014/main" id="{E42C0DBA-EDAF-2E2C-03A6-5410B5E92F39}"/>
              </a:ext>
            </a:extLst>
          </p:cNvPr>
          <p:cNvGrpSpPr/>
          <p:nvPr/>
        </p:nvGrpSpPr>
        <p:grpSpPr>
          <a:xfrm rot="-10138660">
            <a:off x="6729297" y="-236639"/>
            <a:ext cx="2141005" cy="1985278"/>
            <a:chOff x="0" y="0"/>
            <a:chExt cx="812800" cy="75368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4A5AFEDC-FC81-5B7D-5BF1-02C2AD06AFD5}"/>
                </a:ext>
              </a:extLst>
            </p:cNvPr>
            <p:cNvSpPr/>
            <p:nvPr/>
          </p:nvSpPr>
          <p:spPr>
            <a:xfrm>
              <a:off x="0" y="0"/>
              <a:ext cx="812800" cy="753680"/>
            </a:xfrm>
            <a:custGeom>
              <a:avLst/>
              <a:gdLst/>
              <a:ahLst/>
              <a:cxnLst/>
              <a:rect l="l" t="t" r="r" b="b"/>
              <a:pathLst>
                <a:path w="812800" h="753680">
                  <a:moveTo>
                    <a:pt x="406400" y="0"/>
                  </a:moveTo>
                  <a:lnTo>
                    <a:pt x="812800" y="753680"/>
                  </a:lnTo>
                  <a:lnTo>
                    <a:pt x="0" y="75368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16863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22" name="TextBox 7">
              <a:extLst>
                <a:ext uri="{FF2B5EF4-FFF2-40B4-BE49-F238E27FC236}">
                  <a16:creationId xmlns:a16="http://schemas.microsoft.com/office/drawing/2014/main" id="{095177C8-6391-A35A-7E03-EDE5EABE1290}"/>
                </a:ext>
              </a:extLst>
            </p:cNvPr>
            <p:cNvSpPr txBox="1"/>
            <p:nvPr/>
          </p:nvSpPr>
          <p:spPr>
            <a:xfrm>
              <a:off x="127000" y="321348"/>
              <a:ext cx="558800" cy="378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23" name="Group 15">
            <a:extLst>
              <a:ext uri="{FF2B5EF4-FFF2-40B4-BE49-F238E27FC236}">
                <a16:creationId xmlns:a16="http://schemas.microsoft.com/office/drawing/2014/main" id="{F968C566-FD5B-D262-AE37-16444589482B}"/>
              </a:ext>
            </a:extLst>
          </p:cNvPr>
          <p:cNvGrpSpPr/>
          <p:nvPr/>
        </p:nvGrpSpPr>
        <p:grpSpPr>
          <a:xfrm rot="-10138660">
            <a:off x="6498344" y="-656774"/>
            <a:ext cx="2141005" cy="1985278"/>
            <a:chOff x="0" y="0"/>
            <a:chExt cx="812800" cy="753681"/>
          </a:xfrm>
        </p:grpSpPr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4EB97AA0-D464-7CE5-889F-A34007E5644C}"/>
                </a:ext>
              </a:extLst>
            </p:cNvPr>
            <p:cNvSpPr/>
            <p:nvPr/>
          </p:nvSpPr>
          <p:spPr>
            <a:xfrm>
              <a:off x="0" y="0"/>
              <a:ext cx="812800" cy="753680"/>
            </a:xfrm>
            <a:custGeom>
              <a:avLst/>
              <a:gdLst/>
              <a:ahLst/>
              <a:cxnLst/>
              <a:rect l="l" t="t" r="r" b="b"/>
              <a:pathLst>
                <a:path w="812800" h="753680">
                  <a:moveTo>
                    <a:pt x="406400" y="0"/>
                  </a:moveTo>
                  <a:lnTo>
                    <a:pt x="812800" y="753680"/>
                  </a:lnTo>
                  <a:lnTo>
                    <a:pt x="0" y="75368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16863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25" name="TextBox 17">
              <a:extLst>
                <a:ext uri="{FF2B5EF4-FFF2-40B4-BE49-F238E27FC236}">
                  <a16:creationId xmlns:a16="http://schemas.microsoft.com/office/drawing/2014/main" id="{9094C491-E662-047E-A4FA-641A95694409}"/>
                </a:ext>
              </a:extLst>
            </p:cNvPr>
            <p:cNvSpPr txBox="1"/>
            <p:nvPr/>
          </p:nvSpPr>
          <p:spPr>
            <a:xfrm>
              <a:off x="127000" y="321348"/>
              <a:ext cx="558800" cy="378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26" name="Group 18">
            <a:extLst>
              <a:ext uri="{FF2B5EF4-FFF2-40B4-BE49-F238E27FC236}">
                <a16:creationId xmlns:a16="http://schemas.microsoft.com/office/drawing/2014/main" id="{3E7C8064-B11A-554A-8A48-A7B50F538952}"/>
              </a:ext>
            </a:extLst>
          </p:cNvPr>
          <p:cNvGrpSpPr/>
          <p:nvPr/>
        </p:nvGrpSpPr>
        <p:grpSpPr>
          <a:xfrm rot="1136038">
            <a:off x="-1621916" y="8874481"/>
            <a:ext cx="2921675" cy="2556466"/>
            <a:chOff x="0" y="0"/>
            <a:chExt cx="812800" cy="711200"/>
          </a:xfrm>
        </p:grpSpPr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E5AE55B2-7A03-0C52-0130-963B479A08E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72941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28" name="TextBox 20">
              <a:extLst>
                <a:ext uri="{FF2B5EF4-FFF2-40B4-BE49-F238E27FC236}">
                  <a16:creationId xmlns:a16="http://schemas.microsoft.com/office/drawing/2014/main" id="{DD4B3224-7203-5DA9-ADD0-AE344CF9139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pic>
        <p:nvPicPr>
          <p:cNvPr id="6" name="Picture 5" descr="An open book with math symbols&#10;&#10;AI-generated content may be incorrect.">
            <a:extLst>
              <a:ext uri="{FF2B5EF4-FFF2-40B4-BE49-F238E27FC236}">
                <a16:creationId xmlns:a16="http://schemas.microsoft.com/office/drawing/2014/main" id="{5CB83874-F666-6334-283C-2386C9619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98" y="8469632"/>
            <a:ext cx="6293460" cy="221902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13AF5DD-553E-09D0-4455-8F591383FC65}"/>
              </a:ext>
            </a:extLst>
          </p:cNvPr>
          <p:cNvGrpSpPr/>
          <p:nvPr/>
        </p:nvGrpSpPr>
        <p:grpSpPr>
          <a:xfrm>
            <a:off x="860" y="215910"/>
            <a:ext cx="3132903" cy="304044"/>
            <a:chOff x="860" y="215910"/>
            <a:chExt cx="3132903" cy="304044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AD0F2D26-009B-994B-C405-437AB4D39F3E}"/>
                </a:ext>
              </a:extLst>
            </p:cNvPr>
            <p:cNvGrpSpPr/>
            <p:nvPr/>
          </p:nvGrpSpPr>
          <p:grpSpPr>
            <a:xfrm rot="5400000">
              <a:off x="1515103" y="-1057393"/>
              <a:ext cx="63104" cy="3091589"/>
              <a:chOff x="0" y="0"/>
              <a:chExt cx="17101" cy="934750"/>
            </a:xfrm>
          </p:grpSpPr>
          <p:sp>
            <p:nvSpPr>
              <p:cNvPr id="30" name="Freeform 3">
                <a:extLst>
                  <a:ext uri="{FF2B5EF4-FFF2-40B4-BE49-F238E27FC236}">
                    <a16:creationId xmlns:a16="http://schemas.microsoft.com/office/drawing/2014/main" id="{DD43A178-698A-1709-8400-85473D6E2AFC}"/>
                  </a:ext>
                </a:extLst>
              </p:cNvPr>
              <p:cNvSpPr/>
              <p:nvPr/>
            </p:nvSpPr>
            <p:spPr>
              <a:xfrm>
                <a:off x="0" y="0"/>
                <a:ext cx="17101" cy="934750"/>
              </a:xfrm>
              <a:custGeom>
                <a:avLst/>
                <a:gdLst/>
                <a:ahLst/>
                <a:cxnLst/>
                <a:rect l="l" t="t" r="r" b="b"/>
                <a:pathLst>
                  <a:path w="17101" h="934750">
                    <a:moveTo>
                      <a:pt x="0" y="0"/>
                    </a:moveTo>
                    <a:lnTo>
                      <a:pt x="17101" y="0"/>
                    </a:lnTo>
                    <a:lnTo>
                      <a:pt x="17101" y="934750"/>
                    </a:lnTo>
                    <a:lnTo>
                      <a:pt x="0" y="934750"/>
                    </a:lnTo>
                    <a:close/>
                  </a:path>
                </a:pathLst>
              </a:custGeom>
              <a:solidFill>
                <a:srgbClr val="365B6D"/>
              </a:solidFill>
            </p:spPr>
            <p:txBody>
              <a:bodyPr/>
              <a:lstStyle/>
              <a:p>
                <a:pPr algn="l" rtl="0"/>
                <a:endParaRPr lang="sq-AL" noProof="0" dirty="0"/>
              </a:p>
            </p:txBody>
          </p:sp>
          <p:sp>
            <p:nvSpPr>
              <p:cNvPr id="31" name="TextBox 4">
                <a:extLst>
                  <a:ext uri="{FF2B5EF4-FFF2-40B4-BE49-F238E27FC236}">
                    <a16:creationId xmlns:a16="http://schemas.microsoft.com/office/drawing/2014/main" id="{0AE27C62-897E-39EE-35F2-659840187984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7101" cy="944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1871"/>
                  </a:lnSpc>
                </a:pPr>
                <a:endParaRPr lang="sq-AL" noProof="0" dirty="0"/>
              </a:p>
            </p:txBody>
          </p:sp>
        </p:grpSp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CCFF8EA0-0971-FF2C-763A-B175599B029B}"/>
                </a:ext>
              </a:extLst>
            </p:cNvPr>
            <p:cNvGrpSpPr/>
            <p:nvPr/>
          </p:nvGrpSpPr>
          <p:grpSpPr>
            <a:xfrm>
              <a:off x="97017" y="215910"/>
              <a:ext cx="3036746" cy="194284"/>
              <a:chOff x="120176" y="-97609"/>
              <a:chExt cx="2266969" cy="233489"/>
            </a:xfrm>
          </p:grpSpPr>
          <p:sp>
            <p:nvSpPr>
              <p:cNvPr id="18" name="TextBox 20">
                <a:extLst>
                  <a:ext uri="{FF2B5EF4-FFF2-40B4-BE49-F238E27FC236}">
                    <a16:creationId xmlns:a16="http://schemas.microsoft.com/office/drawing/2014/main" id="{286CF38C-FFAF-A552-3FBF-2DECBFFAA1CD}"/>
                  </a:ext>
                </a:extLst>
              </p:cNvPr>
              <p:cNvSpPr txBox="1"/>
              <p:nvPr/>
            </p:nvSpPr>
            <p:spPr>
              <a:xfrm>
                <a:off x="317411" y="-71078"/>
                <a:ext cx="2069734" cy="19264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 rtl="0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sq-AL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Buxheti</a:t>
                </a:r>
                <a:r>
                  <a:rPr lang="en-GB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</a:t>
                </a:r>
                <a:r>
                  <a:rPr lang="en-GB" sz="999" spc="3" noProof="0" dirty="0" err="1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Faktik</a:t>
                </a:r>
                <a:r>
                  <a:rPr lang="en-GB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2025 </a:t>
                </a:r>
                <a:r>
                  <a:rPr lang="sq-AL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për Qytetarët</a:t>
                </a:r>
              </a:p>
            </p:txBody>
          </p:sp>
          <p:sp>
            <p:nvSpPr>
              <p:cNvPr id="29" name="TextBox 21">
                <a:extLst>
                  <a:ext uri="{FF2B5EF4-FFF2-40B4-BE49-F238E27FC236}">
                    <a16:creationId xmlns:a16="http://schemas.microsoft.com/office/drawing/2014/main" id="{E1C92A64-6379-5DB4-A2F5-F97B308D9622}"/>
                  </a:ext>
                </a:extLst>
              </p:cNvPr>
              <p:cNvSpPr txBox="1"/>
              <p:nvPr/>
            </p:nvSpPr>
            <p:spPr>
              <a:xfrm>
                <a:off x="120176" y="-97609"/>
                <a:ext cx="140198" cy="23348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 rtl="0">
                  <a:lnSpc>
                    <a:spcPts val="1679"/>
                  </a:lnSpc>
                  <a:spcBef>
                    <a:spcPct val="0"/>
                  </a:spcBef>
                </a:pPr>
                <a:r>
                  <a:rPr lang="en-US" sz="1200" b="1" spc="4" dirty="0">
                    <a:solidFill>
                      <a:srgbClr val="E49393"/>
                    </a:solidFill>
                    <a:latin typeface="Barlow Bold"/>
                    <a:ea typeface="Barlow Bold"/>
                    <a:cs typeface="Barlow Bold"/>
                    <a:sym typeface="Barlow Bold"/>
                  </a:rPr>
                  <a:t>16</a:t>
                </a:r>
                <a:endParaRPr lang="sq-AL" sz="1200" b="1" spc="4" noProof="0" dirty="0">
                  <a:solidFill>
                    <a:srgbClr val="E49393"/>
                  </a:solidFill>
                  <a:latin typeface="Barlow Bold"/>
                  <a:ea typeface="Barlow Bold"/>
                  <a:cs typeface="Barlow Bold"/>
                  <a:sym typeface="Barlow Bold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9999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2A41B-305B-7683-354C-FC54A89A8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>
            <a:extLst>
              <a:ext uri="{FF2B5EF4-FFF2-40B4-BE49-F238E27FC236}">
                <a16:creationId xmlns:a16="http://schemas.microsoft.com/office/drawing/2014/main" id="{0889829E-28A6-3893-09BA-8932DB59C5FF}"/>
              </a:ext>
            </a:extLst>
          </p:cNvPr>
          <p:cNvSpPr txBox="1"/>
          <p:nvPr/>
        </p:nvSpPr>
        <p:spPr>
          <a:xfrm>
            <a:off x="756000" y="689325"/>
            <a:ext cx="4420994" cy="446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 rtl="0">
              <a:lnSpc>
                <a:spcPts val="3919"/>
              </a:lnSpc>
              <a:spcBef>
                <a:spcPct val="0"/>
              </a:spcBef>
            </a:pPr>
            <a:r>
              <a:rPr lang="sq-AL" sz="2799" b="1" noProof="0" dirty="0">
                <a:solidFill>
                  <a:srgbClr val="365B6D"/>
                </a:solidFill>
                <a:latin typeface="Barlow Bold"/>
                <a:ea typeface="Barlow Bold"/>
                <a:cs typeface="Barlow Bold"/>
                <a:sym typeface="Barlow Bold"/>
              </a:rPr>
              <a:t>SHËNDETËSIA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3E936B8-171F-64F7-DC9F-809484F7A45E}"/>
              </a:ext>
            </a:extLst>
          </p:cNvPr>
          <p:cNvSpPr/>
          <p:nvPr/>
        </p:nvSpPr>
        <p:spPr>
          <a:xfrm>
            <a:off x="577849" y="1332316"/>
            <a:ext cx="2952844" cy="1146470"/>
          </a:xfrm>
          <a:custGeom>
            <a:avLst/>
            <a:gdLst>
              <a:gd name="connsiteX0" fmla="*/ 11063 w 1390939"/>
              <a:gd name="connsiteY0" fmla="*/ 52125 h 867129"/>
              <a:gd name="connsiteX1" fmla="*/ 479 w 1390939"/>
              <a:gd name="connsiteY1" fmla="*/ 511442 h 867129"/>
              <a:gd name="connsiteX2" fmla="*/ 17413 w 1390939"/>
              <a:gd name="connsiteY2" fmla="*/ 718875 h 867129"/>
              <a:gd name="connsiteX3" fmla="*/ 70329 w 1390939"/>
              <a:gd name="connsiteY3" fmla="*/ 786609 h 867129"/>
              <a:gd name="connsiteX4" fmla="*/ 165579 w 1390939"/>
              <a:gd name="connsiteY4" fmla="*/ 788725 h 867129"/>
              <a:gd name="connsiteX5" fmla="*/ 823863 w 1390939"/>
              <a:gd name="connsiteY5" fmla="*/ 828942 h 867129"/>
              <a:gd name="connsiteX6" fmla="*/ 1236613 w 1390939"/>
              <a:gd name="connsiteY6" fmla="*/ 867042 h 867129"/>
              <a:gd name="connsiteX7" fmla="*/ 1338213 w 1390939"/>
              <a:gd name="connsiteY7" fmla="*/ 837409 h 867129"/>
              <a:gd name="connsiteX8" fmla="*/ 1386896 w 1390939"/>
              <a:gd name="connsiteY8" fmla="*/ 776025 h 867129"/>
              <a:gd name="connsiteX9" fmla="*/ 1384779 w 1390939"/>
              <a:gd name="connsiteY9" fmla="*/ 568592 h 867129"/>
              <a:gd name="connsiteX10" fmla="*/ 1357263 w 1390939"/>
              <a:gd name="connsiteY10" fmla="*/ 223575 h 867129"/>
              <a:gd name="connsiteX11" fmla="*/ 1333979 w 1390939"/>
              <a:gd name="connsiteY11" fmla="*/ 45775 h 867129"/>
              <a:gd name="connsiteX12" fmla="*/ 1287413 w 1390939"/>
              <a:gd name="connsiteY12" fmla="*/ 11909 h 867129"/>
              <a:gd name="connsiteX13" fmla="*/ 720146 w 1390939"/>
              <a:gd name="connsiteY13" fmla="*/ 7675 h 867129"/>
              <a:gd name="connsiteX14" fmla="*/ 239663 w 1390939"/>
              <a:gd name="connsiteY14" fmla="*/ 7675 h 867129"/>
              <a:gd name="connsiteX15" fmla="*/ 72446 w 1390939"/>
              <a:gd name="connsiteY15" fmla="*/ 5559 h 867129"/>
              <a:gd name="connsiteX16" fmla="*/ 11063 w 1390939"/>
              <a:gd name="connsiteY16" fmla="*/ 52125 h 86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939" h="867129">
                <a:moveTo>
                  <a:pt x="11063" y="52125"/>
                </a:moveTo>
                <a:cubicBezTo>
                  <a:pt x="-931" y="136439"/>
                  <a:pt x="-579" y="400317"/>
                  <a:pt x="479" y="511442"/>
                </a:cubicBezTo>
                <a:cubicBezTo>
                  <a:pt x="1537" y="622567"/>
                  <a:pt x="5771" y="673014"/>
                  <a:pt x="17413" y="718875"/>
                </a:cubicBezTo>
                <a:cubicBezTo>
                  <a:pt x="29055" y="764736"/>
                  <a:pt x="45635" y="774967"/>
                  <a:pt x="70329" y="786609"/>
                </a:cubicBezTo>
                <a:cubicBezTo>
                  <a:pt x="95023" y="798251"/>
                  <a:pt x="165579" y="788725"/>
                  <a:pt x="165579" y="788725"/>
                </a:cubicBezTo>
                <a:lnTo>
                  <a:pt x="823863" y="828942"/>
                </a:lnTo>
                <a:cubicBezTo>
                  <a:pt x="1002369" y="841995"/>
                  <a:pt x="1150888" y="865631"/>
                  <a:pt x="1236613" y="867042"/>
                </a:cubicBezTo>
                <a:cubicBezTo>
                  <a:pt x="1322338" y="868453"/>
                  <a:pt x="1313166" y="852578"/>
                  <a:pt x="1338213" y="837409"/>
                </a:cubicBezTo>
                <a:cubicBezTo>
                  <a:pt x="1363260" y="822240"/>
                  <a:pt x="1379135" y="820828"/>
                  <a:pt x="1386896" y="776025"/>
                </a:cubicBezTo>
                <a:cubicBezTo>
                  <a:pt x="1394657" y="731222"/>
                  <a:pt x="1389718" y="660667"/>
                  <a:pt x="1384779" y="568592"/>
                </a:cubicBezTo>
                <a:cubicBezTo>
                  <a:pt x="1379840" y="476517"/>
                  <a:pt x="1365730" y="310711"/>
                  <a:pt x="1357263" y="223575"/>
                </a:cubicBezTo>
                <a:cubicBezTo>
                  <a:pt x="1348796" y="136439"/>
                  <a:pt x="1345621" y="81053"/>
                  <a:pt x="1333979" y="45775"/>
                </a:cubicBezTo>
                <a:cubicBezTo>
                  <a:pt x="1322337" y="10497"/>
                  <a:pt x="1389719" y="18259"/>
                  <a:pt x="1287413" y="11909"/>
                </a:cubicBezTo>
                <a:cubicBezTo>
                  <a:pt x="1185108" y="5559"/>
                  <a:pt x="720146" y="7675"/>
                  <a:pt x="720146" y="7675"/>
                </a:cubicBezTo>
                <a:lnTo>
                  <a:pt x="239663" y="7675"/>
                </a:lnTo>
                <a:cubicBezTo>
                  <a:pt x="131713" y="7322"/>
                  <a:pt x="109488" y="-1849"/>
                  <a:pt x="72446" y="5559"/>
                </a:cubicBezTo>
                <a:cubicBezTo>
                  <a:pt x="35404" y="12967"/>
                  <a:pt x="23057" y="-32189"/>
                  <a:pt x="11063" y="52125"/>
                </a:cubicBezTo>
                <a:close/>
              </a:path>
            </a:pathLst>
          </a:custGeom>
          <a:solidFill>
            <a:srgbClr val="D18F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sq-AL" sz="1400" b="1" noProof="0" dirty="0">
                <a:latin typeface="Barlow" panose="00000500000000000000" pitchFamily="2" charset="0"/>
              </a:rPr>
              <a:t>Shpenzimet e planifikuara:</a:t>
            </a:r>
            <a:endParaRPr lang="en-US" sz="1400" b="1" noProof="0" dirty="0">
              <a:latin typeface="Barlow" panose="00000500000000000000" pitchFamily="2" charset="0"/>
            </a:endParaRPr>
          </a:p>
          <a:p>
            <a:pPr lvl="0" algn="ctr" rtl="0"/>
            <a:endParaRPr lang="sq-AL" sz="1400" b="1" noProof="0" dirty="0">
              <a:latin typeface="Barlow" panose="00000500000000000000" pitchFamily="2" charset="0"/>
            </a:endParaRPr>
          </a:p>
          <a:p>
            <a:pPr lvl="0" algn="ctr" rtl="0"/>
            <a:r>
              <a:rPr lang="sq-AL" sz="1400" b="1" noProof="0" dirty="0">
                <a:latin typeface="Barlow" panose="00000500000000000000" pitchFamily="2" charset="0"/>
              </a:rPr>
              <a:t>7</a:t>
            </a:r>
            <a:r>
              <a:rPr lang="en-US" sz="1400" b="1" noProof="0" dirty="0">
                <a:latin typeface="Barlow" panose="00000500000000000000" pitchFamily="2" charset="0"/>
              </a:rPr>
              <a:t>6</a:t>
            </a:r>
            <a:r>
              <a:rPr lang="sq-AL" sz="1400" b="1" noProof="0" dirty="0">
                <a:latin typeface="Barlow" panose="00000500000000000000" pitchFamily="2" charset="0"/>
              </a:rPr>
              <a:t>.</a:t>
            </a:r>
            <a:r>
              <a:rPr lang="en-US" sz="1400" b="1" noProof="0" dirty="0">
                <a:latin typeface="Barlow" panose="00000500000000000000" pitchFamily="2" charset="0"/>
              </a:rPr>
              <a:t>2</a:t>
            </a:r>
            <a:r>
              <a:rPr lang="sq-AL" sz="1400" b="1" noProof="0" dirty="0">
                <a:latin typeface="Barlow" panose="00000500000000000000" pitchFamily="2" charset="0"/>
              </a:rPr>
              <a:t> miliardë LEK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7E1C2C6-5ACF-0541-DF7F-C52BEECFE44A}"/>
              </a:ext>
            </a:extLst>
          </p:cNvPr>
          <p:cNvSpPr/>
          <p:nvPr/>
        </p:nvSpPr>
        <p:spPr>
          <a:xfrm>
            <a:off x="4025807" y="1318931"/>
            <a:ext cx="2952844" cy="1165152"/>
          </a:xfrm>
          <a:custGeom>
            <a:avLst/>
            <a:gdLst>
              <a:gd name="connsiteX0" fmla="*/ 10697 w 1379494"/>
              <a:gd name="connsiteY0" fmla="*/ 135515 h 775813"/>
              <a:gd name="connsiteX1" fmla="*/ 13872 w 1379494"/>
              <a:gd name="connsiteY1" fmla="*/ 641927 h 775813"/>
              <a:gd name="connsiteX2" fmla="*/ 102772 w 1379494"/>
              <a:gd name="connsiteY2" fmla="*/ 770515 h 775813"/>
              <a:gd name="connsiteX3" fmla="*/ 636172 w 1379494"/>
              <a:gd name="connsiteY3" fmla="*/ 753052 h 775813"/>
              <a:gd name="connsiteX4" fmla="*/ 1244185 w 1379494"/>
              <a:gd name="connsiteY4" fmla="*/ 721302 h 775813"/>
              <a:gd name="connsiteX5" fmla="*/ 1372772 w 1379494"/>
              <a:gd name="connsiteY5" fmla="*/ 641927 h 775813"/>
              <a:gd name="connsiteX6" fmla="*/ 1360072 w 1379494"/>
              <a:gd name="connsiteY6" fmla="*/ 216477 h 775813"/>
              <a:gd name="connsiteX7" fmla="*/ 1348960 w 1379494"/>
              <a:gd name="connsiteY7" fmla="*/ 37090 h 775813"/>
              <a:gd name="connsiteX8" fmla="*/ 1085435 w 1379494"/>
              <a:gd name="connsiteY8" fmla="*/ 18040 h 775813"/>
              <a:gd name="connsiteX9" fmla="*/ 434560 w 1379494"/>
              <a:gd name="connsiteY9" fmla="*/ 2165 h 775813"/>
              <a:gd name="connsiteX10" fmla="*/ 115472 w 1379494"/>
              <a:gd name="connsiteY10" fmla="*/ 16452 h 775813"/>
              <a:gd name="connsiteX11" fmla="*/ 10697 w 1379494"/>
              <a:gd name="connsiteY11" fmla="*/ 135515 h 77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9494" h="775813">
                <a:moveTo>
                  <a:pt x="10697" y="135515"/>
                </a:moveTo>
                <a:cubicBezTo>
                  <a:pt x="-6236" y="239761"/>
                  <a:pt x="-1474" y="536094"/>
                  <a:pt x="13872" y="641927"/>
                </a:cubicBezTo>
                <a:cubicBezTo>
                  <a:pt x="29218" y="747760"/>
                  <a:pt x="-945" y="751994"/>
                  <a:pt x="102772" y="770515"/>
                </a:cubicBezTo>
                <a:cubicBezTo>
                  <a:pt x="206489" y="789036"/>
                  <a:pt x="636172" y="753052"/>
                  <a:pt x="636172" y="753052"/>
                </a:cubicBezTo>
                <a:cubicBezTo>
                  <a:pt x="826407" y="744850"/>
                  <a:pt x="1121418" y="739823"/>
                  <a:pt x="1244185" y="721302"/>
                </a:cubicBezTo>
                <a:cubicBezTo>
                  <a:pt x="1366952" y="702781"/>
                  <a:pt x="1353458" y="726064"/>
                  <a:pt x="1372772" y="641927"/>
                </a:cubicBezTo>
                <a:cubicBezTo>
                  <a:pt x="1392086" y="557790"/>
                  <a:pt x="1364041" y="317283"/>
                  <a:pt x="1360072" y="216477"/>
                </a:cubicBezTo>
                <a:cubicBezTo>
                  <a:pt x="1356103" y="115671"/>
                  <a:pt x="1394733" y="70163"/>
                  <a:pt x="1348960" y="37090"/>
                </a:cubicBezTo>
                <a:cubicBezTo>
                  <a:pt x="1303187" y="4017"/>
                  <a:pt x="1237835" y="23861"/>
                  <a:pt x="1085435" y="18040"/>
                </a:cubicBezTo>
                <a:cubicBezTo>
                  <a:pt x="933035" y="12219"/>
                  <a:pt x="596220" y="2430"/>
                  <a:pt x="434560" y="2165"/>
                </a:cubicBezTo>
                <a:cubicBezTo>
                  <a:pt x="272900" y="1900"/>
                  <a:pt x="186645" y="-7890"/>
                  <a:pt x="115472" y="16452"/>
                </a:cubicBezTo>
                <a:cubicBezTo>
                  <a:pt x="44299" y="40794"/>
                  <a:pt x="27630" y="31269"/>
                  <a:pt x="10697" y="1355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en-US" sz="1400" b="1" dirty="0">
                <a:solidFill>
                  <a:prstClr val="white"/>
                </a:solidFill>
                <a:latin typeface="Barlow" panose="00000500000000000000" pitchFamily="2" charset="0"/>
              </a:rPr>
              <a:t>S</a:t>
            </a:r>
            <a:r>
              <a:rPr lang="sq-AL" sz="1400" b="1" noProof="0" dirty="0">
                <a:solidFill>
                  <a:prstClr val="white"/>
                </a:solidFill>
                <a:latin typeface="Barlow" panose="00000500000000000000" pitchFamily="2" charset="0"/>
              </a:rPr>
              <a:t>hpenzime </a:t>
            </a:r>
            <a:r>
              <a:rPr lang="en-GB" sz="1400" b="1" noProof="0" dirty="0" err="1">
                <a:solidFill>
                  <a:prstClr val="white"/>
                </a:solidFill>
                <a:latin typeface="Barlow" panose="00000500000000000000" pitchFamily="2" charset="0"/>
              </a:rPr>
              <a:t>faktike</a:t>
            </a:r>
            <a:r>
              <a:rPr lang="en-GB" sz="1400" b="1" noProof="0" dirty="0">
                <a:solidFill>
                  <a:prstClr val="white"/>
                </a:solidFill>
                <a:latin typeface="Barlow" panose="00000500000000000000" pitchFamily="2" charset="0"/>
              </a:rPr>
              <a:t>:</a:t>
            </a:r>
            <a:endParaRPr lang="sq-AL" sz="1400" b="1" noProof="0" dirty="0">
              <a:solidFill>
                <a:prstClr val="white"/>
              </a:solidFill>
              <a:latin typeface="Barlow" panose="00000500000000000000" pitchFamily="2" charset="0"/>
            </a:endParaRPr>
          </a:p>
          <a:p>
            <a:pPr algn="ctr"/>
            <a:r>
              <a:rPr lang="sq-AL" sz="1400" b="1" noProof="0" dirty="0">
                <a:latin typeface="Barlow" panose="00000500000000000000" pitchFamily="2" charset="0"/>
              </a:rPr>
              <a:t>7</a:t>
            </a:r>
            <a:r>
              <a:rPr lang="en-US" sz="1400" b="1" noProof="0" dirty="0">
                <a:latin typeface="Barlow" panose="00000500000000000000" pitchFamily="2" charset="0"/>
              </a:rPr>
              <a:t>6</a:t>
            </a:r>
            <a:r>
              <a:rPr lang="sq-AL" sz="1400" b="1" noProof="0" dirty="0">
                <a:latin typeface="Barlow" panose="00000500000000000000" pitchFamily="2" charset="0"/>
              </a:rPr>
              <a:t>.</a:t>
            </a:r>
            <a:r>
              <a:rPr lang="en-US" sz="1400" b="1" noProof="0" dirty="0">
                <a:latin typeface="Barlow" panose="00000500000000000000" pitchFamily="2" charset="0"/>
              </a:rPr>
              <a:t>6</a:t>
            </a:r>
            <a:r>
              <a:rPr lang="sq-AL" sz="1400" b="1" noProof="0" dirty="0">
                <a:latin typeface="Barlow" panose="00000500000000000000" pitchFamily="2" charset="0"/>
              </a:rPr>
              <a:t> miliardë LEK</a:t>
            </a:r>
            <a:r>
              <a:rPr lang="en-US" sz="1400" b="1" noProof="0" dirty="0">
                <a:latin typeface="Barlow" panose="00000500000000000000" pitchFamily="2" charset="0"/>
              </a:rPr>
              <a:t>                                             </a:t>
            </a:r>
            <a:r>
              <a:rPr lang="en-US" sz="1400" b="1" noProof="0" dirty="0" err="1">
                <a:latin typeface="Barlow" panose="00000500000000000000" pitchFamily="2" charset="0"/>
              </a:rPr>
              <a:t>ose</a:t>
            </a:r>
            <a:r>
              <a:rPr lang="en-US" sz="1400" b="1" noProof="0" dirty="0">
                <a:latin typeface="Barlow" panose="00000500000000000000" pitchFamily="2" charset="0"/>
              </a:rPr>
              <a:t> </a:t>
            </a:r>
            <a:r>
              <a:rPr lang="sq-AL" sz="1400" b="1" noProof="0" dirty="0">
                <a:latin typeface="Barlow" panose="00000500000000000000" pitchFamily="2" charset="0"/>
              </a:rPr>
              <a:t>2.</a:t>
            </a:r>
            <a:r>
              <a:rPr lang="en-US" sz="1400" b="1" noProof="0" dirty="0">
                <a:latin typeface="Barlow" panose="00000500000000000000" pitchFamily="2" charset="0"/>
              </a:rPr>
              <a:t>9</a:t>
            </a:r>
            <a:r>
              <a:rPr lang="sq-AL" sz="1400" b="1" noProof="0" dirty="0">
                <a:latin typeface="Barlow" panose="00000500000000000000" pitchFamily="2" charset="0"/>
              </a:rPr>
              <a:t>% e PBB</a:t>
            </a:r>
          </a:p>
          <a:p>
            <a:pPr lvl="0" algn="ctr" rtl="0"/>
            <a:r>
              <a:rPr lang="en-US" sz="1400" b="1" noProof="0" dirty="0">
                <a:latin typeface="Barlow" panose="00000500000000000000" pitchFamily="2" charset="0"/>
              </a:rPr>
              <a:t> </a:t>
            </a:r>
            <a:endParaRPr lang="sq-AL" sz="1400" b="1" noProof="0" dirty="0">
              <a:latin typeface="Barlow" panose="00000500000000000000" pitchFamily="2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F82F3A6-3DB2-3D80-9BAE-A6CF75DE9861}"/>
              </a:ext>
            </a:extLst>
          </p:cNvPr>
          <p:cNvSpPr/>
          <p:nvPr/>
        </p:nvSpPr>
        <p:spPr>
          <a:xfrm>
            <a:off x="4035089" y="2760694"/>
            <a:ext cx="2952843" cy="1162680"/>
          </a:xfrm>
          <a:custGeom>
            <a:avLst/>
            <a:gdLst>
              <a:gd name="connsiteX0" fmla="*/ 2307 w 1360754"/>
              <a:gd name="connsiteY0" fmla="*/ 165248 h 824951"/>
              <a:gd name="connsiteX1" fmla="*/ 11832 w 1360754"/>
              <a:gd name="connsiteY1" fmla="*/ 611336 h 824951"/>
              <a:gd name="connsiteX2" fmla="*/ 45169 w 1360754"/>
              <a:gd name="connsiteY2" fmla="*/ 747861 h 824951"/>
              <a:gd name="connsiteX3" fmla="*/ 313457 w 1360754"/>
              <a:gd name="connsiteY3" fmla="*/ 806598 h 824951"/>
              <a:gd name="connsiteX4" fmla="*/ 1116732 w 1360754"/>
              <a:gd name="connsiteY4" fmla="*/ 820886 h 824951"/>
              <a:gd name="connsiteX5" fmla="*/ 1332632 w 1360754"/>
              <a:gd name="connsiteY5" fmla="*/ 741511 h 824951"/>
              <a:gd name="connsiteX6" fmla="*/ 1359619 w 1360754"/>
              <a:gd name="connsiteY6" fmla="*/ 428773 h 824951"/>
              <a:gd name="connsiteX7" fmla="*/ 1346919 w 1360754"/>
              <a:gd name="connsiteY7" fmla="*/ 116036 h 824951"/>
              <a:gd name="connsiteX8" fmla="*/ 1294532 w 1360754"/>
              <a:gd name="connsiteY8" fmla="*/ 25548 h 824951"/>
              <a:gd name="connsiteX9" fmla="*/ 1169119 w 1360754"/>
              <a:gd name="connsiteY9" fmla="*/ 148 h 824951"/>
              <a:gd name="connsiteX10" fmla="*/ 792882 w 1360754"/>
              <a:gd name="connsiteY10" fmla="*/ 14436 h 824951"/>
              <a:gd name="connsiteX11" fmla="*/ 262657 w 1360754"/>
              <a:gd name="connsiteY11" fmla="*/ 36661 h 824951"/>
              <a:gd name="connsiteX12" fmla="*/ 51519 w 1360754"/>
              <a:gd name="connsiteY12" fmla="*/ 63648 h 824951"/>
              <a:gd name="connsiteX13" fmla="*/ 2307 w 1360754"/>
              <a:gd name="connsiteY13" fmla="*/ 165248 h 82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60754" h="824951">
                <a:moveTo>
                  <a:pt x="2307" y="165248"/>
                </a:moveTo>
                <a:cubicBezTo>
                  <a:pt x="-4308" y="256529"/>
                  <a:pt x="4688" y="514234"/>
                  <a:pt x="11832" y="611336"/>
                </a:cubicBezTo>
                <a:cubicBezTo>
                  <a:pt x="18976" y="708438"/>
                  <a:pt x="-5102" y="715317"/>
                  <a:pt x="45169" y="747861"/>
                </a:cubicBezTo>
                <a:cubicBezTo>
                  <a:pt x="95440" y="780405"/>
                  <a:pt x="134863" y="794427"/>
                  <a:pt x="313457" y="806598"/>
                </a:cubicBezTo>
                <a:cubicBezTo>
                  <a:pt x="492051" y="818769"/>
                  <a:pt x="946870" y="831734"/>
                  <a:pt x="1116732" y="820886"/>
                </a:cubicBezTo>
                <a:cubicBezTo>
                  <a:pt x="1286595" y="810038"/>
                  <a:pt x="1292151" y="806863"/>
                  <a:pt x="1332632" y="741511"/>
                </a:cubicBezTo>
                <a:cubicBezTo>
                  <a:pt x="1373113" y="676159"/>
                  <a:pt x="1357238" y="533019"/>
                  <a:pt x="1359619" y="428773"/>
                </a:cubicBezTo>
                <a:cubicBezTo>
                  <a:pt x="1362000" y="324527"/>
                  <a:pt x="1357767" y="183240"/>
                  <a:pt x="1346919" y="116036"/>
                </a:cubicBezTo>
                <a:cubicBezTo>
                  <a:pt x="1336071" y="48832"/>
                  <a:pt x="1324165" y="44863"/>
                  <a:pt x="1294532" y="25548"/>
                </a:cubicBezTo>
                <a:cubicBezTo>
                  <a:pt x="1264899" y="6233"/>
                  <a:pt x="1252727" y="2000"/>
                  <a:pt x="1169119" y="148"/>
                </a:cubicBezTo>
                <a:cubicBezTo>
                  <a:pt x="1085511" y="-1704"/>
                  <a:pt x="792882" y="14436"/>
                  <a:pt x="792882" y="14436"/>
                </a:cubicBezTo>
                <a:lnTo>
                  <a:pt x="262657" y="36661"/>
                </a:lnTo>
                <a:cubicBezTo>
                  <a:pt x="139097" y="44863"/>
                  <a:pt x="94911" y="40365"/>
                  <a:pt x="51519" y="63648"/>
                </a:cubicBezTo>
                <a:cubicBezTo>
                  <a:pt x="8127" y="86931"/>
                  <a:pt x="8922" y="73967"/>
                  <a:pt x="2307" y="165248"/>
                </a:cubicBezTo>
                <a:close/>
              </a:path>
            </a:pathLst>
          </a:custGeom>
          <a:solidFill>
            <a:srgbClr val="5D78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fi-FI" sz="1400" b="1" noProof="0" dirty="0">
                <a:latin typeface="Barlow" panose="00000500000000000000" pitchFamily="2" charset="0"/>
              </a:rPr>
              <a:t>Rritja në krahasim me vitin 2024:</a:t>
            </a:r>
          </a:p>
          <a:p>
            <a:pPr lvl="0" algn="ctr" rtl="0"/>
            <a:endParaRPr lang="sq-AL" sz="1400" b="1" noProof="0" dirty="0">
              <a:latin typeface="Barlow" panose="00000500000000000000" pitchFamily="2" charset="0"/>
            </a:endParaRPr>
          </a:p>
          <a:p>
            <a:pPr lvl="0" algn="ctr" rtl="0"/>
            <a:r>
              <a:rPr lang="en-GB" sz="1400" b="1" noProof="0" dirty="0">
                <a:latin typeface="Barlow" panose="00000500000000000000" pitchFamily="2" charset="0"/>
              </a:rPr>
              <a:t>9.9</a:t>
            </a:r>
            <a:r>
              <a:rPr lang="sq-AL" sz="1400" b="1" noProof="0" dirty="0">
                <a:latin typeface="Barlow" panose="00000500000000000000" pitchFamily="2" charset="0"/>
              </a:rPr>
              <a:t>%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CA4B40-2BD6-8912-B722-B354007366AD}"/>
              </a:ext>
            </a:extLst>
          </p:cNvPr>
          <p:cNvSpPr/>
          <p:nvPr/>
        </p:nvSpPr>
        <p:spPr>
          <a:xfrm>
            <a:off x="615276" y="2760694"/>
            <a:ext cx="3162974" cy="1162680"/>
          </a:xfrm>
          <a:custGeom>
            <a:avLst/>
            <a:gdLst>
              <a:gd name="connsiteX0" fmla="*/ 2841 w 1366504"/>
              <a:gd name="connsiteY0" fmla="*/ 126136 h 842202"/>
              <a:gd name="connsiteX1" fmla="*/ 26654 w 1366504"/>
              <a:gd name="connsiteY1" fmla="*/ 581749 h 842202"/>
              <a:gd name="connsiteX2" fmla="*/ 66341 w 1366504"/>
              <a:gd name="connsiteY2" fmla="*/ 759549 h 842202"/>
              <a:gd name="connsiteX3" fmla="*/ 180641 w 1366504"/>
              <a:gd name="connsiteY3" fmla="*/ 840511 h 842202"/>
              <a:gd name="connsiteX4" fmla="*/ 758491 w 1366504"/>
              <a:gd name="connsiteY4" fmla="*/ 810349 h 842202"/>
              <a:gd name="connsiteX5" fmla="*/ 1237916 w 1366504"/>
              <a:gd name="connsiteY5" fmla="*/ 761136 h 842202"/>
              <a:gd name="connsiteX6" fmla="*/ 1337929 w 1366504"/>
              <a:gd name="connsiteY6" fmla="*/ 681761 h 842202"/>
              <a:gd name="connsiteX7" fmla="*/ 1364916 w 1366504"/>
              <a:gd name="connsiteY7" fmla="*/ 449986 h 842202"/>
              <a:gd name="connsiteX8" fmla="*/ 1301416 w 1366504"/>
              <a:gd name="connsiteY8" fmla="*/ 137249 h 842202"/>
              <a:gd name="connsiteX9" fmla="*/ 1252204 w 1366504"/>
              <a:gd name="connsiteY9" fmla="*/ 61049 h 842202"/>
              <a:gd name="connsiteX10" fmla="*/ 1017254 w 1366504"/>
              <a:gd name="connsiteY10" fmla="*/ 30886 h 842202"/>
              <a:gd name="connsiteX11" fmla="*/ 418766 w 1366504"/>
              <a:gd name="connsiteY11" fmla="*/ 8661 h 842202"/>
              <a:gd name="connsiteX12" fmla="*/ 93329 w 1366504"/>
              <a:gd name="connsiteY12" fmla="*/ 10249 h 842202"/>
              <a:gd name="connsiteX13" fmla="*/ 2841 w 1366504"/>
              <a:gd name="connsiteY13" fmla="*/ 126136 h 84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66504" h="842202">
                <a:moveTo>
                  <a:pt x="2841" y="126136"/>
                </a:moveTo>
                <a:cubicBezTo>
                  <a:pt x="-8271" y="221386"/>
                  <a:pt x="16071" y="476180"/>
                  <a:pt x="26654" y="581749"/>
                </a:cubicBezTo>
                <a:cubicBezTo>
                  <a:pt x="37237" y="687318"/>
                  <a:pt x="40677" y="716422"/>
                  <a:pt x="66341" y="759549"/>
                </a:cubicBezTo>
                <a:cubicBezTo>
                  <a:pt x="92005" y="802676"/>
                  <a:pt x="65283" y="832044"/>
                  <a:pt x="180641" y="840511"/>
                </a:cubicBezTo>
                <a:cubicBezTo>
                  <a:pt x="295999" y="848978"/>
                  <a:pt x="582279" y="823578"/>
                  <a:pt x="758491" y="810349"/>
                </a:cubicBezTo>
                <a:cubicBezTo>
                  <a:pt x="934703" y="797120"/>
                  <a:pt x="1141343" y="782567"/>
                  <a:pt x="1237916" y="761136"/>
                </a:cubicBezTo>
                <a:cubicBezTo>
                  <a:pt x="1334489" y="739705"/>
                  <a:pt x="1316762" y="733619"/>
                  <a:pt x="1337929" y="681761"/>
                </a:cubicBezTo>
                <a:cubicBezTo>
                  <a:pt x="1359096" y="629903"/>
                  <a:pt x="1371001" y="540738"/>
                  <a:pt x="1364916" y="449986"/>
                </a:cubicBezTo>
                <a:cubicBezTo>
                  <a:pt x="1358831" y="359234"/>
                  <a:pt x="1320201" y="202072"/>
                  <a:pt x="1301416" y="137249"/>
                </a:cubicBezTo>
                <a:cubicBezTo>
                  <a:pt x="1282631" y="72426"/>
                  <a:pt x="1299564" y="78776"/>
                  <a:pt x="1252204" y="61049"/>
                </a:cubicBezTo>
                <a:cubicBezTo>
                  <a:pt x="1204844" y="43322"/>
                  <a:pt x="1156160" y="39617"/>
                  <a:pt x="1017254" y="30886"/>
                </a:cubicBezTo>
                <a:cubicBezTo>
                  <a:pt x="878348" y="22155"/>
                  <a:pt x="572753" y="12100"/>
                  <a:pt x="418766" y="8661"/>
                </a:cubicBezTo>
                <a:cubicBezTo>
                  <a:pt x="264779" y="5222"/>
                  <a:pt x="162650" y="-9859"/>
                  <a:pt x="93329" y="10249"/>
                </a:cubicBezTo>
                <a:cubicBezTo>
                  <a:pt x="24008" y="30357"/>
                  <a:pt x="13953" y="30886"/>
                  <a:pt x="2841" y="12613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sq-AL" sz="1400" b="1" noProof="0" dirty="0">
                <a:latin typeface="Barlow" panose="00000500000000000000" pitchFamily="2" charset="0"/>
              </a:rPr>
              <a:t>Niveli i realizimit faktik:</a:t>
            </a:r>
          </a:p>
          <a:p>
            <a:pPr lvl="0" algn="ctr" rtl="0"/>
            <a:endParaRPr lang="en-US" sz="1400" b="1" noProof="0" dirty="0">
              <a:latin typeface="Barlow" panose="00000500000000000000" pitchFamily="2" charset="0"/>
            </a:endParaRPr>
          </a:p>
          <a:p>
            <a:pPr lvl="0" algn="ctr" rtl="0"/>
            <a:r>
              <a:rPr lang="en-US" sz="1400" b="1" dirty="0">
                <a:latin typeface="Barlow" panose="00000500000000000000" pitchFamily="2" charset="0"/>
              </a:rPr>
              <a:t>100.6</a:t>
            </a:r>
            <a:r>
              <a:rPr lang="sq-AL" sz="1400" b="1" noProof="0" dirty="0">
                <a:latin typeface="Barlow" panose="00000500000000000000" pitchFamily="2" charset="0"/>
              </a:rPr>
              <a:t>%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00C93E0-D9AB-3091-4215-8CC1E5E02E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105396"/>
              </p:ext>
            </p:extLst>
          </p:nvPr>
        </p:nvGraphicFramePr>
        <p:xfrm>
          <a:off x="501650" y="4205282"/>
          <a:ext cx="6547808" cy="5798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3904">
                  <a:extLst>
                    <a:ext uri="{9D8B030D-6E8A-4147-A177-3AD203B41FA5}">
                      <a16:colId xmlns:a16="http://schemas.microsoft.com/office/drawing/2014/main" val="3608872522"/>
                    </a:ext>
                  </a:extLst>
                </a:gridCol>
                <a:gridCol w="3273904">
                  <a:extLst>
                    <a:ext uri="{9D8B030D-6E8A-4147-A177-3AD203B41FA5}">
                      <a16:colId xmlns:a16="http://schemas.microsoft.com/office/drawing/2014/main" val="994170029"/>
                    </a:ext>
                  </a:extLst>
                </a:gridCol>
              </a:tblGrid>
              <a:tr h="5798792">
                <a:tc>
                  <a:txBody>
                    <a:bodyPr/>
                    <a:lstStyle/>
                    <a:p>
                      <a:pPr marL="129540" lvl="1" algn="just" rtl="0">
                        <a:spcBef>
                          <a:spcPct val="0"/>
                        </a:spcBef>
                        <a:spcAft>
                          <a:spcPts val="1200"/>
                        </a:spcAft>
                      </a:pPr>
                      <a:r>
                        <a:rPr lang="sq-AL" sz="1400" b="1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Arritjet kryesore:</a:t>
                      </a:r>
                    </a:p>
                    <a:p>
                      <a:pPr marL="259080" marR="0" lvl="1" indent="-1295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U regjistruan 7.3 milionë vizita në qendrat shëndetësore dhe 3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31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mijë pacientë u shtruan në spital dhe u trajtuan, si dhe mbi 14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3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mijë qytetarë u trajtuan në njësitë e urgjencës mjekësore.</a:t>
                      </a:r>
                    </a:p>
                    <a:p>
                      <a:pPr marL="259080" marR="0" lvl="1" indent="-1295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78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mijë pacientë u trajtuan me recetë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të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rimbursueshme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nga mjeku i familjes.</a:t>
                      </a:r>
                    </a:p>
                    <a:p>
                      <a:pPr marL="259080" marR="0" lvl="1" indent="-1295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455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mijë qytetarë të moshës 35 - 70 vjeç kanë kryer kontrollet shëndetësore bazë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.</a:t>
                      </a:r>
                      <a:endParaRPr lang="sq-AL" sz="13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marR="0" lvl="1" indent="-1295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Rreth 1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,444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pacientë u trajtuan në spitalet psikiatrike.</a:t>
                      </a:r>
                    </a:p>
                    <a:p>
                      <a:pPr marL="259080" marR="0" lvl="1" indent="-1295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200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mijë fëmijë të moshës 0-18 vjeç u vaksinuan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si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dhe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22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4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mijë qytetarë u vaksinuan me vaksinën e gripit sezonal.</a:t>
                      </a:r>
                      <a:endParaRPr lang="en-US" sz="13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marR="0" lvl="1" indent="-1295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U kryen më shumë se 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5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milionë ekzaminime laboratorike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59080" marR="0" lvl="1" indent="-1295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127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çifte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u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trajtuan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për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procesin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e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riprodhimit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mjekësor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të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asistuar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në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institucionet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shëndetësore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publike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. </a:t>
                      </a:r>
                      <a:endParaRPr lang="sq-AL" sz="13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9080" marR="0" lvl="1" indent="-12954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13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marR="0" lvl="1" indent="-1295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Ë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shtë realizuar rikonstruksioni i godinës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ekzistuese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s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ë Neonatologjisë dhe Obstetrikës, ndërtimi i dy godinave të reja në SUOGJ “Mbretëresha Geraldinë”, si dhe rikonstruksioni i shtëpizave të mbështetura në Spitalin Psikiatrik Vlorë.</a:t>
                      </a:r>
                      <a:endParaRPr lang="en-US" sz="13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marR="0" lvl="1" indent="-1295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Janë finalizuar projekt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et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me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mbështetjen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e 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Bankës Botërore për përmirësimin e sistemit shëndetësor, duke përfshirë spitalet e Krujës, Lezhës, Kardiokirurgjisë dhe Psikiatrisë në QSUT.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900109"/>
                  </a:ext>
                </a:extLst>
              </a:tr>
            </a:tbl>
          </a:graphicData>
        </a:graphic>
      </p:graphicFrame>
      <p:grpSp>
        <p:nvGrpSpPr>
          <p:cNvPr id="22" name="Group 5">
            <a:extLst>
              <a:ext uri="{FF2B5EF4-FFF2-40B4-BE49-F238E27FC236}">
                <a16:creationId xmlns:a16="http://schemas.microsoft.com/office/drawing/2014/main" id="{0C6D671C-118B-D674-A4B3-99C43BF81C76}"/>
              </a:ext>
            </a:extLst>
          </p:cNvPr>
          <p:cNvGrpSpPr/>
          <p:nvPr/>
        </p:nvGrpSpPr>
        <p:grpSpPr>
          <a:xfrm rot="-10138660">
            <a:off x="6729297" y="-236639"/>
            <a:ext cx="2141005" cy="1985278"/>
            <a:chOff x="0" y="0"/>
            <a:chExt cx="812800" cy="753681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C17A8D25-E53B-4B0A-7BFA-AFEA36414308}"/>
                </a:ext>
              </a:extLst>
            </p:cNvPr>
            <p:cNvSpPr/>
            <p:nvPr/>
          </p:nvSpPr>
          <p:spPr>
            <a:xfrm>
              <a:off x="0" y="0"/>
              <a:ext cx="812800" cy="753680"/>
            </a:xfrm>
            <a:custGeom>
              <a:avLst/>
              <a:gdLst/>
              <a:ahLst/>
              <a:cxnLst/>
              <a:rect l="l" t="t" r="r" b="b"/>
              <a:pathLst>
                <a:path w="812800" h="753680">
                  <a:moveTo>
                    <a:pt x="406400" y="0"/>
                  </a:moveTo>
                  <a:lnTo>
                    <a:pt x="812800" y="753680"/>
                  </a:lnTo>
                  <a:lnTo>
                    <a:pt x="0" y="75368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16863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24" name="TextBox 7">
              <a:extLst>
                <a:ext uri="{FF2B5EF4-FFF2-40B4-BE49-F238E27FC236}">
                  <a16:creationId xmlns:a16="http://schemas.microsoft.com/office/drawing/2014/main" id="{09996618-27BF-199A-EDE8-D8EDB1CA3F66}"/>
                </a:ext>
              </a:extLst>
            </p:cNvPr>
            <p:cNvSpPr txBox="1"/>
            <p:nvPr/>
          </p:nvSpPr>
          <p:spPr>
            <a:xfrm>
              <a:off x="127000" y="321348"/>
              <a:ext cx="558800" cy="378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25" name="Group 15">
            <a:extLst>
              <a:ext uri="{FF2B5EF4-FFF2-40B4-BE49-F238E27FC236}">
                <a16:creationId xmlns:a16="http://schemas.microsoft.com/office/drawing/2014/main" id="{9E4BE000-A8CE-450C-BE31-09DF986FAFD8}"/>
              </a:ext>
            </a:extLst>
          </p:cNvPr>
          <p:cNvGrpSpPr/>
          <p:nvPr/>
        </p:nvGrpSpPr>
        <p:grpSpPr>
          <a:xfrm rot="-10138660">
            <a:off x="6498344" y="-656774"/>
            <a:ext cx="2141005" cy="1985278"/>
            <a:chOff x="0" y="0"/>
            <a:chExt cx="812800" cy="753681"/>
          </a:xfrm>
        </p:grpSpPr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61B5EBC8-DA76-2976-1431-70CFC416EF00}"/>
                </a:ext>
              </a:extLst>
            </p:cNvPr>
            <p:cNvSpPr/>
            <p:nvPr/>
          </p:nvSpPr>
          <p:spPr>
            <a:xfrm>
              <a:off x="0" y="0"/>
              <a:ext cx="812800" cy="753680"/>
            </a:xfrm>
            <a:custGeom>
              <a:avLst/>
              <a:gdLst/>
              <a:ahLst/>
              <a:cxnLst/>
              <a:rect l="l" t="t" r="r" b="b"/>
              <a:pathLst>
                <a:path w="812800" h="753680">
                  <a:moveTo>
                    <a:pt x="406400" y="0"/>
                  </a:moveTo>
                  <a:lnTo>
                    <a:pt x="812800" y="753680"/>
                  </a:lnTo>
                  <a:lnTo>
                    <a:pt x="0" y="75368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16863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27" name="TextBox 17">
              <a:extLst>
                <a:ext uri="{FF2B5EF4-FFF2-40B4-BE49-F238E27FC236}">
                  <a16:creationId xmlns:a16="http://schemas.microsoft.com/office/drawing/2014/main" id="{A9238FF1-EF04-0D9D-6FD6-A1BFE99E7699}"/>
                </a:ext>
              </a:extLst>
            </p:cNvPr>
            <p:cNvSpPr txBox="1"/>
            <p:nvPr/>
          </p:nvSpPr>
          <p:spPr>
            <a:xfrm>
              <a:off x="127000" y="321348"/>
              <a:ext cx="558800" cy="378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28" name="Group 8">
            <a:extLst>
              <a:ext uri="{FF2B5EF4-FFF2-40B4-BE49-F238E27FC236}">
                <a16:creationId xmlns:a16="http://schemas.microsoft.com/office/drawing/2014/main" id="{6D8DC4CC-8328-97EA-01FA-A79991D38944}"/>
              </a:ext>
            </a:extLst>
          </p:cNvPr>
          <p:cNvGrpSpPr/>
          <p:nvPr/>
        </p:nvGrpSpPr>
        <p:grpSpPr>
          <a:xfrm rot="1136038">
            <a:off x="6664025" y="9084315"/>
            <a:ext cx="2921675" cy="2556466"/>
            <a:chOff x="0" y="0"/>
            <a:chExt cx="812800" cy="711200"/>
          </a:xfrm>
        </p:grpSpPr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91107E15-8768-39B6-08AA-7D790645838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72941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30" name="TextBox 10">
              <a:extLst>
                <a:ext uri="{FF2B5EF4-FFF2-40B4-BE49-F238E27FC236}">
                  <a16:creationId xmlns:a16="http://schemas.microsoft.com/office/drawing/2014/main" id="{69F18948-1D46-2925-CA9F-A0ACCBF0E5F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7EB9BE49-4613-02B3-4278-329126B14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388" y="7480299"/>
            <a:ext cx="3593111" cy="2523775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718370F-3F29-EF0E-23DF-C1B0744C8135}"/>
              </a:ext>
            </a:extLst>
          </p:cNvPr>
          <p:cNvGrpSpPr/>
          <p:nvPr/>
        </p:nvGrpSpPr>
        <p:grpSpPr>
          <a:xfrm>
            <a:off x="860" y="215910"/>
            <a:ext cx="3132903" cy="304044"/>
            <a:chOff x="860" y="215910"/>
            <a:chExt cx="3132903" cy="304044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6FB065A8-809B-51C9-2C21-6247D69461E4}"/>
                </a:ext>
              </a:extLst>
            </p:cNvPr>
            <p:cNvGrpSpPr/>
            <p:nvPr/>
          </p:nvGrpSpPr>
          <p:grpSpPr>
            <a:xfrm rot="5400000">
              <a:off x="1515103" y="-1057393"/>
              <a:ext cx="63104" cy="3091589"/>
              <a:chOff x="0" y="0"/>
              <a:chExt cx="17101" cy="934750"/>
            </a:xfrm>
          </p:grpSpPr>
          <p:sp>
            <p:nvSpPr>
              <p:cNvPr id="8" name="Freeform 3">
                <a:extLst>
                  <a:ext uri="{FF2B5EF4-FFF2-40B4-BE49-F238E27FC236}">
                    <a16:creationId xmlns:a16="http://schemas.microsoft.com/office/drawing/2014/main" id="{874B936C-8769-4A0F-1626-F9F6AA83568F}"/>
                  </a:ext>
                </a:extLst>
              </p:cNvPr>
              <p:cNvSpPr/>
              <p:nvPr/>
            </p:nvSpPr>
            <p:spPr>
              <a:xfrm>
                <a:off x="0" y="0"/>
                <a:ext cx="17101" cy="934750"/>
              </a:xfrm>
              <a:custGeom>
                <a:avLst/>
                <a:gdLst/>
                <a:ahLst/>
                <a:cxnLst/>
                <a:rect l="l" t="t" r="r" b="b"/>
                <a:pathLst>
                  <a:path w="17101" h="934750">
                    <a:moveTo>
                      <a:pt x="0" y="0"/>
                    </a:moveTo>
                    <a:lnTo>
                      <a:pt x="17101" y="0"/>
                    </a:lnTo>
                    <a:lnTo>
                      <a:pt x="17101" y="934750"/>
                    </a:lnTo>
                    <a:lnTo>
                      <a:pt x="0" y="934750"/>
                    </a:lnTo>
                    <a:close/>
                  </a:path>
                </a:pathLst>
              </a:custGeom>
              <a:solidFill>
                <a:srgbClr val="365B6D"/>
              </a:solidFill>
            </p:spPr>
            <p:txBody>
              <a:bodyPr/>
              <a:lstStyle/>
              <a:p>
                <a:pPr algn="l" rtl="0"/>
                <a:endParaRPr lang="sq-AL" noProof="0" dirty="0"/>
              </a:p>
            </p:txBody>
          </p:sp>
          <p:sp>
            <p:nvSpPr>
              <p:cNvPr id="18" name="TextBox 4">
                <a:extLst>
                  <a:ext uri="{FF2B5EF4-FFF2-40B4-BE49-F238E27FC236}">
                    <a16:creationId xmlns:a16="http://schemas.microsoft.com/office/drawing/2014/main" id="{99BE1750-F990-45EF-B739-59C73D1944CE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7101" cy="944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1871"/>
                  </a:lnSpc>
                </a:pPr>
                <a:endParaRPr lang="sq-AL" noProof="0" dirty="0"/>
              </a:p>
            </p:txBody>
          </p:sp>
        </p:grpSp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048E3370-C6CC-20E0-7DBC-A61E929FB1E8}"/>
                </a:ext>
              </a:extLst>
            </p:cNvPr>
            <p:cNvGrpSpPr/>
            <p:nvPr/>
          </p:nvGrpSpPr>
          <p:grpSpPr>
            <a:xfrm>
              <a:off x="97017" y="215910"/>
              <a:ext cx="3036746" cy="194284"/>
              <a:chOff x="120176" y="-97609"/>
              <a:chExt cx="2266969" cy="233489"/>
            </a:xfrm>
          </p:grpSpPr>
          <p:sp>
            <p:nvSpPr>
              <p:cNvPr id="6" name="TextBox 20">
                <a:extLst>
                  <a:ext uri="{FF2B5EF4-FFF2-40B4-BE49-F238E27FC236}">
                    <a16:creationId xmlns:a16="http://schemas.microsoft.com/office/drawing/2014/main" id="{925C9070-6330-3417-EBBE-564B167C5F7E}"/>
                  </a:ext>
                </a:extLst>
              </p:cNvPr>
              <p:cNvSpPr txBox="1"/>
              <p:nvPr/>
            </p:nvSpPr>
            <p:spPr>
              <a:xfrm>
                <a:off x="317411" y="-71078"/>
                <a:ext cx="2069734" cy="19264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 rtl="0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sq-AL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Buxheti</a:t>
                </a:r>
                <a:r>
                  <a:rPr lang="en-GB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</a:t>
                </a:r>
                <a:r>
                  <a:rPr lang="en-GB" sz="999" spc="3" noProof="0" dirty="0" err="1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Faktik</a:t>
                </a:r>
                <a:r>
                  <a:rPr lang="en-GB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2025 </a:t>
                </a:r>
                <a:r>
                  <a:rPr lang="sq-AL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për Qytetarët</a:t>
                </a:r>
              </a:p>
            </p:txBody>
          </p:sp>
          <p:sp>
            <p:nvSpPr>
              <p:cNvPr id="7" name="TextBox 21">
                <a:extLst>
                  <a:ext uri="{FF2B5EF4-FFF2-40B4-BE49-F238E27FC236}">
                    <a16:creationId xmlns:a16="http://schemas.microsoft.com/office/drawing/2014/main" id="{4C4F7932-92FB-1D55-41BA-708833D40858}"/>
                  </a:ext>
                </a:extLst>
              </p:cNvPr>
              <p:cNvSpPr txBox="1"/>
              <p:nvPr/>
            </p:nvSpPr>
            <p:spPr>
              <a:xfrm>
                <a:off x="120176" y="-97609"/>
                <a:ext cx="140198" cy="23348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 rtl="0">
                  <a:lnSpc>
                    <a:spcPts val="1679"/>
                  </a:lnSpc>
                  <a:spcBef>
                    <a:spcPct val="0"/>
                  </a:spcBef>
                </a:pPr>
                <a:r>
                  <a:rPr lang="en-US" sz="1200" b="1" spc="4" dirty="0">
                    <a:solidFill>
                      <a:srgbClr val="E49393"/>
                    </a:solidFill>
                    <a:latin typeface="Barlow Bold"/>
                    <a:ea typeface="Barlow Bold"/>
                    <a:cs typeface="Barlow Bold"/>
                    <a:sym typeface="Barlow Bold"/>
                  </a:rPr>
                  <a:t>17</a:t>
                </a:r>
                <a:endParaRPr lang="sq-AL" sz="1200" b="1" spc="4" noProof="0" dirty="0">
                  <a:solidFill>
                    <a:srgbClr val="E49393"/>
                  </a:solidFill>
                  <a:latin typeface="Barlow Bold"/>
                  <a:ea typeface="Barlow Bold"/>
                  <a:cs typeface="Barlow Bold"/>
                  <a:sym typeface="Barlow Bold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9151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2F106-D507-F3C2-E7B2-0C1AAD69E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>
            <a:extLst>
              <a:ext uri="{FF2B5EF4-FFF2-40B4-BE49-F238E27FC236}">
                <a16:creationId xmlns:a16="http://schemas.microsoft.com/office/drawing/2014/main" id="{9677DCCA-5213-B3A0-C436-FAB3C1F4D358}"/>
              </a:ext>
            </a:extLst>
          </p:cNvPr>
          <p:cNvSpPr txBox="1"/>
          <p:nvPr/>
        </p:nvSpPr>
        <p:spPr>
          <a:xfrm>
            <a:off x="755999" y="689325"/>
            <a:ext cx="6177121" cy="446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 rtl="0">
              <a:lnSpc>
                <a:spcPts val="3919"/>
              </a:lnSpc>
              <a:spcBef>
                <a:spcPct val="0"/>
              </a:spcBef>
            </a:pPr>
            <a:r>
              <a:rPr lang="sq-AL" sz="2799" b="1" noProof="0" dirty="0">
                <a:solidFill>
                  <a:srgbClr val="365B6D"/>
                </a:solidFill>
                <a:latin typeface="Barlow Bold"/>
                <a:ea typeface="Barlow Bold"/>
                <a:cs typeface="Barlow Bold"/>
                <a:sym typeface="Barlow Bold"/>
              </a:rPr>
              <a:t>MBROJTJA SOCIALE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6D31AF2-AEB4-CA72-4AAA-3239D8ECF61B}"/>
              </a:ext>
            </a:extLst>
          </p:cNvPr>
          <p:cNvSpPr/>
          <p:nvPr/>
        </p:nvSpPr>
        <p:spPr>
          <a:xfrm>
            <a:off x="772929" y="1280262"/>
            <a:ext cx="3005321" cy="1205366"/>
          </a:xfrm>
          <a:custGeom>
            <a:avLst/>
            <a:gdLst>
              <a:gd name="connsiteX0" fmla="*/ 11063 w 1390939"/>
              <a:gd name="connsiteY0" fmla="*/ 52125 h 867129"/>
              <a:gd name="connsiteX1" fmla="*/ 479 w 1390939"/>
              <a:gd name="connsiteY1" fmla="*/ 511442 h 867129"/>
              <a:gd name="connsiteX2" fmla="*/ 17413 w 1390939"/>
              <a:gd name="connsiteY2" fmla="*/ 718875 h 867129"/>
              <a:gd name="connsiteX3" fmla="*/ 70329 w 1390939"/>
              <a:gd name="connsiteY3" fmla="*/ 786609 h 867129"/>
              <a:gd name="connsiteX4" fmla="*/ 165579 w 1390939"/>
              <a:gd name="connsiteY4" fmla="*/ 788725 h 867129"/>
              <a:gd name="connsiteX5" fmla="*/ 823863 w 1390939"/>
              <a:gd name="connsiteY5" fmla="*/ 828942 h 867129"/>
              <a:gd name="connsiteX6" fmla="*/ 1236613 w 1390939"/>
              <a:gd name="connsiteY6" fmla="*/ 867042 h 867129"/>
              <a:gd name="connsiteX7" fmla="*/ 1338213 w 1390939"/>
              <a:gd name="connsiteY7" fmla="*/ 837409 h 867129"/>
              <a:gd name="connsiteX8" fmla="*/ 1386896 w 1390939"/>
              <a:gd name="connsiteY8" fmla="*/ 776025 h 867129"/>
              <a:gd name="connsiteX9" fmla="*/ 1384779 w 1390939"/>
              <a:gd name="connsiteY9" fmla="*/ 568592 h 867129"/>
              <a:gd name="connsiteX10" fmla="*/ 1357263 w 1390939"/>
              <a:gd name="connsiteY10" fmla="*/ 223575 h 867129"/>
              <a:gd name="connsiteX11" fmla="*/ 1333979 w 1390939"/>
              <a:gd name="connsiteY11" fmla="*/ 45775 h 867129"/>
              <a:gd name="connsiteX12" fmla="*/ 1287413 w 1390939"/>
              <a:gd name="connsiteY12" fmla="*/ 11909 h 867129"/>
              <a:gd name="connsiteX13" fmla="*/ 720146 w 1390939"/>
              <a:gd name="connsiteY13" fmla="*/ 7675 h 867129"/>
              <a:gd name="connsiteX14" fmla="*/ 239663 w 1390939"/>
              <a:gd name="connsiteY14" fmla="*/ 7675 h 867129"/>
              <a:gd name="connsiteX15" fmla="*/ 72446 w 1390939"/>
              <a:gd name="connsiteY15" fmla="*/ 5559 h 867129"/>
              <a:gd name="connsiteX16" fmla="*/ 11063 w 1390939"/>
              <a:gd name="connsiteY16" fmla="*/ 52125 h 86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939" h="867129">
                <a:moveTo>
                  <a:pt x="11063" y="52125"/>
                </a:moveTo>
                <a:cubicBezTo>
                  <a:pt x="-931" y="136439"/>
                  <a:pt x="-579" y="400317"/>
                  <a:pt x="479" y="511442"/>
                </a:cubicBezTo>
                <a:cubicBezTo>
                  <a:pt x="1537" y="622567"/>
                  <a:pt x="5771" y="673014"/>
                  <a:pt x="17413" y="718875"/>
                </a:cubicBezTo>
                <a:cubicBezTo>
                  <a:pt x="29055" y="764736"/>
                  <a:pt x="45635" y="774967"/>
                  <a:pt x="70329" y="786609"/>
                </a:cubicBezTo>
                <a:cubicBezTo>
                  <a:pt x="95023" y="798251"/>
                  <a:pt x="165579" y="788725"/>
                  <a:pt x="165579" y="788725"/>
                </a:cubicBezTo>
                <a:lnTo>
                  <a:pt x="823863" y="828942"/>
                </a:lnTo>
                <a:cubicBezTo>
                  <a:pt x="1002369" y="841995"/>
                  <a:pt x="1150888" y="865631"/>
                  <a:pt x="1236613" y="867042"/>
                </a:cubicBezTo>
                <a:cubicBezTo>
                  <a:pt x="1322338" y="868453"/>
                  <a:pt x="1313166" y="852578"/>
                  <a:pt x="1338213" y="837409"/>
                </a:cubicBezTo>
                <a:cubicBezTo>
                  <a:pt x="1363260" y="822240"/>
                  <a:pt x="1379135" y="820828"/>
                  <a:pt x="1386896" y="776025"/>
                </a:cubicBezTo>
                <a:cubicBezTo>
                  <a:pt x="1394657" y="731222"/>
                  <a:pt x="1389718" y="660667"/>
                  <a:pt x="1384779" y="568592"/>
                </a:cubicBezTo>
                <a:cubicBezTo>
                  <a:pt x="1379840" y="476517"/>
                  <a:pt x="1365730" y="310711"/>
                  <a:pt x="1357263" y="223575"/>
                </a:cubicBezTo>
                <a:cubicBezTo>
                  <a:pt x="1348796" y="136439"/>
                  <a:pt x="1345621" y="81053"/>
                  <a:pt x="1333979" y="45775"/>
                </a:cubicBezTo>
                <a:cubicBezTo>
                  <a:pt x="1322337" y="10497"/>
                  <a:pt x="1389719" y="18259"/>
                  <a:pt x="1287413" y="11909"/>
                </a:cubicBezTo>
                <a:cubicBezTo>
                  <a:pt x="1185108" y="5559"/>
                  <a:pt x="720146" y="7675"/>
                  <a:pt x="720146" y="7675"/>
                </a:cubicBezTo>
                <a:lnTo>
                  <a:pt x="239663" y="7675"/>
                </a:lnTo>
                <a:cubicBezTo>
                  <a:pt x="131713" y="7322"/>
                  <a:pt x="109488" y="-1849"/>
                  <a:pt x="72446" y="5559"/>
                </a:cubicBezTo>
                <a:cubicBezTo>
                  <a:pt x="35404" y="12967"/>
                  <a:pt x="23057" y="-32189"/>
                  <a:pt x="11063" y="52125"/>
                </a:cubicBezTo>
                <a:close/>
              </a:path>
            </a:pathLst>
          </a:custGeom>
          <a:solidFill>
            <a:srgbClr val="D18F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sq-AL" sz="1400" b="1" noProof="0" dirty="0">
                <a:latin typeface="Barlow" panose="00000500000000000000" pitchFamily="2" charset="0"/>
              </a:rPr>
              <a:t>Shpenzimet e planifikuara:</a:t>
            </a:r>
            <a:endParaRPr lang="en-US" sz="1400" b="1" noProof="0" dirty="0">
              <a:latin typeface="Barlow" panose="00000500000000000000" pitchFamily="2" charset="0"/>
            </a:endParaRPr>
          </a:p>
          <a:p>
            <a:pPr lvl="0" algn="ctr" rtl="0"/>
            <a:endParaRPr lang="sq-AL" sz="1400" b="1" noProof="0" dirty="0">
              <a:latin typeface="Barlow" panose="00000500000000000000" pitchFamily="2" charset="0"/>
            </a:endParaRPr>
          </a:p>
          <a:p>
            <a:pPr lvl="0" algn="ctr" rtl="0"/>
            <a:r>
              <a:rPr lang="sq-AL" sz="1400" b="1" noProof="0" dirty="0">
                <a:latin typeface="Barlow" panose="00000500000000000000" pitchFamily="2" charset="0"/>
              </a:rPr>
              <a:t>2</a:t>
            </a:r>
            <a:r>
              <a:rPr lang="en-US" sz="1400" b="1" noProof="0" dirty="0">
                <a:latin typeface="Barlow" panose="00000500000000000000" pitchFamily="2" charset="0"/>
              </a:rPr>
              <a:t>40</a:t>
            </a:r>
            <a:r>
              <a:rPr lang="sq-AL" sz="1400" b="1" noProof="0" dirty="0">
                <a:latin typeface="Barlow" panose="00000500000000000000" pitchFamily="2" charset="0"/>
              </a:rPr>
              <a:t>.</a:t>
            </a:r>
            <a:r>
              <a:rPr lang="en-US" sz="1400" b="1" noProof="0" dirty="0">
                <a:latin typeface="Barlow" panose="00000500000000000000" pitchFamily="2" charset="0"/>
              </a:rPr>
              <a:t>2</a:t>
            </a:r>
            <a:r>
              <a:rPr lang="sq-AL" sz="1400" b="1" noProof="0" dirty="0">
                <a:latin typeface="Barlow" panose="00000500000000000000" pitchFamily="2" charset="0"/>
              </a:rPr>
              <a:t> miliardë LEK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443C4DB-3157-F70C-D789-46EC626EEE41}"/>
              </a:ext>
            </a:extLst>
          </p:cNvPr>
          <p:cNvSpPr/>
          <p:nvPr/>
        </p:nvSpPr>
        <p:spPr>
          <a:xfrm>
            <a:off x="4026177" y="1298409"/>
            <a:ext cx="3023281" cy="1165152"/>
          </a:xfrm>
          <a:custGeom>
            <a:avLst/>
            <a:gdLst>
              <a:gd name="connsiteX0" fmla="*/ 10697 w 1379494"/>
              <a:gd name="connsiteY0" fmla="*/ 135515 h 775813"/>
              <a:gd name="connsiteX1" fmla="*/ 13872 w 1379494"/>
              <a:gd name="connsiteY1" fmla="*/ 641927 h 775813"/>
              <a:gd name="connsiteX2" fmla="*/ 102772 w 1379494"/>
              <a:gd name="connsiteY2" fmla="*/ 770515 h 775813"/>
              <a:gd name="connsiteX3" fmla="*/ 636172 w 1379494"/>
              <a:gd name="connsiteY3" fmla="*/ 753052 h 775813"/>
              <a:gd name="connsiteX4" fmla="*/ 1244185 w 1379494"/>
              <a:gd name="connsiteY4" fmla="*/ 721302 h 775813"/>
              <a:gd name="connsiteX5" fmla="*/ 1372772 w 1379494"/>
              <a:gd name="connsiteY5" fmla="*/ 641927 h 775813"/>
              <a:gd name="connsiteX6" fmla="*/ 1360072 w 1379494"/>
              <a:gd name="connsiteY6" fmla="*/ 216477 h 775813"/>
              <a:gd name="connsiteX7" fmla="*/ 1348960 w 1379494"/>
              <a:gd name="connsiteY7" fmla="*/ 37090 h 775813"/>
              <a:gd name="connsiteX8" fmla="*/ 1085435 w 1379494"/>
              <a:gd name="connsiteY8" fmla="*/ 18040 h 775813"/>
              <a:gd name="connsiteX9" fmla="*/ 434560 w 1379494"/>
              <a:gd name="connsiteY9" fmla="*/ 2165 h 775813"/>
              <a:gd name="connsiteX10" fmla="*/ 115472 w 1379494"/>
              <a:gd name="connsiteY10" fmla="*/ 16452 h 775813"/>
              <a:gd name="connsiteX11" fmla="*/ 10697 w 1379494"/>
              <a:gd name="connsiteY11" fmla="*/ 135515 h 77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9494" h="775813">
                <a:moveTo>
                  <a:pt x="10697" y="135515"/>
                </a:moveTo>
                <a:cubicBezTo>
                  <a:pt x="-6236" y="239761"/>
                  <a:pt x="-1474" y="536094"/>
                  <a:pt x="13872" y="641927"/>
                </a:cubicBezTo>
                <a:cubicBezTo>
                  <a:pt x="29218" y="747760"/>
                  <a:pt x="-945" y="751994"/>
                  <a:pt x="102772" y="770515"/>
                </a:cubicBezTo>
                <a:cubicBezTo>
                  <a:pt x="206489" y="789036"/>
                  <a:pt x="636172" y="753052"/>
                  <a:pt x="636172" y="753052"/>
                </a:cubicBezTo>
                <a:cubicBezTo>
                  <a:pt x="826407" y="744850"/>
                  <a:pt x="1121418" y="739823"/>
                  <a:pt x="1244185" y="721302"/>
                </a:cubicBezTo>
                <a:cubicBezTo>
                  <a:pt x="1366952" y="702781"/>
                  <a:pt x="1353458" y="726064"/>
                  <a:pt x="1372772" y="641927"/>
                </a:cubicBezTo>
                <a:cubicBezTo>
                  <a:pt x="1392086" y="557790"/>
                  <a:pt x="1364041" y="317283"/>
                  <a:pt x="1360072" y="216477"/>
                </a:cubicBezTo>
                <a:cubicBezTo>
                  <a:pt x="1356103" y="115671"/>
                  <a:pt x="1394733" y="70163"/>
                  <a:pt x="1348960" y="37090"/>
                </a:cubicBezTo>
                <a:cubicBezTo>
                  <a:pt x="1303187" y="4017"/>
                  <a:pt x="1237835" y="23861"/>
                  <a:pt x="1085435" y="18040"/>
                </a:cubicBezTo>
                <a:cubicBezTo>
                  <a:pt x="933035" y="12219"/>
                  <a:pt x="596220" y="2430"/>
                  <a:pt x="434560" y="2165"/>
                </a:cubicBezTo>
                <a:cubicBezTo>
                  <a:pt x="272900" y="1900"/>
                  <a:pt x="186645" y="-7890"/>
                  <a:pt x="115472" y="16452"/>
                </a:cubicBezTo>
                <a:cubicBezTo>
                  <a:pt x="44299" y="40794"/>
                  <a:pt x="27630" y="31269"/>
                  <a:pt x="10697" y="1355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en-US" sz="1400" b="1" dirty="0">
                <a:solidFill>
                  <a:prstClr val="white"/>
                </a:solidFill>
                <a:latin typeface="Barlow" panose="00000500000000000000" pitchFamily="2" charset="0"/>
              </a:rPr>
              <a:t>S</a:t>
            </a:r>
            <a:r>
              <a:rPr lang="sq-AL" sz="1400" b="1" noProof="0" dirty="0">
                <a:solidFill>
                  <a:prstClr val="white"/>
                </a:solidFill>
                <a:latin typeface="Barlow" panose="00000500000000000000" pitchFamily="2" charset="0"/>
              </a:rPr>
              <a:t>hpenzime</a:t>
            </a:r>
            <a:r>
              <a:rPr lang="en-US" sz="1400" b="1" dirty="0">
                <a:solidFill>
                  <a:prstClr val="white"/>
                </a:solidFill>
                <a:latin typeface="Barlow" panose="00000500000000000000" pitchFamily="2" charset="0"/>
              </a:rPr>
              <a:t>t</a:t>
            </a:r>
            <a:r>
              <a:rPr lang="sq-AL" sz="1400" b="1" noProof="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en-GB" sz="1400" b="1" noProof="0" dirty="0" err="1">
                <a:solidFill>
                  <a:prstClr val="white"/>
                </a:solidFill>
                <a:latin typeface="Barlow" panose="00000500000000000000" pitchFamily="2" charset="0"/>
              </a:rPr>
              <a:t>faktike</a:t>
            </a:r>
            <a:r>
              <a:rPr lang="en-GB" sz="1400" b="1" noProof="0" dirty="0">
                <a:solidFill>
                  <a:prstClr val="white"/>
                </a:solidFill>
                <a:latin typeface="Barlow" panose="00000500000000000000" pitchFamily="2" charset="0"/>
              </a:rPr>
              <a:t>:</a:t>
            </a:r>
            <a:endParaRPr lang="sq-AL" sz="1400" b="1" noProof="0" dirty="0">
              <a:solidFill>
                <a:prstClr val="white"/>
              </a:solidFill>
              <a:latin typeface="Barlow" panose="00000500000000000000" pitchFamily="2" charset="0"/>
            </a:endParaRPr>
          </a:p>
          <a:p>
            <a:pPr algn="ctr"/>
            <a:r>
              <a:rPr lang="sq-AL" sz="1400" b="1" noProof="0" dirty="0">
                <a:latin typeface="Barlow" panose="00000500000000000000" pitchFamily="2" charset="0"/>
              </a:rPr>
              <a:t>2</a:t>
            </a:r>
            <a:r>
              <a:rPr lang="en-US" sz="1400" b="1" noProof="0" dirty="0">
                <a:latin typeface="Barlow" panose="00000500000000000000" pitchFamily="2" charset="0"/>
              </a:rPr>
              <a:t>40</a:t>
            </a:r>
            <a:r>
              <a:rPr lang="sq-AL" sz="1400" b="1" noProof="0" dirty="0">
                <a:latin typeface="Barlow" panose="00000500000000000000" pitchFamily="2" charset="0"/>
              </a:rPr>
              <a:t>.</a:t>
            </a:r>
            <a:r>
              <a:rPr lang="en-US" sz="1400" b="1" noProof="0" dirty="0">
                <a:latin typeface="Barlow" panose="00000500000000000000" pitchFamily="2" charset="0"/>
              </a:rPr>
              <a:t>9</a:t>
            </a:r>
            <a:r>
              <a:rPr lang="sq-AL" sz="1400" b="1" noProof="0" dirty="0">
                <a:latin typeface="Barlow" panose="00000500000000000000" pitchFamily="2" charset="0"/>
              </a:rPr>
              <a:t> miliardë LEK</a:t>
            </a:r>
            <a:r>
              <a:rPr lang="en-US" sz="1400" b="1" noProof="0" dirty="0">
                <a:latin typeface="Barlow" panose="00000500000000000000" pitchFamily="2" charset="0"/>
              </a:rPr>
              <a:t> </a:t>
            </a:r>
          </a:p>
          <a:p>
            <a:pPr algn="ctr"/>
            <a:r>
              <a:rPr lang="en-US" sz="1400" b="1" noProof="0" dirty="0" err="1">
                <a:latin typeface="Barlow" panose="00000500000000000000" pitchFamily="2" charset="0"/>
              </a:rPr>
              <a:t>ose</a:t>
            </a:r>
            <a:r>
              <a:rPr lang="en-US" sz="1400" b="1" noProof="0" dirty="0">
                <a:latin typeface="Barlow" panose="00000500000000000000" pitchFamily="2" charset="0"/>
              </a:rPr>
              <a:t> </a:t>
            </a:r>
            <a:r>
              <a:rPr lang="sq-AL" sz="1400" b="1" noProof="0" dirty="0">
                <a:latin typeface="Barlow" panose="00000500000000000000" pitchFamily="2" charset="0"/>
              </a:rPr>
              <a:t>9.</a:t>
            </a:r>
            <a:r>
              <a:rPr lang="en-US" sz="1400" b="1" noProof="0" dirty="0">
                <a:latin typeface="Barlow" panose="00000500000000000000" pitchFamily="2" charset="0"/>
              </a:rPr>
              <a:t>1</a:t>
            </a:r>
            <a:r>
              <a:rPr lang="sq-AL" sz="1400" b="1" noProof="0" dirty="0">
                <a:latin typeface="Barlow" panose="00000500000000000000" pitchFamily="2" charset="0"/>
              </a:rPr>
              <a:t>% e PBB</a:t>
            </a:r>
          </a:p>
          <a:p>
            <a:pPr lvl="0" algn="ctr" rtl="0"/>
            <a:endParaRPr lang="sq-AL" sz="1400" b="1" noProof="0" dirty="0">
              <a:latin typeface="Barlow" panose="00000500000000000000" pitchFamily="2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73DD30D-B8B0-4B88-C8CD-A733A8F09905}"/>
              </a:ext>
            </a:extLst>
          </p:cNvPr>
          <p:cNvSpPr/>
          <p:nvPr/>
        </p:nvSpPr>
        <p:spPr>
          <a:xfrm>
            <a:off x="4026177" y="2636336"/>
            <a:ext cx="3005321" cy="1148370"/>
          </a:xfrm>
          <a:custGeom>
            <a:avLst/>
            <a:gdLst>
              <a:gd name="connsiteX0" fmla="*/ 2307 w 1360754"/>
              <a:gd name="connsiteY0" fmla="*/ 165248 h 824951"/>
              <a:gd name="connsiteX1" fmla="*/ 11832 w 1360754"/>
              <a:gd name="connsiteY1" fmla="*/ 611336 h 824951"/>
              <a:gd name="connsiteX2" fmla="*/ 45169 w 1360754"/>
              <a:gd name="connsiteY2" fmla="*/ 747861 h 824951"/>
              <a:gd name="connsiteX3" fmla="*/ 313457 w 1360754"/>
              <a:gd name="connsiteY3" fmla="*/ 806598 h 824951"/>
              <a:gd name="connsiteX4" fmla="*/ 1116732 w 1360754"/>
              <a:gd name="connsiteY4" fmla="*/ 820886 h 824951"/>
              <a:gd name="connsiteX5" fmla="*/ 1332632 w 1360754"/>
              <a:gd name="connsiteY5" fmla="*/ 741511 h 824951"/>
              <a:gd name="connsiteX6" fmla="*/ 1359619 w 1360754"/>
              <a:gd name="connsiteY6" fmla="*/ 428773 h 824951"/>
              <a:gd name="connsiteX7" fmla="*/ 1346919 w 1360754"/>
              <a:gd name="connsiteY7" fmla="*/ 116036 h 824951"/>
              <a:gd name="connsiteX8" fmla="*/ 1294532 w 1360754"/>
              <a:gd name="connsiteY8" fmla="*/ 25548 h 824951"/>
              <a:gd name="connsiteX9" fmla="*/ 1169119 w 1360754"/>
              <a:gd name="connsiteY9" fmla="*/ 148 h 824951"/>
              <a:gd name="connsiteX10" fmla="*/ 792882 w 1360754"/>
              <a:gd name="connsiteY10" fmla="*/ 14436 h 824951"/>
              <a:gd name="connsiteX11" fmla="*/ 262657 w 1360754"/>
              <a:gd name="connsiteY11" fmla="*/ 36661 h 824951"/>
              <a:gd name="connsiteX12" fmla="*/ 51519 w 1360754"/>
              <a:gd name="connsiteY12" fmla="*/ 63648 h 824951"/>
              <a:gd name="connsiteX13" fmla="*/ 2307 w 1360754"/>
              <a:gd name="connsiteY13" fmla="*/ 165248 h 82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60754" h="824951">
                <a:moveTo>
                  <a:pt x="2307" y="165248"/>
                </a:moveTo>
                <a:cubicBezTo>
                  <a:pt x="-4308" y="256529"/>
                  <a:pt x="4688" y="514234"/>
                  <a:pt x="11832" y="611336"/>
                </a:cubicBezTo>
                <a:cubicBezTo>
                  <a:pt x="18976" y="708438"/>
                  <a:pt x="-5102" y="715317"/>
                  <a:pt x="45169" y="747861"/>
                </a:cubicBezTo>
                <a:cubicBezTo>
                  <a:pt x="95440" y="780405"/>
                  <a:pt x="134863" y="794427"/>
                  <a:pt x="313457" y="806598"/>
                </a:cubicBezTo>
                <a:cubicBezTo>
                  <a:pt x="492051" y="818769"/>
                  <a:pt x="946870" y="831734"/>
                  <a:pt x="1116732" y="820886"/>
                </a:cubicBezTo>
                <a:cubicBezTo>
                  <a:pt x="1286595" y="810038"/>
                  <a:pt x="1292151" y="806863"/>
                  <a:pt x="1332632" y="741511"/>
                </a:cubicBezTo>
                <a:cubicBezTo>
                  <a:pt x="1373113" y="676159"/>
                  <a:pt x="1357238" y="533019"/>
                  <a:pt x="1359619" y="428773"/>
                </a:cubicBezTo>
                <a:cubicBezTo>
                  <a:pt x="1362000" y="324527"/>
                  <a:pt x="1357767" y="183240"/>
                  <a:pt x="1346919" y="116036"/>
                </a:cubicBezTo>
                <a:cubicBezTo>
                  <a:pt x="1336071" y="48832"/>
                  <a:pt x="1324165" y="44863"/>
                  <a:pt x="1294532" y="25548"/>
                </a:cubicBezTo>
                <a:cubicBezTo>
                  <a:pt x="1264899" y="6233"/>
                  <a:pt x="1252727" y="2000"/>
                  <a:pt x="1169119" y="148"/>
                </a:cubicBezTo>
                <a:cubicBezTo>
                  <a:pt x="1085511" y="-1704"/>
                  <a:pt x="792882" y="14436"/>
                  <a:pt x="792882" y="14436"/>
                </a:cubicBezTo>
                <a:lnTo>
                  <a:pt x="262657" y="36661"/>
                </a:lnTo>
                <a:cubicBezTo>
                  <a:pt x="139097" y="44863"/>
                  <a:pt x="94911" y="40365"/>
                  <a:pt x="51519" y="63648"/>
                </a:cubicBezTo>
                <a:cubicBezTo>
                  <a:pt x="8127" y="86931"/>
                  <a:pt x="8922" y="73967"/>
                  <a:pt x="2307" y="165248"/>
                </a:cubicBezTo>
                <a:close/>
              </a:path>
            </a:pathLst>
          </a:custGeom>
          <a:solidFill>
            <a:srgbClr val="5D78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fi-FI" sz="1400" b="1" noProof="0" dirty="0">
                <a:latin typeface="Barlow" panose="00000500000000000000" pitchFamily="2" charset="0"/>
              </a:rPr>
              <a:t>Rritja në krahasim me vitin 2024:</a:t>
            </a:r>
          </a:p>
          <a:p>
            <a:pPr lvl="0" algn="ctr" rtl="0"/>
            <a:endParaRPr lang="sq-AL" sz="1400" b="1" noProof="0" dirty="0">
              <a:latin typeface="Barlow" panose="00000500000000000000" pitchFamily="2" charset="0"/>
            </a:endParaRPr>
          </a:p>
          <a:p>
            <a:pPr lvl="0" algn="ctr" rtl="0"/>
            <a:r>
              <a:rPr lang="en-GB" sz="1400" b="1" dirty="0">
                <a:latin typeface="Barlow" panose="00000500000000000000" pitchFamily="2" charset="0"/>
              </a:rPr>
              <a:t>6.3</a:t>
            </a:r>
            <a:r>
              <a:rPr lang="sq-AL" sz="1400" b="1" noProof="0" dirty="0">
                <a:latin typeface="Barlow" panose="00000500000000000000" pitchFamily="2" charset="0"/>
              </a:rPr>
              <a:t>%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896A684-D17F-5733-31E1-B9259B14C252}"/>
              </a:ext>
            </a:extLst>
          </p:cNvPr>
          <p:cNvSpPr/>
          <p:nvPr/>
        </p:nvSpPr>
        <p:spPr>
          <a:xfrm>
            <a:off x="772929" y="2655132"/>
            <a:ext cx="3005321" cy="1165152"/>
          </a:xfrm>
          <a:custGeom>
            <a:avLst/>
            <a:gdLst>
              <a:gd name="connsiteX0" fmla="*/ 2841 w 1366504"/>
              <a:gd name="connsiteY0" fmla="*/ 126136 h 842202"/>
              <a:gd name="connsiteX1" fmla="*/ 26654 w 1366504"/>
              <a:gd name="connsiteY1" fmla="*/ 581749 h 842202"/>
              <a:gd name="connsiteX2" fmla="*/ 66341 w 1366504"/>
              <a:gd name="connsiteY2" fmla="*/ 759549 h 842202"/>
              <a:gd name="connsiteX3" fmla="*/ 180641 w 1366504"/>
              <a:gd name="connsiteY3" fmla="*/ 840511 h 842202"/>
              <a:gd name="connsiteX4" fmla="*/ 758491 w 1366504"/>
              <a:gd name="connsiteY4" fmla="*/ 810349 h 842202"/>
              <a:gd name="connsiteX5" fmla="*/ 1237916 w 1366504"/>
              <a:gd name="connsiteY5" fmla="*/ 761136 h 842202"/>
              <a:gd name="connsiteX6" fmla="*/ 1337929 w 1366504"/>
              <a:gd name="connsiteY6" fmla="*/ 681761 h 842202"/>
              <a:gd name="connsiteX7" fmla="*/ 1364916 w 1366504"/>
              <a:gd name="connsiteY7" fmla="*/ 449986 h 842202"/>
              <a:gd name="connsiteX8" fmla="*/ 1301416 w 1366504"/>
              <a:gd name="connsiteY8" fmla="*/ 137249 h 842202"/>
              <a:gd name="connsiteX9" fmla="*/ 1252204 w 1366504"/>
              <a:gd name="connsiteY9" fmla="*/ 61049 h 842202"/>
              <a:gd name="connsiteX10" fmla="*/ 1017254 w 1366504"/>
              <a:gd name="connsiteY10" fmla="*/ 30886 h 842202"/>
              <a:gd name="connsiteX11" fmla="*/ 418766 w 1366504"/>
              <a:gd name="connsiteY11" fmla="*/ 8661 h 842202"/>
              <a:gd name="connsiteX12" fmla="*/ 93329 w 1366504"/>
              <a:gd name="connsiteY12" fmla="*/ 10249 h 842202"/>
              <a:gd name="connsiteX13" fmla="*/ 2841 w 1366504"/>
              <a:gd name="connsiteY13" fmla="*/ 126136 h 84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66504" h="842202">
                <a:moveTo>
                  <a:pt x="2841" y="126136"/>
                </a:moveTo>
                <a:cubicBezTo>
                  <a:pt x="-8271" y="221386"/>
                  <a:pt x="16071" y="476180"/>
                  <a:pt x="26654" y="581749"/>
                </a:cubicBezTo>
                <a:cubicBezTo>
                  <a:pt x="37237" y="687318"/>
                  <a:pt x="40677" y="716422"/>
                  <a:pt x="66341" y="759549"/>
                </a:cubicBezTo>
                <a:cubicBezTo>
                  <a:pt x="92005" y="802676"/>
                  <a:pt x="65283" y="832044"/>
                  <a:pt x="180641" y="840511"/>
                </a:cubicBezTo>
                <a:cubicBezTo>
                  <a:pt x="295999" y="848978"/>
                  <a:pt x="582279" y="823578"/>
                  <a:pt x="758491" y="810349"/>
                </a:cubicBezTo>
                <a:cubicBezTo>
                  <a:pt x="934703" y="797120"/>
                  <a:pt x="1141343" y="782567"/>
                  <a:pt x="1237916" y="761136"/>
                </a:cubicBezTo>
                <a:cubicBezTo>
                  <a:pt x="1334489" y="739705"/>
                  <a:pt x="1316762" y="733619"/>
                  <a:pt x="1337929" y="681761"/>
                </a:cubicBezTo>
                <a:cubicBezTo>
                  <a:pt x="1359096" y="629903"/>
                  <a:pt x="1371001" y="540738"/>
                  <a:pt x="1364916" y="449986"/>
                </a:cubicBezTo>
                <a:cubicBezTo>
                  <a:pt x="1358831" y="359234"/>
                  <a:pt x="1320201" y="202072"/>
                  <a:pt x="1301416" y="137249"/>
                </a:cubicBezTo>
                <a:cubicBezTo>
                  <a:pt x="1282631" y="72426"/>
                  <a:pt x="1299564" y="78776"/>
                  <a:pt x="1252204" y="61049"/>
                </a:cubicBezTo>
                <a:cubicBezTo>
                  <a:pt x="1204844" y="43322"/>
                  <a:pt x="1156160" y="39617"/>
                  <a:pt x="1017254" y="30886"/>
                </a:cubicBezTo>
                <a:cubicBezTo>
                  <a:pt x="878348" y="22155"/>
                  <a:pt x="572753" y="12100"/>
                  <a:pt x="418766" y="8661"/>
                </a:cubicBezTo>
                <a:cubicBezTo>
                  <a:pt x="264779" y="5222"/>
                  <a:pt x="162650" y="-9859"/>
                  <a:pt x="93329" y="10249"/>
                </a:cubicBezTo>
                <a:cubicBezTo>
                  <a:pt x="24008" y="30357"/>
                  <a:pt x="13953" y="30886"/>
                  <a:pt x="2841" y="12613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sq-AL" sz="1400" b="1" noProof="0" dirty="0">
                <a:latin typeface="Barlow" panose="00000500000000000000" pitchFamily="2" charset="0"/>
              </a:rPr>
              <a:t>Niveli i realizimit faktik:</a:t>
            </a:r>
          </a:p>
          <a:p>
            <a:pPr lvl="0" algn="ctr" rtl="0"/>
            <a:endParaRPr lang="en-US" sz="1400" b="1" dirty="0">
              <a:latin typeface="Barlow" panose="00000500000000000000" pitchFamily="2" charset="0"/>
            </a:endParaRPr>
          </a:p>
          <a:p>
            <a:pPr lvl="0" algn="ctr" rtl="0"/>
            <a:r>
              <a:rPr lang="en-US" sz="1400" b="1" dirty="0">
                <a:latin typeface="Barlow" panose="00000500000000000000" pitchFamily="2" charset="0"/>
              </a:rPr>
              <a:t>100</a:t>
            </a:r>
            <a:r>
              <a:rPr lang="sq-AL" sz="1400" b="1" noProof="0" dirty="0">
                <a:latin typeface="Barlow" panose="00000500000000000000" pitchFamily="2" charset="0"/>
              </a:rPr>
              <a:t>.</a:t>
            </a:r>
            <a:r>
              <a:rPr lang="en-US" sz="1400" b="1" noProof="0" dirty="0">
                <a:latin typeface="Barlow" panose="00000500000000000000" pitchFamily="2" charset="0"/>
              </a:rPr>
              <a:t>3</a:t>
            </a:r>
            <a:r>
              <a:rPr lang="sq-AL" sz="1400" b="1" noProof="0" dirty="0">
                <a:latin typeface="Barlow" panose="00000500000000000000" pitchFamily="2" charset="0"/>
              </a:rPr>
              <a:t>%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272AE83-5C2C-A664-EDB9-6BC64CF472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621474"/>
              </p:ext>
            </p:extLst>
          </p:nvPr>
        </p:nvGraphicFramePr>
        <p:xfrm>
          <a:off x="361226" y="4105558"/>
          <a:ext cx="6778984" cy="632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9492">
                  <a:extLst>
                    <a:ext uri="{9D8B030D-6E8A-4147-A177-3AD203B41FA5}">
                      <a16:colId xmlns:a16="http://schemas.microsoft.com/office/drawing/2014/main" val="3608872522"/>
                    </a:ext>
                  </a:extLst>
                </a:gridCol>
                <a:gridCol w="3389492">
                  <a:extLst>
                    <a:ext uri="{9D8B030D-6E8A-4147-A177-3AD203B41FA5}">
                      <a16:colId xmlns:a16="http://schemas.microsoft.com/office/drawing/2014/main" val="994170029"/>
                    </a:ext>
                  </a:extLst>
                </a:gridCol>
              </a:tblGrid>
              <a:tr h="4576443">
                <a:tc>
                  <a:txBody>
                    <a:bodyPr/>
                    <a:lstStyle/>
                    <a:p>
                      <a:pPr marL="129540" lvl="1" algn="just" rtl="0">
                        <a:spcBef>
                          <a:spcPct val="0"/>
                        </a:spcBef>
                        <a:spcAft>
                          <a:spcPts val="1200"/>
                        </a:spcAft>
                      </a:pPr>
                      <a:r>
                        <a:rPr lang="sq-AL" sz="1400" b="1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Arritjet kryesore:</a:t>
                      </a:r>
                    </a:p>
                    <a:p>
                      <a:pPr marL="259080" lvl="1" indent="-129540" algn="l" defTabSz="914400" rtl="0" eaLnBrk="1" latinLnBrk="0" hangingPunct="1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/>
                        <a:buChar char="•"/>
                      </a:pP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95,784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persona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dhe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kujdestarë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kanë përfituar nga programi i aftësisë së kufizuar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.</a:t>
                      </a:r>
                      <a:endParaRPr lang="sq-AL" sz="13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lvl="1" indent="-129540" algn="l" defTabSz="914400" rtl="0" eaLnBrk="1" latinLnBrk="0" hangingPunct="1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/>
                        <a:buChar char="•"/>
                      </a:pP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50,631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familje dhe individë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vulnerabël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kanë përfituar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ndihmë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financiare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dhe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mbështetje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nga 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S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kema e Ndihmës Ekonomike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.</a:t>
                      </a:r>
                      <a:endParaRPr lang="sq-AL" sz="13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lvl="1" indent="-129540" algn="l" defTabSz="914400" rtl="0" eaLnBrk="1" latinLnBrk="0" hangingPunct="1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/>
                        <a:buChar char="•"/>
                      </a:pP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242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persona kanë përfituar nga shërbimet e kujdesit social të ofruara në qendrat rezidenciale publike.</a:t>
                      </a:r>
                    </a:p>
                    <a:p>
                      <a:pPr marL="259080" lvl="1" indent="-129540" algn="l" defTabSz="914400" rtl="0" eaLnBrk="1" latinLnBrk="0" hangingPunct="1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/>
                        <a:buChar char="•"/>
                      </a:pP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54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foshnje dhe fëmijë kanë përfituar nga shërbimet në institucionet e kujdesit social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.</a:t>
                      </a:r>
                      <a:endParaRPr lang="sq-AL" sz="1300" noProof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9080" marR="0" lvl="1" indent="-12954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14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marR="0" lvl="1" indent="-12954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14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marR="0" lvl="1" indent="-12954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14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marR="0" lvl="1" indent="-12954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14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marR="0" lvl="1" indent="-12954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14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12954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sq-AL" sz="14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marR="0" lvl="1" indent="-1295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3,225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foshnj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a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dhe nënat e tyre kanë përfituar nga "Bonusi i Lindjes“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.</a:t>
                      </a:r>
                      <a:endParaRPr lang="sq-AL" sz="1300" b="0" spc="4" noProof="0" dirty="0">
                        <a:solidFill>
                          <a:srgbClr val="365B6D"/>
                        </a:solidFill>
                        <a:latin typeface="Barlow"/>
                      </a:endParaRPr>
                    </a:p>
                    <a:p>
                      <a:pPr marL="259080" lvl="1" indent="-129540" algn="l" rtl="0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/>
                        <a:buChar char="•"/>
                      </a:pP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7,848</a:t>
                      </a:r>
                      <a:r>
                        <a:rPr lang="sq-AL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gra të papuna me tre ose më shumë fëmijë </a:t>
                      </a:r>
                      <a:r>
                        <a:rPr lang="en-GB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të</a:t>
                      </a:r>
                      <a:r>
                        <a:rPr lang="en-GB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GB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moshës</a:t>
                      </a:r>
                      <a:r>
                        <a:rPr lang="en-GB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GB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deri</a:t>
                      </a:r>
                      <a:r>
                        <a:rPr lang="en-GB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GB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në</a:t>
                      </a:r>
                      <a:r>
                        <a:rPr lang="en-GB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sq-AL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18 vjeç kanë përfituar </a:t>
                      </a:r>
                      <a:r>
                        <a:rPr lang="en-GB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mbrojtje</a:t>
                      </a:r>
                      <a:r>
                        <a:rPr lang="en-GB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GB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të</a:t>
                      </a:r>
                      <a:r>
                        <a:rPr lang="en-GB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GB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veçantë</a:t>
                      </a:r>
                      <a:r>
                        <a:rPr lang="en-GB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GB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nga</a:t>
                      </a:r>
                      <a:r>
                        <a:rPr lang="en-GB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GB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shteti</a:t>
                      </a:r>
                      <a:r>
                        <a:rPr lang="en-GB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.</a:t>
                      </a:r>
                      <a:endParaRPr lang="sq-AL" sz="1300" b="0" spc="4" noProof="0" dirty="0">
                        <a:solidFill>
                          <a:srgbClr val="365B6D"/>
                        </a:solidFill>
                        <a:latin typeface="Barlow"/>
                      </a:endParaRPr>
                    </a:p>
                    <a:p>
                      <a:pPr marL="259080" lvl="1" indent="-129540" algn="l" rtl="0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/>
                        <a:buChar char="•"/>
                      </a:pPr>
                      <a:r>
                        <a:rPr lang="sq-AL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Pothuajse 1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4</a:t>
                      </a:r>
                      <a:r>
                        <a:rPr lang="sq-AL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,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919</a:t>
                      </a:r>
                      <a:r>
                        <a:rPr lang="sq-AL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përfit</a:t>
                      </a:r>
                      <a:r>
                        <a:rPr lang="en-GB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ues</a:t>
                      </a:r>
                      <a:r>
                        <a:rPr lang="en-GB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sq-AL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janë</a:t>
                      </a:r>
                      <a:r>
                        <a:rPr lang="en-GB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GB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kompensuar</a:t>
                      </a:r>
                      <a:r>
                        <a:rPr lang="en-GB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GB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nga</a:t>
                      </a:r>
                      <a:r>
                        <a:rPr lang="en-GB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sq-AL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"Trajtim i Veçantë i Punëtorëve të Nëntokës"</a:t>
                      </a:r>
                      <a:r>
                        <a:rPr lang="en-GB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.</a:t>
                      </a:r>
                      <a:endParaRPr lang="sq-AL" sz="1300" b="0" spc="4" noProof="0" dirty="0">
                        <a:solidFill>
                          <a:srgbClr val="365B6D"/>
                        </a:solidFill>
                        <a:latin typeface="Barlow"/>
                      </a:endParaRPr>
                    </a:p>
                    <a:p>
                      <a:pPr marL="259080" lvl="1" indent="-129540" algn="l" rtl="0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/>
                        <a:buChar char="•"/>
                      </a:pPr>
                      <a:r>
                        <a:rPr lang="en-GB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Janë</a:t>
                      </a:r>
                      <a:r>
                        <a:rPr lang="en-GB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GB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bërë</a:t>
                      </a:r>
                      <a:r>
                        <a:rPr lang="en-GB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sq-AL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3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17</a:t>
                      </a:r>
                      <a:r>
                        <a:rPr lang="sq-AL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GB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kompensime</a:t>
                      </a:r>
                      <a:r>
                        <a:rPr lang="en-GB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GB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lidhur</a:t>
                      </a:r>
                      <a:r>
                        <a:rPr lang="en-GB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me </a:t>
                      </a:r>
                      <a:r>
                        <a:rPr lang="sq-AL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statusin </a:t>
                      </a:r>
                      <a:r>
                        <a:rPr lang="en-GB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e </a:t>
                      </a:r>
                      <a:r>
                        <a:rPr lang="sq-AL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"Dëshmor</a:t>
                      </a:r>
                      <a:r>
                        <a:rPr lang="en-GB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it </a:t>
                      </a:r>
                      <a:r>
                        <a:rPr lang="en-GB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të</a:t>
                      </a:r>
                      <a:r>
                        <a:rPr lang="en-GB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sq-AL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Atdheut“</a:t>
                      </a:r>
                      <a:r>
                        <a:rPr lang="en-GB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.</a:t>
                      </a:r>
                      <a:endParaRPr lang="sq-AL" sz="1300" b="0" spc="4" noProof="0" dirty="0">
                        <a:solidFill>
                          <a:srgbClr val="365B6D"/>
                        </a:solidFill>
                        <a:latin typeface="Barlow"/>
                      </a:endParaRPr>
                    </a:p>
                    <a:p>
                      <a:pPr marL="259080" lvl="1" indent="-129540" algn="l" rtl="0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/>
                        <a:buChar char="•"/>
                      </a:pPr>
                      <a:r>
                        <a:rPr lang="sq-AL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Më shumë se 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16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mijë</a:t>
                      </a:r>
                      <a:r>
                        <a:rPr lang="sq-AL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përfitues (familje të ish-oficerëve të policisë, profesorëve, metalurgëve dhe naftëtarëve) kanë përfituar nga sigur</a:t>
                      </a:r>
                      <a:r>
                        <a:rPr lang="en-GB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acioni</a:t>
                      </a:r>
                      <a:r>
                        <a:rPr lang="en-GB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sq-AL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plotësues</a:t>
                      </a:r>
                      <a:r>
                        <a:rPr lang="en-GB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.</a:t>
                      </a:r>
                      <a:endParaRPr lang="sq-AL" sz="1300" b="0" spc="4" noProof="0" dirty="0">
                        <a:solidFill>
                          <a:srgbClr val="365B6D"/>
                        </a:solidFill>
                        <a:latin typeface="Barlow"/>
                      </a:endParaRPr>
                    </a:p>
                    <a:p>
                      <a:pPr algn="just" rtl="0"/>
                      <a:endParaRPr lang="sq-AL" sz="2000" noProof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900109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B53C08B8-8647-0C9C-9273-AB79A1FE69F6}"/>
              </a:ext>
            </a:extLst>
          </p:cNvPr>
          <p:cNvGrpSpPr/>
          <p:nvPr/>
        </p:nvGrpSpPr>
        <p:grpSpPr>
          <a:xfrm>
            <a:off x="860" y="215910"/>
            <a:ext cx="3132903" cy="304044"/>
            <a:chOff x="860" y="215910"/>
            <a:chExt cx="3132903" cy="304044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E36DC8DC-EC71-03C6-8029-3C3C3F8D94D8}"/>
                </a:ext>
              </a:extLst>
            </p:cNvPr>
            <p:cNvGrpSpPr/>
            <p:nvPr/>
          </p:nvGrpSpPr>
          <p:grpSpPr>
            <a:xfrm rot="5400000">
              <a:off x="1515103" y="-1057393"/>
              <a:ext cx="63104" cy="3091589"/>
              <a:chOff x="0" y="0"/>
              <a:chExt cx="17101" cy="934750"/>
            </a:xfrm>
          </p:grpSpPr>
          <p:sp>
            <p:nvSpPr>
              <p:cNvPr id="9" name="Freeform 3">
                <a:extLst>
                  <a:ext uri="{FF2B5EF4-FFF2-40B4-BE49-F238E27FC236}">
                    <a16:creationId xmlns:a16="http://schemas.microsoft.com/office/drawing/2014/main" id="{B38986EB-D3A2-5C88-B0C1-78E8BA046024}"/>
                  </a:ext>
                </a:extLst>
              </p:cNvPr>
              <p:cNvSpPr/>
              <p:nvPr/>
            </p:nvSpPr>
            <p:spPr>
              <a:xfrm>
                <a:off x="0" y="0"/>
                <a:ext cx="17101" cy="934750"/>
              </a:xfrm>
              <a:custGeom>
                <a:avLst/>
                <a:gdLst/>
                <a:ahLst/>
                <a:cxnLst/>
                <a:rect l="l" t="t" r="r" b="b"/>
                <a:pathLst>
                  <a:path w="17101" h="934750">
                    <a:moveTo>
                      <a:pt x="0" y="0"/>
                    </a:moveTo>
                    <a:lnTo>
                      <a:pt x="17101" y="0"/>
                    </a:lnTo>
                    <a:lnTo>
                      <a:pt x="17101" y="934750"/>
                    </a:lnTo>
                    <a:lnTo>
                      <a:pt x="0" y="934750"/>
                    </a:lnTo>
                    <a:close/>
                  </a:path>
                </a:pathLst>
              </a:custGeom>
              <a:solidFill>
                <a:srgbClr val="365B6D"/>
              </a:solidFill>
            </p:spPr>
            <p:txBody>
              <a:bodyPr/>
              <a:lstStyle/>
              <a:p>
                <a:pPr algn="l" rtl="0"/>
                <a:endParaRPr lang="sq-AL" noProof="0" dirty="0"/>
              </a:p>
            </p:txBody>
          </p:sp>
          <p:sp>
            <p:nvSpPr>
              <p:cNvPr id="11" name="TextBox 4">
                <a:extLst>
                  <a:ext uri="{FF2B5EF4-FFF2-40B4-BE49-F238E27FC236}">
                    <a16:creationId xmlns:a16="http://schemas.microsoft.com/office/drawing/2014/main" id="{95E0097F-7A5D-5D46-7E95-B961F2942E79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7101" cy="944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1871"/>
                  </a:lnSpc>
                </a:pPr>
                <a:endParaRPr lang="sq-AL" noProof="0" dirty="0"/>
              </a:p>
            </p:txBody>
          </p:sp>
        </p:grpSp>
        <p:grpSp>
          <p:nvGrpSpPr>
            <p:cNvPr id="6" name="Group 19">
              <a:extLst>
                <a:ext uri="{FF2B5EF4-FFF2-40B4-BE49-F238E27FC236}">
                  <a16:creationId xmlns:a16="http://schemas.microsoft.com/office/drawing/2014/main" id="{53F213E2-9C13-060D-D228-160B259FF8EC}"/>
                </a:ext>
              </a:extLst>
            </p:cNvPr>
            <p:cNvGrpSpPr/>
            <p:nvPr/>
          </p:nvGrpSpPr>
          <p:grpSpPr>
            <a:xfrm>
              <a:off x="97017" y="215910"/>
              <a:ext cx="3036746" cy="194284"/>
              <a:chOff x="120176" y="-97609"/>
              <a:chExt cx="2266969" cy="233489"/>
            </a:xfrm>
          </p:grpSpPr>
          <p:sp>
            <p:nvSpPr>
              <p:cNvPr id="7" name="TextBox 20">
                <a:extLst>
                  <a:ext uri="{FF2B5EF4-FFF2-40B4-BE49-F238E27FC236}">
                    <a16:creationId xmlns:a16="http://schemas.microsoft.com/office/drawing/2014/main" id="{C86C7AB8-9771-4790-D749-2CF06C1E66FE}"/>
                  </a:ext>
                </a:extLst>
              </p:cNvPr>
              <p:cNvSpPr txBox="1"/>
              <p:nvPr/>
            </p:nvSpPr>
            <p:spPr>
              <a:xfrm>
                <a:off x="317411" y="-71078"/>
                <a:ext cx="2069734" cy="19264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 rtl="0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sq-AL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Buxheti</a:t>
                </a:r>
                <a:r>
                  <a:rPr lang="en-GB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</a:t>
                </a:r>
                <a:r>
                  <a:rPr lang="en-GB" sz="999" spc="3" noProof="0" dirty="0" err="1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Faktik</a:t>
                </a:r>
                <a:r>
                  <a:rPr lang="en-GB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2025 </a:t>
                </a:r>
                <a:r>
                  <a:rPr lang="sq-AL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për Qytetarët</a:t>
                </a:r>
              </a:p>
            </p:txBody>
          </p:sp>
          <p:sp>
            <p:nvSpPr>
              <p:cNvPr id="8" name="TextBox 21">
                <a:extLst>
                  <a:ext uri="{FF2B5EF4-FFF2-40B4-BE49-F238E27FC236}">
                    <a16:creationId xmlns:a16="http://schemas.microsoft.com/office/drawing/2014/main" id="{87CBD734-419B-3FC8-5072-30F6D351FB4C}"/>
                  </a:ext>
                </a:extLst>
              </p:cNvPr>
              <p:cNvSpPr txBox="1"/>
              <p:nvPr/>
            </p:nvSpPr>
            <p:spPr>
              <a:xfrm>
                <a:off x="120176" y="-97609"/>
                <a:ext cx="140198" cy="23348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 rtl="0">
                  <a:lnSpc>
                    <a:spcPts val="1679"/>
                  </a:lnSpc>
                  <a:spcBef>
                    <a:spcPct val="0"/>
                  </a:spcBef>
                </a:pPr>
                <a:r>
                  <a:rPr lang="en-US" sz="1200" b="1" spc="4" dirty="0">
                    <a:solidFill>
                      <a:srgbClr val="E49393"/>
                    </a:solidFill>
                    <a:latin typeface="Barlow Bold"/>
                    <a:ea typeface="Barlow Bold"/>
                    <a:cs typeface="Barlow Bold"/>
                    <a:sym typeface="Barlow Bold"/>
                  </a:rPr>
                  <a:t>18</a:t>
                </a:r>
                <a:endParaRPr lang="sq-AL" sz="1200" b="1" spc="4" noProof="0" dirty="0">
                  <a:solidFill>
                    <a:srgbClr val="E49393"/>
                  </a:solidFill>
                  <a:latin typeface="Barlow Bold"/>
                  <a:ea typeface="Barlow Bold"/>
                  <a:cs typeface="Barlow Bold"/>
                  <a:sym typeface="Barlow Bold"/>
                </a:endParaRPr>
              </a:p>
            </p:txBody>
          </p:sp>
        </p:grpSp>
      </p:grpSp>
      <p:grpSp>
        <p:nvGrpSpPr>
          <p:cNvPr id="12" name="Group 5">
            <a:extLst>
              <a:ext uri="{FF2B5EF4-FFF2-40B4-BE49-F238E27FC236}">
                <a16:creationId xmlns:a16="http://schemas.microsoft.com/office/drawing/2014/main" id="{1F3F1BB6-2D35-DFB6-ED94-B1ED3A631D06}"/>
              </a:ext>
            </a:extLst>
          </p:cNvPr>
          <p:cNvGrpSpPr/>
          <p:nvPr/>
        </p:nvGrpSpPr>
        <p:grpSpPr>
          <a:xfrm rot="-10138660">
            <a:off x="6729297" y="-236639"/>
            <a:ext cx="2141005" cy="1985278"/>
            <a:chOff x="0" y="0"/>
            <a:chExt cx="812800" cy="75368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B716257-EAA5-263C-98CA-8F8FDADEAA8B}"/>
                </a:ext>
              </a:extLst>
            </p:cNvPr>
            <p:cNvSpPr/>
            <p:nvPr/>
          </p:nvSpPr>
          <p:spPr>
            <a:xfrm>
              <a:off x="0" y="0"/>
              <a:ext cx="812800" cy="753680"/>
            </a:xfrm>
            <a:custGeom>
              <a:avLst/>
              <a:gdLst/>
              <a:ahLst/>
              <a:cxnLst/>
              <a:rect l="l" t="t" r="r" b="b"/>
              <a:pathLst>
                <a:path w="812800" h="753680">
                  <a:moveTo>
                    <a:pt x="406400" y="0"/>
                  </a:moveTo>
                  <a:lnTo>
                    <a:pt x="812800" y="753680"/>
                  </a:lnTo>
                  <a:lnTo>
                    <a:pt x="0" y="75368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16863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15DF83CC-CF6A-8D87-9104-0A010D19561A}"/>
                </a:ext>
              </a:extLst>
            </p:cNvPr>
            <p:cNvSpPr txBox="1"/>
            <p:nvPr/>
          </p:nvSpPr>
          <p:spPr>
            <a:xfrm>
              <a:off x="127000" y="321348"/>
              <a:ext cx="558800" cy="378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61509C-54BE-F4BA-0C2F-2533C6B9AA70}"/>
              </a:ext>
            </a:extLst>
          </p:cNvPr>
          <p:cNvGrpSpPr/>
          <p:nvPr/>
        </p:nvGrpSpPr>
        <p:grpSpPr>
          <a:xfrm rot="-10138660">
            <a:off x="6498344" y="-656774"/>
            <a:ext cx="2141005" cy="1985278"/>
            <a:chOff x="0" y="0"/>
            <a:chExt cx="812800" cy="753681"/>
          </a:xfrm>
        </p:grpSpPr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12BF158E-94F1-61D7-FE89-DD86402B5AE4}"/>
                </a:ext>
              </a:extLst>
            </p:cNvPr>
            <p:cNvSpPr/>
            <p:nvPr/>
          </p:nvSpPr>
          <p:spPr>
            <a:xfrm>
              <a:off x="0" y="0"/>
              <a:ext cx="812800" cy="753680"/>
            </a:xfrm>
            <a:custGeom>
              <a:avLst/>
              <a:gdLst/>
              <a:ahLst/>
              <a:cxnLst/>
              <a:rect l="l" t="t" r="r" b="b"/>
              <a:pathLst>
                <a:path w="812800" h="753680">
                  <a:moveTo>
                    <a:pt x="406400" y="0"/>
                  </a:moveTo>
                  <a:lnTo>
                    <a:pt x="812800" y="753680"/>
                  </a:lnTo>
                  <a:lnTo>
                    <a:pt x="0" y="75368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16863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23" name="TextBox 17">
              <a:extLst>
                <a:ext uri="{FF2B5EF4-FFF2-40B4-BE49-F238E27FC236}">
                  <a16:creationId xmlns:a16="http://schemas.microsoft.com/office/drawing/2014/main" id="{F01CF897-669E-EDBF-9A69-51FEB8D78666}"/>
                </a:ext>
              </a:extLst>
            </p:cNvPr>
            <p:cNvSpPr txBox="1"/>
            <p:nvPr/>
          </p:nvSpPr>
          <p:spPr>
            <a:xfrm>
              <a:off x="127000" y="321348"/>
              <a:ext cx="558800" cy="378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24" name="Group 8">
            <a:extLst>
              <a:ext uri="{FF2B5EF4-FFF2-40B4-BE49-F238E27FC236}">
                <a16:creationId xmlns:a16="http://schemas.microsoft.com/office/drawing/2014/main" id="{7F25FBA1-8B50-D819-4790-A4EF0ECF30BD}"/>
              </a:ext>
            </a:extLst>
          </p:cNvPr>
          <p:cNvGrpSpPr/>
          <p:nvPr/>
        </p:nvGrpSpPr>
        <p:grpSpPr>
          <a:xfrm rot="1136038">
            <a:off x="6664025" y="9084315"/>
            <a:ext cx="2921675" cy="2556466"/>
            <a:chOff x="0" y="0"/>
            <a:chExt cx="812800" cy="711200"/>
          </a:xfrm>
        </p:grpSpPr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F45E1F10-F831-BE0C-0AF7-26EE4F0F0E1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72941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26" name="TextBox 10">
              <a:extLst>
                <a:ext uri="{FF2B5EF4-FFF2-40B4-BE49-F238E27FC236}">
                  <a16:creationId xmlns:a16="http://schemas.microsoft.com/office/drawing/2014/main" id="{067D60DE-7F29-B446-B1CD-85150FA396C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pic>
        <p:nvPicPr>
          <p:cNvPr id="2051" name="Picture 1" descr="Social Protection Indicator Database ...">
            <a:extLst>
              <a:ext uri="{FF2B5EF4-FFF2-40B4-BE49-F238E27FC236}">
                <a16:creationId xmlns:a16="http://schemas.microsoft.com/office/drawing/2014/main" id="{02B3AF03-8C89-3178-6C5F-47CBDF5A6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031" y="4276030"/>
            <a:ext cx="3465419" cy="200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A person's hands around a group of paper people&#10;&#10;AI-generated content may be incorrect.">
            <a:extLst>
              <a:ext uri="{FF2B5EF4-FFF2-40B4-BE49-F238E27FC236}">
                <a16:creationId xmlns:a16="http://schemas.microsoft.com/office/drawing/2014/main" id="{DBBA2204-28B2-AFCA-715C-2B320FDB2E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27" y="7924405"/>
            <a:ext cx="3731837" cy="275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21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BF674-9F80-E8DD-05A8-8940C950E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>
            <a:extLst>
              <a:ext uri="{FF2B5EF4-FFF2-40B4-BE49-F238E27FC236}">
                <a16:creationId xmlns:a16="http://schemas.microsoft.com/office/drawing/2014/main" id="{A123ADED-1F84-4E06-3DBD-45A32824AD04}"/>
              </a:ext>
            </a:extLst>
          </p:cNvPr>
          <p:cNvSpPr txBox="1"/>
          <p:nvPr/>
        </p:nvSpPr>
        <p:spPr>
          <a:xfrm>
            <a:off x="756000" y="689325"/>
            <a:ext cx="4420994" cy="446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 rtl="0">
              <a:lnSpc>
                <a:spcPts val="3919"/>
              </a:lnSpc>
              <a:spcBef>
                <a:spcPct val="0"/>
              </a:spcBef>
            </a:pPr>
            <a:r>
              <a:rPr lang="sq-AL" sz="2799" b="1" noProof="0" dirty="0">
                <a:solidFill>
                  <a:srgbClr val="365B6D"/>
                </a:solidFill>
                <a:latin typeface="Barlow Bold"/>
                <a:ea typeface="Barlow Bold"/>
                <a:cs typeface="Barlow Bold"/>
                <a:sym typeface="Barlow Bold"/>
              </a:rPr>
              <a:t>STREHIMI 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8926A80-E52D-89A4-8CC1-997B36075811}"/>
              </a:ext>
            </a:extLst>
          </p:cNvPr>
          <p:cNvSpPr/>
          <p:nvPr/>
        </p:nvSpPr>
        <p:spPr>
          <a:xfrm>
            <a:off x="654050" y="1569424"/>
            <a:ext cx="3051211" cy="1238968"/>
          </a:xfrm>
          <a:custGeom>
            <a:avLst/>
            <a:gdLst>
              <a:gd name="connsiteX0" fmla="*/ 11063 w 1390939"/>
              <a:gd name="connsiteY0" fmla="*/ 52125 h 867129"/>
              <a:gd name="connsiteX1" fmla="*/ 479 w 1390939"/>
              <a:gd name="connsiteY1" fmla="*/ 511442 h 867129"/>
              <a:gd name="connsiteX2" fmla="*/ 17413 w 1390939"/>
              <a:gd name="connsiteY2" fmla="*/ 718875 h 867129"/>
              <a:gd name="connsiteX3" fmla="*/ 70329 w 1390939"/>
              <a:gd name="connsiteY3" fmla="*/ 786609 h 867129"/>
              <a:gd name="connsiteX4" fmla="*/ 165579 w 1390939"/>
              <a:gd name="connsiteY4" fmla="*/ 788725 h 867129"/>
              <a:gd name="connsiteX5" fmla="*/ 823863 w 1390939"/>
              <a:gd name="connsiteY5" fmla="*/ 828942 h 867129"/>
              <a:gd name="connsiteX6" fmla="*/ 1236613 w 1390939"/>
              <a:gd name="connsiteY6" fmla="*/ 867042 h 867129"/>
              <a:gd name="connsiteX7" fmla="*/ 1338213 w 1390939"/>
              <a:gd name="connsiteY7" fmla="*/ 837409 h 867129"/>
              <a:gd name="connsiteX8" fmla="*/ 1386896 w 1390939"/>
              <a:gd name="connsiteY8" fmla="*/ 776025 h 867129"/>
              <a:gd name="connsiteX9" fmla="*/ 1384779 w 1390939"/>
              <a:gd name="connsiteY9" fmla="*/ 568592 h 867129"/>
              <a:gd name="connsiteX10" fmla="*/ 1357263 w 1390939"/>
              <a:gd name="connsiteY10" fmla="*/ 223575 h 867129"/>
              <a:gd name="connsiteX11" fmla="*/ 1333979 w 1390939"/>
              <a:gd name="connsiteY11" fmla="*/ 45775 h 867129"/>
              <a:gd name="connsiteX12" fmla="*/ 1287413 w 1390939"/>
              <a:gd name="connsiteY12" fmla="*/ 11909 h 867129"/>
              <a:gd name="connsiteX13" fmla="*/ 720146 w 1390939"/>
              <a:gd name="connsiteY13" fmla="*/ 7675 h 867129"/>
              <a:gd name="connsiteX14" fmla="*/ 239663 w 1390939"/>
              <a:gd name="connsiteY14" fmla="*/ 7675 h 867129"/>
              <a:gd name="connsiteX15" fmla="*/ 72446 w 1390939"/>
              <a:gd name="connsiteY15" fmla="*/ 5559 h 867129"/>
              <a:gd name="connsiteX16" fmla="*/ 11063 w 1390939"/>
              <a:gd name="connsiteY16" fmla="*/ 52125 h 86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939" h="867129">
                <a:moveTo>
                  <a:pt x="11063" y="52125"/>
                </a:moveTo>
                <a:cubicBezTo>
                  <a:pt x="-931" y="136439"/>
                  <a:pt x="-579" y="400317"/>
                  <a:pt x="479" y="511442"/>
                </a:cubicBezTo>
                <a:cubicBezTo>
                  <a:pt x="1537" y="622567"/>
                  <a:pt x="5771" y="673014"/>
                  <a:pt x="17413" y="718875"/>
                </a:cubicBezTo>
                <a:cubicBezTo>
                  <a:pt x="29055" y="764736"/>
                  <a:pt x="45635" y="774967"/>
                  <a:pt x="70329" y="786609"/>
                </a:cubicBezTo>
                <a:cubicBezTo>
                  <a:pt x="95023" y="798251"/>
                  <a:pt x="165579" y="788725"/>
                  <a:pt x="165579" y="788725"/>
                </a:cubicBezTo>
                <a:lnTo>
                  <a:pt x="823863" y="828942"/>
                </a:lnTo>
                <a:cubicBezTo>
                  <a:pt x="1002369" y="841995"/>
                  <a:pt x="1150888" y="865631"/>
                  <a:pt x="1236613" y="867042"/>
                </a:cubicBezTo>
                <a:cubicBezTo>
                  <a:pt x="1322338" y="868453"/>
                  <a:pt x="1313166" y="852578"/>
                  <a:pt x="1338213" y="837409"/>
                </a:cubicBezTo>
                <a:cubicBezTo>
                  <a:pt x="1363260" y="822240"/>
                  <a:pt x="1379135" y="820828"/>
                  <a:pt x="1386896" y="776025"/>
                </a:cubicBezTo>
                <a:cubicBezTo>
                  <a:pt x="1394657" y="731222"/>
                  <a:pt x="1389718" y="660667"/>
                  <a:pt x="1384779" y="568592"/>
                </a:cubicBezTo>
                <a:cubicBezTo>
                  <a:pt x="1379840" y="476517"/>
                  <a:pt x="1365730" y="310711"/>
                  <a:pt x="1357263" y="223575"/>
                </a:cubicBezTo>
                <a:cubicBezTo>
                  <a:pt x="1348796" y="136439"/>
                  <a:pt x="1345621" y="81053"/>
                  <a:pt x="1333979" y="45775"/>
                </a:cubicBezTo>
                <a:cubicBezTo>
                  <a:pt x="1322337" y="10497"/>
                  <a:pt x="1389719" y="18259"/>
                  <a:pt x="1287413" y="11909"/>
                </a:cubicBezTo>
                <a:cubicBezTo>
                  <a:pt x="1185108" y="5559"/>
                  <a:pt x="720146" y="7675"/>
                  <a:pt x="720146" y="7675"/>
                </a:cubicBezTo>
                <a:lnTo>
                  <a:pt x="239663" y="7675"/>
                </a:lnTo>
                <a:cubicBezTo>
                  <a:pt x="131713" y="7322"/>
                  <a:pt x="109488" y="-1849"/>
                  <a:pt x="72446" y="5559"/>
                </a:cubicBezTo>
                <a:cubicBezTo>
                  <a:pt x="35404" y="12967"/>
                  <a:pt x="23057" y="-32189"/>
                  <a:pt x="11063" y="52125"/>
                </a:cubicBezTo>
                <a:close/>
              </a:path>
            </a:pathLst>
          </a:custGeom>
          <a:solidFill>
            <a:srgbClr val="D18F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sq-AL" sz="1400" b="1" noProof="0" dirty="0">
                <a:latin typeface="Barlow" panose="00000500000000000000" pitchFamily="2" charset="0"/>
              </a:rPr>
              <a:t>Shpenzimet e planifikuara:</a:t>
            </a:r>
            <a:endParaRPr lang="en-US" sz="1400" b="1" noProof="0" dirty="0">
              <a:latin typeface="Barlow" panose="00000500000000000000" pitchFamily="2" charset="0"/>
            </a:endParaRPr>
          </a:p>
          <a:p>
            <a:pPr lvl="0" algn="ctr" rtl="0"/>
            <a:endParaRPr lang="sq-AL" sz="1400" b="1" noProof="0" dirty="0">
              <a:latin typeface="Barlow" panose="00000500000000000000" pitchFamily="2" charset="0"/>
            </a:endParaRPr>
          </a:p>
          <a:p>
            <a:pPr lvl="0" algn="ctr" rtl="0"/>
            <a:r>
              <a:rPr lang="en-US" sz="1400" b="1" dirty="0">
                <a:latin typeface="Barlow" panose="00000500000000000000" pitchFamily="2" charset="0"/>
              </a:rPr>
              <a:t>54.8</a:t>
            </a:r>
            <a:r>
              <a:rPr lang="sq-AL" sz="1400" b="1" noProof="0" dirty="0">
                <a:latin typeface="Barlow" panose="00000500000000000000" pitchFamily="2" charset="0"/>
              </a:rPr>
              <a:t> miliardë LEK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F63DCA8-7198-7F1F-79A3-6EB9EEEF4F87}"/>
              </a:ext>
            </a:extLst>
          </p:cNvPr>
          <p:cNvSpPr/>
          <p:nvPr/>
        </p:nvSpPr>
        <p:spPr>
          <a:xfrm>
            <a:off x="4109866" y="1643239"/>
            <a:ext cx="3056889" cy="1238967"/>
          </a:xfrm>
          <a:custGeom>
            <a:avLst/>
            <a:gdLst>
              <a:gd name="connsiteX0" fmla="*/ 10697 w 1379494"/>
              <a:gd name="connsiteY0" fmla="*/ 135515 h 775813"/>
              <a:gd name="connsiteX1" fmla="*/ 13872 w 1379494"/>
              <a:gd name="connsiteY1" fmla="*/ 641927 h 775813"/>
              <a:gd name="connsiteX2" fmla="*/ 102772 w 1379494"/>
              <a:gd name="connsiteY2" fmla="*/ 770515 h 775813"/>
              <a:gd name="connsiteX3" fmla="*/ 636172 w 1379494"/>
              <a:gd name="connsiteY3" fmla="*/ 753052 h 775813"/>
              <a:gd name="connsiteX4" fmla="*/ 1244185 w 1379494"/>
              <a:gd name="connsiteY4" fmla="*/ 721302 h 775813"/>
              <a:gd name="connsiteX5" fmla="*/ 1372772 w 1379494"/>
              <a:gd name="connsiteY5" fmla="*/ 641927 h 775813"/>
              <a:gd name="connsiteX6" fmla="*/ 1360072 w 1379494"/>
              <a:gd name="connsiteY6" fmla="*/ 216477 h 775813"/>
              <a:gd name="connsiteX7" fmla="*/ 1348960 w 1379494"/>
              <a:gd name="connsiteY7" fmla="*/ 37090 h 775813"/>
              <a:gd name="connsiteX8" fmla="*/ 1085435 w 1379494"/>
              <a:gd name="connsiteY8" fmla="*/ 18040 h 775813"/>
              <a:gd name="connsiteX9" fmla="*/ 434560 w 1379494"/>
              <a:gd name="connsiteY9" fmla="*/ 2165 h 775813"/>
              <a:gd name="connsiteX10" fmla="*/ 115472 w 1379494"/>
              <a:gd name="connsiteY10" fmla="*/ 16452 h 775813"/>
              <a:gd name="connsiteX11" fmla="*/ 10697 w 1379494"/>
              <a:gd name="connsiteY11" fmla="*/ 135515 h 77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9494" h="775813">
                <a:moveTo>
                  <a:pt x="10697" y="135515"/>
                </a:moveTo>
                <a:cubicBezTo>
                  <a:pt x="-6236" y="239761"/>
                  <a:pt x="-1474" y="536094"/>
                  <a:pt x="13872" y="641927"/>
                </a:cubicBezTo>
                <a:cubicBezTo>
                  <a:pt x="29218" y="747760"/>
                  <a:pt x="-945" y="751994"/>
                  <a:pt x="102772" y="770515"/>
                </a:cubicBezTo>
                <a:cubicBezTo>
                  <a:pt x="206489" y="789036"/>
                  <a:pt x="636172" y="753052"/>
                  <a:pt x="636172" y="753052"/>
                </a:cubicBezTo>
                <a:cubicBezTo>
                  <a:pt x="826407" y="744850"/>
                  <a:pt x="1121418" y="739823"/>
                  <a:pt x="1244185" y="721302"/>
                </a:cubicBezTo>
                <a:cubicBezTo>
                  <a:pt x="1366952" y="702781"/>
                  <a:pt x="1353458" y="726064"/>
                  <a:pt x="1372772" y="641927"/>
                </a:cubicBezTo>
                <a:cubicBezTo>
                  <a:pt x="1392086" y="557790"/>
                  <a:pt x="1364041" y="317283"/>
                  <a:pt x="1360072" y="216477"/>
                </a:cubicBezTo>
                <a:cubicBezTo>
                  <a:pt x="1356103" y="115671"/>
                  <a:pt x="1394733" y="70163"/>
                  <a:pt x="1348960" y="37090"/>
                </a:cubicBezTo>
                <a:cubicBezTo>
                  <a:pt x="1303187" y="4017"/>
                  <a:pt x="1237835" y="23861"/>
                  <a:pt x="1085435" y="18040"/>
                </a:cubicBezTo>
                <a:cubicBezTo>
                  <a:pt x="933035" y="12219"/>
                  <a:pt x="596220" y="2430"/>
                  <a:pt x="434560" y="2165"/>
                </a:cubicBezTo>
                <a:cubicBezTo>
                  <a:pt x="272900" y="1900"/>
                  <a:pt x="186645" y="-7890"/>
                  <a:pt x="115472" y="16452"/>
                </a:cubicBezTo>
                <a:cubicBezTo>
                  <a:pt x="44299" y="40794"/>
                  <a:pt x="27630" y="31269"/>
                  <a:pt x="10697" y="1355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sq-AL" sz="1400" b="1" noProof="0" dirty="0">
                <a:solidFill>
                  <a:prstClr val="white"/>
                </a:solidFill>
                <a:latin typeface="Barlow" panose="00000500000000000000" pitchFamily="2" charset="0"/>
              </a:rPr>
              <a:t>Shpenzimet faktike:</a:t>
            </a:r>
          </a:p>
          <a:p>
            <a:pPr algn="ctr"/>
            <a:r>
              <a:rPr lang="en-US" sz="1400" b="1" dirty="0">
                <a:latin typeface="Barlow" panose="00000500000000000000" pitchFamily="2" charset="0"/>
              </a:rPr>
              <a:t>53</a:t>
            </a:r>
            <a:r>
              <a:rPr lang="sq-AL" sz="1400" b="1" noProof="0" dirty="0">
                <a:latin typeface="Barlow" panose="00000500000000000000" pitchFamily="2" charset="0"/>
              </a:rPr>
              <a:t>.0 miliardë LEK</a:t>
            </a:r>
            <a:r>
              <a:rPr lang="en-US" sz="1400" b="1" noProof="0" dirty="0">
                <a:latin typeface="Barlow" panose="00000500000000000000" pitchFamily="2" charset="0"/>
              </a:rPr>
              <a:t>                                         </a:t>
            </a:r>
            <a:r>
              <a:rPr lang="en-US" sz="1400" b="1" noProof="0" dirty="0" err="1">
                <a:latin typeface="Barlow" panose="00000500000000000000" pitchFamily="2" charset="0"/>
              </a:rPr>
              <a:t>ose</a:t>
            </a:r>
            <a:r>
              <a:rPr lang="en-US" sz="1400" b="1" noProof="0" dirty="0">
                <a:latin typeface="Barlow" panose="00000500000000000000" pitchFamily="2" charset="0"/>
              </a:rPr>
              <a:t> </a:t>
            </a:r>
            <a:r>
              <a:rPr lang="en-US" sz="1400" b="1" dirty="0">
                <a:latin typeface="Barlow" panose="00000500000000000000" pitchFamily="2" charset="0"/>
              </a:rPr>
              <a:t>2.0</a:t>
            </a:r>
            <a:r>
              <a:rPr lang="sq-AL" sz="1400" b="1" noProof="0" dirty="0">
                <a:latin typeface="Barlow" panose="00000500000000000000" pitchFamily="2" charset="0"/>
              </a:rPr>
              <a:t>% e PBB-së</a:t>
            </a:r>
          </a:p>
          <a:p>
            <a:pPr lvl="0" algn="ctr" rtl="0"/>
            <a:r>
              <a:rPr lang="en-US" sz="1400" b="1" noProof="0" dirty="0">
                <a:latin typeface="Barlow" panose="00000500000000000000" pitchFamily="2" charset="0"/>
              </a:rPr>
              <a:t> </a:t>
            </a:r>
            <a:endParaRPr lang="sq-AL" sz="1400" b="1" noProof="0" dirty="0">
              <a:latin typeface="Barlow" panose="00000500000000000000" pitchFamily="2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B59E098-558A-32C8-4737-5EC89706651D}"/>
              </a:ext>
            </a:extLst>
          </p:cNvPr>
          <p:cNvSpPr/>
          <p:nvPr/>
        </p:nvSpPr>
        <p:spPr>
          <a:xfrm>
            <a:off x="4109866" y="3130275"/>
            <a:ext cx="3086099" cy="1318464"/>
          </a:xfrm>
          <a:custGeom>
            <a:avLst/>
            <a:gdLst>
              <a:gd name="connsiteX0" fmla="*/ 2307 w 1360754"/>
              <a:gd name="connsiteY0" fmla="*/ 165248 h 824951"/>
              <a:gd name="connsiteX1" fmla="*/ 11832 w 1360754"/>
              <a:gd name="connsiteY1" fmla="*/ 611336 h 824951"/>
              <a:gd name="connsiteX2" fmla="*/ 45169 w 1360754"/>
              <a:gd name="connsiteY2" fmla="*/ 747861 h 824951"/>
              <a:gd name="connsiteX3" fmla="*/ 313457 w 1360754"/>
              <a:gd name="connsiteY3" fmla="*/ 806598 h 824951"/>
              <a:gd name="connsiteX4" fmla="*/ 1116732 w 1360754"/>
              <a:gd name="connsiteY4" fmla="*/ 820886 h 824951"/>
              <a:gd name="connsiteX5" fmla="*/ 1332632 w 1360754"/>
              <a:gd name="connsiteY5" fmla="*/ 741511 h 824951"/>
              <a:gd name="connsiteX6" fmla="*/ 1359619 w 1360754"/>
              <a:gd name="connsiteY6" fmla="*/ 428773 h 824951"/>
              <a:gd name="connsiteX7" fmla="*/ 1346919 w 1360754"/>
              <a:gd name="connsiteY7" fmla="*/ 116036 h 824951"/>
              <a:gd name="connsiteX8" fmla="*/ 1294532 w 1360754"/>
              <a:gd name="connsiteY8" fmla="*/ 25548 h 824951"/>
              <a:gd name="connsiteX9" fmla="*/ 1169119 w 1360754"/>
              <a:gd name="connsiteY9" fmla="*/ 148 h 824951"/>
              <a:gd name="connsiteX10" fmla="*/ 792882 w 1360754"/>
              <a:gd name="connsiteY10" fmla="*/ 14436 h 824951"/>
              <a:gd name="connsiteX11" fmla="*/ 262657 w 1360754"/>
              <a:gd name="connsiteY11" fmla="*/ 36661 h 824951"/>
              <a:gd name="connsiteX12" fmla="*/ 51519 w 1360754"/>
              <a:gd name="connsiteY12" fmla="*/ 63648 h 824951"/>
              <a:gd name="connsiteX13" fmla="*/ 2307 w 1360754"/>
              <a:gd name="connsiteY13" fmla="*/ 165248 h 82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60754" h="824951">
                <a:moveTo>
                  <a:pt x="2307" y="165248"/>
                </a:moveTo>
                <a:cubicBezTo>
                  <a:pt x="-4308" y="256529"/>
                  <a:pt x="4688" y="514234"/>
                  <a:pt x="11832" y="611336"/>
                </a:cubicBezTo>
                <a:cubicBezTo>
                  <a:pt x="18976" y="708438"/>
                  <a:pt x="-5102" y="715317"/>
                  <a:pt x="45169" y="747861"/>
                </a:cubicBezTo>
                <a:cubicBezTo>
                  <a:pt x="95440" y="780405"/>
                  <a:pt x="134863" y="794427"/>
                  <a:pt x="313457" y="806598"/>
                </a:cubicBezTo>
                <a:cubicBezTo>
                  <a:pt x="492051" y="818769"/>
                  <a:pt x="946870" y="831734"/>
                  <a:pt x="1116732" y="820886"/>
                </a:cubicBezTo>
                <a:cubicBezTo>
                  <a:pt x="1286595" y="810038"/>
                  <a:pt x="1292151" y="806863"/>
                  <a:pt x="1332632" y="741511"/>
                </a:cubicBezTo>
                <a:cubicBezTo>
                  <a:pt x="1373113" y="676159"/>
                  <a:pt x="1357238" y="533019"/>
                  <a:pt x="1359619" y="428773"/>
                </a:cubicBezTo>
                <a:cubicBezTo>
                  <a:pt x="1362000" y="324527"/>
                  <a:pt x="1357767" y="183240"/>
                  <a:pt x="1346919" y="116036"/>
                </a:cubicBezTo>
                <a:cubicBezTo>
                  <a:pt x="1336071" y="48832"/>
                  <a:pt x="1324165" y="44863"/>
                  <a:pt x="1294532" y="25548"/>
                </a:cubicBezTo>
                <a:cubicBezTo>
                  <a:pt x="1264899" y="6233"/>
                  <a:pt x="1252727" y="2000"/>
                  <a:pt x="1169119" y="148"/>
                </a:cubicBezTo>
                <a:cubicBezTo>
                  <a:pt x="1085511" y="-1704"/>
                  <a:pt x="792882" y="14436"/>
                  <a:pt x="792882" y="14436"/>
                </a:cubicBezTo>
                <a:lnTo>
                  <a:pt x="262657" y="36661"/>
                </a:lnTo>
                <a:cubicBezTo>
                  <a:pt x="139097" y="44863"/>
                  <a:pt x="94911" y="40365"/>
                  <a:pt x="51519" y="63648"/>
                </a:cubicBezTo>
                <a:cubicBezTo>
                  <a:pt x="8127" y="86931"/>
                  <a:pt x="8922" y="73967"/>
                  <a:pt x="2307" y="165248"/>
                </a:cubicBezTo>
                <a:close/>
              </a:path>
            </a:pathLst>
          </a:custGeom>
          <a:solidFill>
            <a:srgbClr val="5D78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fi-FI" sz="1400" b="1" noProof="0" dirty="0">
                <a:latin typeface="Barlow" panose="00000500000000000000" pitchFamily="2" charset="0"/>
              </a:rPr>
              <a:t>Rritja në krahasim me vitin 2024:</a:t>
            </a:r>
          </a:p>
          <a:p>
            <a:pPr lvl="0" algn="ctr" rtl="0"/>
            <a:endParaRPr lang="sq-AL" sz="1400" b="1" noProof="0" dirty="0">
              <a:latin typeface="Barlow" panose="00000500000000000000" pitchFamily="2" charset="0"/>
            </a:endParaRPr>
          </a:p>
          <a:p>
            <a:pPr lvl="0" algn="ctr" rtl="0"/>
            <a:r>
              <a:rPr lang="en-GB" sz="1400" b="1" dirty="0">
                <a:latin typeface="Barlow" panose="00000500000000000000" pitchFamily="2" charset="0"/>
              </a:rPr>
              <a:t>13.7</a:t>
            </a:r>
            <a:r>
              <a:rPr lang="sq-AL" sz="1400" b="1" noProof="0" dirty="0">
                <a:latin typeface="Barlow" panose="00000500000000000000" pitchFamily="2" charset="0"/>
              </a:rPr>
              <a:t>%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A7E2980-BE72-8D26-364C-01A9A511C140}"/>
              </a:ext>
            </a:extLst>
          </p:cNvPr>
          <p:cNvSpPr/>
          <p:nvPr/>
        </p:nvSpPr>
        <p:spPr>
          <a:xfrm>
            <a:off x="654050" y="3207973"/>
            <a:ext cx="3206823" cy="1205366"/>
          </a:xfrm>
          <a:custGeom>
            <a:avLst/>
            <a:gdLst>
              <a:gd name="connsiteX0" fmla="*/ 2841 w 1366504"/>
              <a:gd name="connsiteY0" fmla="*/ 126136 h 842202"/>
              <a:gd name="connsiteX1" fmla="*/ 26654 w 1366504"/>
              <a:gd name="connsiteY1" fmla="*/ 581749 h 842202"/>
              <a:gd name="connsiteX2" fmla="*/ 66341 w 1366504"/>
              <a:gd name="connsiteY2" fmla="*/ 759549 h 842202"/>
              <a:gd name="connsiteX3" fmla="*/ 180641 w 1366504"/>
              <a:gd name="connsiteY3" fmla="*/ 840511 h 842202"/>
              <a:gd name="connsiteX4" fmla="*/ 758491 w 1366504"/>
              <a:gd name="connsiteY4" fmla="*/ 810349 h 842202"/>
              <a:gd name="connsiteX5" fmla="*/ 1237916 w 1366504"/>
              <a:gd name="connsiteY5" fmla="*/ 761136 h 842202"/>
              <a:gd name="connsiteX6" fmla="*/ 1337929 w 1366504"/>
              <a:gd name="connsiteY6" fmla="*/ 681761 h 842202"/>
              <a:gd name="connsiteX7" fmla="*/ 1364916 w 1366504"/>
              <a:gd name="connsiteY7" fmla="*/ 449986 h 842202"/>
              <a:gd name="connsiteX8" fmla="*/ 1301416 w 1366504"/>
              <a:gd name="connsiteY8" fmla="*/ 137249 h 842202"/>
              <a:gd name="connsiteX9" fmla="*/ 1252204 w 1366504"/>
              <a:gd name="connsiteY9" fmla="*/ 61049 h 842202"/>
              <a:gd name="connsiteX10" fmla="*/ 1017254 w 1366504"/>
              <a:gd name="connsiteY10" fmla="*/ 30886 h 842202"/>
              <a:gd name="connsiteX11" fmla="*/ 418766 w 1366504"/>
              <a:gd name="connsiteY11" fmla="*/ 8661 h 842202"/>
              <a:gd name="connsiteX12" fmla="*/ 93329 w 1366504"/>
              <a:gd name="connsiteY12" fmla="*/ 10249 h 842202"/>
              <a:gd name="connsiteX13" fmla="*/ 2841 w 1366504"/>
              <a:gd name="connsiteY13" fmla="*/ 126136 h 84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66504" h="842202">
                <a:moveTo>
                  <a:pt x="2841" y="126136"/>
                </a:moveTo>
                <a:cubicBezTo>
                  <a:pt x="-8271" y="221386"/>
                  <a:pt x="16071" y="476180"/>
                  <a:pt x="26654" y="581749"/>
                </a:cubicBezTo>
                <a:cubicBezTo>
                  <a:pt x="37237" y="687318"/>
                  <a:pt x="40677" y="716422"/>
                  <a:pt x="66341" y="759549"/>
                </a:cubicBezTo>
                <a:cubicBezTo>
                  <a:pt x="92005" y="802676"/>
                  <a:pt x="65283" y="832044"/>
                  <a:pt x="180641" y="840511"/>
                </a:cubicBezTo>
                <a:cubicBezTo>
                  <a:pt x="295999" y="848978"/>
                  <a:pt x="582279" y="823578"/>
                  <a:pt x="758491" y="810349"/>
                </a:cubicBezTo>
                <a:cubicBezTo>
                  <a:pt x="934703" y="797120"/>
                  <a:pt x="1141343" y="782567"/>
                  <a:pt x="1237916" y="761136"/>
                </a:cubicBezTo>
                <a:cubicBezTo>
                  <a:pt x="1334489" y="739705"/>
                  <a:pt x="1316762" y="733619"/>
                  <a:pt x="1337929" y="681761"/>
                </a:cubicBezTo>
                <a:cubicBezTo>
                  <a:pt x="1359096" y="629903"/>
                  <a:pt x="1371001" y="540738"/>
                  <a:pt x="1364916" y="449986"/>
                </a:cubicBezTo>
                <a:cubicBezTo>
                  <a:pt x="1358831" y="359234"/>
                  <a:pt x="1320201" y="202072"/>
                  <a:pt x="1301416" y="137249"/>
                </a:cubicBezTo>
                <a:cubicBezTo>
                  <a:pt x="1282631" y="72426"/>
                  <a:pt x="1299564" y="78776"/>
                  <a:pt x="1252204" y="61049"/>
                </a:cubicBezTo>
                <a:cubicBezTo>
                  <a:pt x="1204844" y="43322"/>
                  <a:pt x="1156160" y="39617"/>
                  <a:pt x="1017254" y="30886"/>
                </a:cubicBezTo>
                <a:cubicBezTo>
                  <a:pt x="878348" y="22155"/>
                  <a:pt x="572753" y="12100"/>
                  <a:pt x="418766" y="8661"/>
                </a:cubicBezTo>
                <a:cubicBezTo>
                  <a:pt x="264779" y="5222"/>
                  <a:pt x="162650" y="-9859"/>
                  <a:pt x="93329" y="10249"/>
                </a:cubicBezTo>
                <a:cubicBezTo>
                  <a:pt x="24008" y="30357"/>
                  <a:pt x="13953" y="30886"/>
                  <a:pt x="2841" y="12613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sq-AL" sz="1400" b="1" noProof="0" dirty="0">
                <a:latin typeface="Barlow" panose="00000500000000000000" pitchFamily="2" charset="0"/>
              </a:rPr>
              <a:t>Niveli i realizimit faktik:</a:t>
            </a:r>
            <a:endParaRPr lang="en-US" sz="1400" b="1" noProof="0" dirty="0">
              <a:latin typeface="Barlow" panose="00000500000000000000" pitchFamily="2" charset="0"/>
            </a:endParaRPr>
          </a:p>
          <a:p>
            <a:pPr lvl="0" algn="ctr" rtl="0"/>
            <a:endParaRPr lang="sq-AL" sz="1400" b="1" noProof="0" dirty="0">
              <a:latin typeface="Barlow" panose="00000500000000000000" pitchFamily="2" charset="0"/>
            </a:endParaRPr>
          </a:p>
          <a:p>
            <a:pPr lvl="0" algn="ctr" rtl="0"/>
            <a:r>
              <a:rPr lang="en-US" sz="1400" b="1" dirty="0">
                <a:latin typeface="Barlow" panose="00000500000000000000" pitchFamily="2" charset="0"/>
              </a:rPr>
              <a:t>96</a:t>
            </a:r>
            <a:r>
              <a:rPr lang="sq-AL" sz="1400" b="1" noProof="0" dirty="0">
                <a:latin typeface="Barlow" panose="00000500000000000000" pitchFamily="2" charset="0"/>
              </a:rPr>
              <a:t>.8%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150AB9F-F46C-2F2F-CA34-A8E3BB6E4F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302523"/>
              </p:ext>
            </p:extLst>
          </p:nvPr>
        </p:nvGraphicFramePr>
        <p:xfrm>
          <a:off x="398642" y="4696808"/>
          <a:ext cx="7157858" cy="4932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8929">
                  <a:extLst>
                    <a:ext uri="{9D8B030D-6E8A-4147-A177-3AD203B41FA5}">
                      <a16:colId xmlns:a16="http://schemas.microsoft.com/office/drawing/2014/main" val="3608872522"/>
                    </a:ext>
                  </a:extLst>
                </a:gridCol>
                <a:gridCol w="3578929">
                  <a:extLst>
                    <a:ext uri="{9D8B030D-6E8A-4147-A177-3AD203B41FA5}">
                      <a16:colId xmlns:a16="http://schemas.microsoft.com/office/drawing/2014/main" val="994170029"/>
                    </a:ext>
                  </a:extLst>
                </a:gridCol>
              </a:tblGrid>
              <a:tr h="4932620">
                <a:tc>
                  <a:txBody>
                    <a:bodyPr/>
                    <a:lstStyle/>
                    <a:p>
                      <a:pPr marL="129540" lvl="1" algn="just" rtl="0"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endParaRPr lang="en-US" sz="1600" b="1" spc="4" noProof="0" dirty="0">
                        <a:solidFill>
                          <a:srgbClr val="365B6D"/>
                        </a:solidFill>
                        <a:latin typeface="Barlow"/>
                      </a:endParaRPr>
                    </a:p>
                    <a:p>
                      <a:pPr marL="129540" lvl="1" algn="just" rtl="0"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sq-AL" sz="1600" b="1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Arritjet kryesore:</a:t>
                      </a:r>
                      <a:endParaRPr lang="en-US" sz="1600" b="1" spc="4" noProof="0" dirty="0">
                        <a:solidFill>
                          <a:srgbClr val="365B6D"/>
                        </a:solidFill>
                        <a:latin typeface="Barlow"/>
                      </a:endParaRPr>
                    </a:p>
                    <a:p>
                      <a:pPr marL="129540" lvl="1" algn="just" rtl="0"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endParaRPr lang="sq-AL" sz="1200" b="1" spc="4" noProof="0" dirty="0">
                        <a:solidFill>
                          <a:srgbClr val="365B6D"/>
                        </a:solidFill>
                        <a:latin typeface="Barlow"/>
                      </a:endParaRPr>
                    </a:p>
                    <a:p>
                      <a:pPr marL="259080" lvl="1" indent="-129540" algn="l" rtl="0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/>
                        <a:buChar char="•"/>
                      </a:pPr>
                      <a:r>
                        <a:rPr lang="sq-AL" sz="14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5,</a:t>
                      </a:r>
                      <a:r>
                        <a:rPr lang="en-US" sz="14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313</a:t>
                      </a:r>
                      <a:r>
                        <a:rPr lang="sq-AL" sz="14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familje kanë përfituar subvencionim të interesit të kredive </a:t>
                      </a:r>
                      <a:r>
                        <a:rPr lang="en-US" sz="14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të</a:t>
                      </a:r>
                      <a:r>
                        <a:rPr lang="en-US" sz="14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4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strehimit</a:t>
                      </a:r>
                      <a:r>
                        <a:rPr lang="en-GB" sz="14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.</a:t>
                      </a:r>
                      <a:endParaRPr lang="sq-AL" sz="1400" b="0" spc="4" noProof="0" dirty="0">
                        <a:solidFill>
                          <a:srgbClr val="365B6D"/>
                        </a:solidFill>
                        <a:latin typeface="Barlow"/>
                      </a:endParaRPr>
                    </a:p>
                    <a:p>
                      <a:pPr marL="259080" lvl="1" indent="-129540" algn="just" rtl="0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/>
                        <a:buChar char="•"/>
                      </a:pPr>
                      <a:r>
                        <a:rPr lang="en-US" sz="14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17</a:t>
                      </a:r>
                      <a:r>
                        <a:rPr lang="sq-AL" sz="14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përfitues kanë marrë Grantin e </a:t>
                      </a:r>
                      <a:r>
                        <a:rPr lang="en-US" sz="14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m</a:t>
                      </a:r>
                      <a:r>
                        <a:rPr lang="sq-AL" sz="14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enjëhershëm</a:t>
                      </a:r>
                      <a:r>
                        <a:rPr lang="en-GB" sz="14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.</a:t>
                      </a:r>
                      <a:endParaRPr lang="sq-AL" sz="1400" b="0" spc="4" noProof="0" dirty="0">
                        <a:solidFill>
                          <a:srgbClr val="365B6D"/>
                        </a:solidFill>
                        <a:latin typeface="Barlow"/>
                      </a:endParaRPr>
                    </a:p>
                    <a:p>
                      <a:pPr marL="259080" lvl="1" indent="-129540" algn="just" rtl="0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/>
                        <a:buChar char="•"/>
                      </a:pPr>
                      <a:r>
                        <a:rPr lang="sq-AL" sz="14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2</a:t>
                      </a:r>
                      <a:r>
                        <a:rPr lang="en-US" sz="14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18</a:t>
                      </a:r>
                      <a:r>
                        <a:rPr lang="sq-AL" sz="14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familje kanë marrë subvencione për marrjen me qira të një shtëpie për shkak të shpronësimit të banesave të tyre nga Unaza e Madhe në Tiranë</a:t>
                      </a:r>
                      <a:r>
                        <a:rPr lang="en-GB" sz="14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.</a:t>
                      </a:r>
                      <a:endParaRPr lang="sq-AL" sz="1400" b="0" spc="4" noProof="0" dirty="0">
                        <a:solidFill>
                          <a:srgbClr val="365B6D"/>
                        </a:solidFill>
                        <a:latin typeface="Barlow"/>
                      </a:endParaRPr>
                    </a:p>
                    <a:p>
                      <a:pPr marL="259080" lvl="1" indent="-129540" algn="l" rtl="0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/>
                        <a:buChar char="•"/>
                      </a:pPr>
                      <a:r>
                        <a:rPr lang="en-US" sz="14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490 </a:t>
                      </a:r>
                      <a:r>
                        <a:rPr lang="sq-AL" sz="14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familje kanë përfituar subvencionim të interesit  të kredive të  reja për blerjen e një shtëpie.</a:t>
                      </a:r>
                      <a:endParaRPr lang="en-US" sz="1400" b="0" spc="4" noProof="0" dirty="0">
                        <a:solidFill>
                          <a:srgbClr val="365B6D"/>
                        </a:solidFill>
                        <a:latin typeface="Barlow"/>
                      </a:endParaRPr>
                    </a:p>
                    <a:p>
                      <a:pPr marL="259080" marR="0" lvl="1" indent="-1295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2,297</a:t>
                      </a:r>
                      <a:r>
                        <a:rPr lang="sq-AL" sz="14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familje kanë përfituar nga subvencionet për marrjen me qira të një shtëpie në tregun e lirë.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954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400" b="1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12954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sq-AL" sz="1200" b="1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marR="0" lvl="1" indent="-1295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sq-AL" sz="14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Janë përfunduar 17 projekte investimi në fushën e strehimit, duke përmirësuar kushtet e banimit për individë dhe familje në nevojë, me fokus të veçantë komunitet</a:t>
                      </a:r>
                      <a:r>
                        <a:rPr lang="en-US" sz="14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in</a:t>
                      </a:r>
                      <a:r>
                        <a:rPr lang="sq-AL" sz="14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Rom dhe Egjiptian në bashki të ndryshme të vendit, përfshirë Delvinën, Librazhdin, Vlorën, Shkodrën, Fierin dhe Sarandën.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900109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D596BF18-35B0-EA31-0CFC-9E442634DE23}"/>
              </a:ext>
            </a:extLst>
          </p:cNvPr>
          <p:cNvGrpSpPr/>
          <p:nvPr/>
        </p:nvGrpSpPr>
        <p:grpSpPr>
          <a:xfrm>
            <a:off x="860" y="215910"/>
            <a:ext cx="3132903" cy="304044"/>
            <a:chOff x="860" y="215910"/>
            <a:chExt cx="3132903" cy="304044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03A9F78A-A8F0-7532-F39A-06696B682798}"/>
                </a:ext>
              </a:extLst>
            </p:cNvPr>
            <p:cNvGrpSpPr/>
            <p:nvPr/>
          </p:nvGrpSpPr>
          <p:grpSpPr>
            <a:xfrm rot="5400000">
              <a:off x="1515103" y="-1057393"/>
              <a:ext cx="63104" cy="3091589"/>
              <a:chOff x="0" y="0"/>
              <a:chExt cx="17101" cy="934750"/>
            </a:xfrm>
          </p:grpSpPr>
          <p:sp>
            <p:nvSpPr>
              <p:cNvPr id="9" name="Freeform 3">
                <a:extLst>
                  <a:ext uri="{FF2B5EF4-FFF2-40B4-BE49-F238E27FC236}">
                    <a16:creationId xmlns:a16="http://schemas.microsoft.com/office/drawing/2014/main" id="{C953077C-0686-D2A3-AB35-CCC18FC1D1AD}"/>
                  </a:ext>
                </a:extLst>
              </p:cNvPr>
              <p:cNvSpPr/>
              <p:nvPr/>
            </p:nvSpPr>
            <p:spPr>
              <a:xfrm>
                <a:off x="0" y="0"/>
                <a:ext cx="17101" cy="934750"/>
              </a:xfrm>
              <a:custGeom>
                <a:avLst/>
                <a:gdLst/>
                <a:ahLst/>
                <a:cxnLst/>
                <a:rect l="l" t="t" r="r" b="b"/>
                <a:pathLst>
                  <a:path w="17101" h="934750">
                    <a:moveTo>
                      <a:pt x="0" y="0"/>
                    </a:moveTo>
                    <a:lnTo>
                      <a:pt x="17101" y="0"/>
                    </a:lnTo>
                    <a:lnTo>
                      <a:pt x="17101" y="934750"/>
                    </a:lnTo>
                    <a:lnTo>
                      <a:pt x="0" y="934750"/>
                    </a:lnTo>
                    <a:close/>
                  </a:path>
                </a:pathLst>
              </a:custGeom>
              <a:solidFill>
                <a:srgbClr val="365B6D"/>
              </a:solidFill>
            </p:spPr>
            <p:txBody>
              <a:bodyPr/>
              <a:lstStyle/>
              <a:p>
                <a:pPr algn="l" rtl="0"/>
                <a:endParaRPr lang="sq-AL" noProof="0" dirty="0"/>
              </a:p>
            </p:txBody>
          </p:sp>
          <p:sp>
            <p:nvSpPr>
              <p:cNvPr id="11" name="TextBox 4">
                <a:extLst>
                  <a:ext uri="{FF2B5EF4-FFF2-40B4-BE49-F238E27FC236}">
                    <a16:creationId xmlns:a16="http://schemas.microsoft.com/office/drawing/2014/main" id="{D5CB75A9-84F9-8134-1870-65A0DED0519C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7101" cy="944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1871"/>
                  </a:lnSpc>
                </a:pPr>
                <a:endParaRPr lang="sq-AL" noProof="0" dirty="0"/>
              </a:p>
            </p:txBody>
          </p:sp>
        </p:grpSp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EE0F7C58-C610-B8CB-C2EC-3BE4AF8B2B7B}"/>
                </a:ext>
              </a:extLst>
            </p:cNvPr>
            <p:cNvGrpSpPr/>
            <p:nvPr/>
          </p:nvGrpSpPr>
          <p:grpSpPr>
            <a:xfrm>
              <a:off x="97017" y="215910"/>
              <a:ext cx="3036746" cy="194284"/>
              <a:chOff x="120176" y="-97609"/>
              <a:chExt cx="2266969" cy="233489"/>
            </a:xfrm>
          </p:grpSpPr>
          <p:sp>
            <p:nvSpPr>
              <p:cNvPr id="7" name="TextBox 20">
                <a:extLst>
                  <a:ext uri="{FF2B5EF4-FFF2-40B4-BE49-F238E27FC236}">
                    <a16:creationId xmlns:a16="http://schemas.microsoft.com/office/drawing/2014/main" id="{F3C497EA-61DE-2FBF-E670-5CABA3174100}"/>
                  </a:ext>
                </a:extLst>
              </p:cNvPr>
              <p:cNvSpPr txBox="1"/>
              <p:nvPr/>
            </p:nvSpPr>
            <p:spPr>
              <a:xfrm>
                <a:off x="317411" y="-71078"/>
                <a:ext cx="2069734" cy="19264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 rtl="0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sq-AL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Buxheti</a:t>
                </a:r>
                <a:r>
                  <a:rPr lang="en-GB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</a:t>
                </a:r>
                <a:r>
                  <a:rPr lang="en-GB" sz="999" spc="3" noProof="0" dirty="0" err="1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Faktik</a:t>
                </a:r>
                <a:r>
                  <a:rPr lang="en-GB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2025 </a:t>
                </a:r>
                <a:r>
                  <a:rPr lang="sq-AL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për Qytetarët</a:t>
                </a:r>
              </a:p>
            </p:txBody>
          </p:sp>
          <p:sp>
            <p:nvSpPr>
              <p:cNvPr id="8" name="TextBox 21">
                <a:extLst>
                  <a:ext uri="{FF2B5EF4-FFF2-40B4-BE49-F238E27FC236}">
                    <a16:creationId xmlns:a16="http://schemas.microsoft.com/office/drawing/2014/main" id="{30641530-742F-6042-2062-DFFC01D89E4C}"/>
                  </a:ext>
                </a:extLst>
              </p:cNvPr>
              <p:cNvSpPr txBox="1"/>
              <p:nvPr/>
            </p:nvSpPr>
            <p:spPr>
              <a:xfrm>
                <a:off x="120176" y="-97609"/>
                <a:ext cx="140198" cy="23348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 rtl="0">
                  <a:lnSpc>
                    <a:spcPts val="1679"/>
                  </a:lnSpc>
                  <a:spcBef>
                    <a:spcPct val="0"/>
                  </a:spcBef>
                </a:pPr>
                <a:r>
                  <a:rPr lang="sq-AL" sz="1200" b="1" spc="4" noProof="0" dirty="0">
                    <a:solidFill>
                      <a:srgbClr val="E49393"/>
                    </a:solidFill>
                    <a:latin typeface="Barlow Bold"/>
                    <a:ea typeface="Barlow Bold"/>
                    <a:cs typeface="Barlow Bold"/>
                    <a:sym typeface="Barlow Bold"/>
                  </a:rPr>
                  <a:t>1</a:t>
                </a:r>
                <a:r>
                  <a:rPr lang="en-US" sz="1200" b="1" spc="4" noProof="0" dirty="0">
                    <a:solidFill>
                      <a:srgbClr val="E49393"/>
                    </a:solidFill>
                    <a:latin typeface="Barlow Bold"/>
                    <a:ea typeface="Barlow Bold"/>
                    <a:cs typeface="Barlow Bold"/>
                    <a:sym typeface="Barlow Bold"/>
                  </a:rPr>
                  <a:t>9</a:t>
                </a:r>
                <a:endParaRPr lang="sq-AL" sz="1200" b="1" spc="4" noProof="0" dirty="0">
                  <a:solidFill>
                    <a:srgbClr val="E49393"/>
                  </a:solidFill>
                  <a:latin typeface="Barlow Bold"/>
                  <a:ea typeface="Barlow Bold"/>
                  <a:cs typeface="Barlow Bold"/>
                  <a:sym typeface="Barlow Bold"/>
                </a:endParaRPr>
              </a:p>
            </p:txBody>
          </p:sp>
        </p:grpSp>
      </p:grpSp>
      <p:grpSp>
        <p:nvGrpSpPr>
          <p:cNvPr id="12" name="Group 5">
            <a:extLst>
              <a:ext uri="{FF2B5EF4-FFF2-40B4-BE49-F238E27FC236}">
                <a16:creationId xmlns:a16="http://schemas.microsoft.com/office/drawing/2014/main" id="{181BB142-0B63-76F6-A0EE-035DF9DB6160}"/>
              </a:ext>
            </a:extLst>
          </p:cNvPr>
          <p:cNvGrpSpPr/>
          <p:nvPr/>
        </p:nvGrpSpPr>
        <p:grpSpPr>
          <a:xfrm rot="-10138660">
            <a:off x="6729297" y="-236639"/>
            <a:ext cx="2141005" cy="1985278"/>
            <a:chOff x="0" y="0"/>
            <a:chExt cx="812800" cy="75368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6657BE2-1BF9-6E41-4204-11B52F5DDD90}"/>
                </a:ext>
              </a:extLst>
            </p:cNvPr>
            <p:cNvSpPr/>
            <p:nvPr/>
          </p:nvSpPr>
          <p:spPr>
            <a:xfrm>
              <a:off x="0" y="0"/>
              <a:ext cx="812800" cy="753680"/>
            </a:xfrm>
            <a:custGeom>
              <a:avLst/>
              <a:gdLst/>
              <a:ahLst/>
              <a:cxnLst/>
              <a:rect l="l" t="t" r="r" b="b"/>
              <a:pathLst>
                <a:path w="812800" h="753680">
                  <a:moveTo>
                    <a:pt x="406400" y="0"/>
                  </a:moveTo>
                  <a:lnTo>
                    <a:pt x="812800" y="753680"/>
                  </a:lnTo>
                  <a:lnTo>
                    <a:pt x="0" y="75368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16863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2F6BBDC7-78B6-7995-DD7B-0B6BD5DF765B}"/>
                </a:ext>
              </a:extLst>
            </p:cNvPr>
            <p:cNvSpPr txBox="1"/>
            <p:nvPr/>
          </p:nvSpPr>
          <p:spPr>
            <a:xfrm>
              <a:off x="127000" y="321348"/>
              <a:ext cx="558800" cy="378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03C5329-7A05-F04E-58E8-1A0209DBF5DA}"/>
              </a:ext>
            </a:extLst>
          </p:cNvPr>
          <p:cNvGrpSpPr/>
          <p:nvPr/>
        </p:nvGrpSpPr>
        <p:grpSpPr>
          <a:xfrm rot="-10138660">
            <a:off x="6498344" y="-656774"/>
            <a:ext cx="2141005" cy="1985278"/>
            <a:chOff x="0" y="0"/>
            <a:chExt cx="812800" cy="753681"/>
          </a:xfrm>
        </p:grpSpPr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1D1AA587-77CE-F0AD-DF5C-220A0CA8DA5E}"/>
                </a:ext>
              </a:extLst>
            </p:cNvPr>
            <p:cNvSpPr/>
            <p:nvPr/>
          </p:nvSpPr>
          <p:spPr>
            <a:xfrm>
              <a:off x="0" y="0"/>
              <a:ext cx="812800" cy="753680"/>
            </a:xfrm>
            <a:custGeom>
              <a:avLst/>
              <a:gdLst/>
              <a:ahLst/>
              <a:cxnLst/>
              <a:rect l="l" t="t" r="r" b="b"/>
              <a:pathLst>
                <a:path w="812800" h="753680">
                  <a:moveTo>
                    <a:pt x="406400" y="0"/>
                  </a:moveTo>
                  <a:lnTo>
                    <a:pt x="812800" y="753680"/>
                  </a:lnTo>
                  <a:lnTo>
                    <a:pt x="0" y="75368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16863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23" name="TextBox 17">
              <a:extLst>
                <a:ext uri="{FF2B5EF4-FFF2-40B4-BE49-F238E27FC236}">
                  <a16:creationId xmlns:a16="http://schemas.microsoft.com/office/drawing/2014/main" id="{8A3D39C5-52C6-8587-06CA-64F07937FD6D}"/>
                </a:ext>
              </a:extLst>
            </p:cNvPr>
            <p:cNvSpPr txBox="1"/>
            <p:nvPr/>
          </p:nvSpPr>
          <p:spPr>
            <a:xfrm>
              <a:off x="127000" y="321348"/>
              <a:ext cx="558800" cy="378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24" name="Group 18">
            <a:extLst>
              <a:ext uri="{FF2B5EF4-FFF2-40B4-BE49-F238E27FC236}">
                <a16:creationId xmlns:a16="http://schemas.microsoft.com/office/drawing/2014/main" id="{9B3055C3-DA93-21FC-902C-DDC05C64E95C}"/>
              </a:ext>
            </a:extLst>
          </p:cNvPr>
          <p:cNvGrpSpPr/>
          <p:nvPr/>
        </p:nvGrpSpPr>
        <p:grpSpPr>
          <a:xfrm rot="1136038">
            <a:off x="-934676" y="8963763"/>
            <a:ext cx="2141784" cy="2112403"/>
            <a:chOff x="0" y="0"/>
            <a:chExt cx="812800" cy="711200"/>
          </a:xfrm>
        </p:grpSpPr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58F8ACC8-0B4C-F73B-F0DB-73ABBC3235E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72941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26" name="TextBox 20">
              <a:extLst>
                <a:ext uri="{FF2B5EF4-FFF2-40B4-BE49-F238E27FC236}">
                  <a16:creationId xmlns:a16="http://schemas.microsoft.com/office/drawing/2014/main" id="{7828DC12-98B4-CE05-861E-E3A7EDC6B10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pic>
        <p:nvPicPr>
          <p:cNvPr id="27" name="Picture 26" descr="Një shtëpi 80 mijë euro? Ja sa të kushton realisht kredia - Analizë/  Komisionet dhe shpenzimet e tjera që rrisin barrën financiare të qytetarit  - Fast News Economy">
            <a:extLst>
              <a:ext uri="{FF2B5EF4-FFF2-40B4-BE49-F238E27FC236}">
                <a16:creationId xmlns:a16="http://schemas.microsoft.com/office/drawing/2014/main" id="{D0B0011C-B1DC-68CC-43B3-B093F0AB9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753" y="7327900"/>
            <a:ext cx="3564747" cy="2480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8677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700532" y="1298658"/>
            <a:ext cx="6155436" cy="73353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sq-AL" sz="1600" spc="4" dirty="0">
                <a:solidFill>
                  <a:srgbClr val="000000"/>
                </a:solidFill>
                <a:latin typeface="Barlow"/>
              </a:rPr>
              <a:t>Ky raport mbështetet në Paket</a:t>
            </a:r>
            <a:r>
              <a:rPr lang="en-US" sz="1600" spc="4" dirty="0" err="1">
                <a:solidFill>
                  <a:srgbClr val="000000"/>
                </a:solidFill>
                <a:latin typeface="Barlow"/>
              </a:rPr>
              <a:t>ën</a:t>
            </a:r>
            <a:r>
              <a:rPr lang="sq-AL" sz="1600" spc="4" dirty="0">
                <a:solidFill>
                  <a:srgbClr val="000000"/>
                </a:solidFill>
                <a:latin typeface="Barlow"/>
              </a:rPr>
              <a:t> e </a:t>
            </a:r>
            <a:r>
              <a:rPr lang="en-US" sz="1600" spc="4" dirty="0">
                <a:solidFill>
                  <a:srgbClr val="000000"/>
                </a:solidFill>
                <a:latin typeface="Barlow"/>
              </a:rPr>
              <a:t>p</a:t>
            </a:r>
            <a:r>
              <a:rPr lang="sq-AL" sz="1600" spc="4" dirty="0">
                <a:solidFill>
                  <a:srgbClr val="000000"/>
                </a:solidFill>
                <a:latin typeface="Barlow"/>
              </a:rPr>
              <a:t>rojektligjit t</a:t>
            </a:r>
            <a:r>
              <a:rPr lang="en-US" sz="1600" spc="4" dirty="0">
                <a:solidFill>
                  <a:srgbClr val="000000"/>
                </a:solidFill>
                <a:latin typeface="Barlow"/>
              </a:rPr>
              <a:t>ë</a:t>
            </a:r>
            <a:r>
              <a:rPr lang="sq-AL" sz="1600" spc="4" dirty="0">
                <a:solidFill>
                  <a:srgbClr val="000000"/>
                </a:solidFill>
                <a:latin typeface="Barlow"/>
              </a:rPr>
              <a:t> Buxhetit Faktik 202</a:t>
            </a:r>
            <a:r>
              <a:rPr lang="en-US" sz="1600" spc="4" dirty="0">
                <a:solidFill>
                  <a:srgbClr val="000000"/>
                </a:solidFill>
                <a:latin typeface="Barlow"/>
              </a:rPr>
              <a:t>5, duke </a:t>
            </a:r>
            <a:r>
              <a:rPr lang="en-US" sz="1600" spc="4" dirty="0" err="1">
                <a:solidFill>
                  <a:srgbClr val="000000"/>
                </a:solidFill>
                <a:latin typeface="Barlow"/>
              </a:rPr>
              <a:t>paraqitur</a:t>
            </a:r>
            <a:r>
              <a:rPr lang="en-US" sz="1600" spc="4" dirty="0">
                <a:solidFill>
                  <a:srgbClr val="000000"/>
                </a:solidFill>
                <a:latin typeface="Barlow"/>
              </a:rPr>
              <a:t> </a:t>
            </a:r>
            <a:r>
              <a:rPr lang="en-US" sz="1600" spc="4" dirty="0" err="1">
                <a:solidFill>
                  <a:srgbClr val="000000"/>
                </a:solidFill>
                <a:latin typeface="Barlow"/>
              </a:rPr>
              <a:t>një</a:t>
            </a:r>
            <a:r>
              <a:rPr lang="en-US" sz="1600" spc="4" dirty="0">
                <a:solidFill>
                  <a:srgbClr val="000000"/>
                </a:solidFill>
                <a:latin typeface="Barlow"/>
              </a:rPr>
              <a:t> </a:t>
            </a:r>
            <a:r>
              <a:rPr lang="sq-AL" sz="1600" spc="4" dirty="0">
                <a:solidFill>
                  <a:srgbClr val="000000"/>
                </a:solidFill>
                <a:latin typeface="Barlow"/>
              </a:rPr>
              <a:t>variant të  përmbledhur </a:t>
            </a:r>
            <a:r>
              <a:rPr lang="en-US" sz="1600" spc="4" dirty="0" err="1">
                <a:solidFill>
                  <a:srgbClr val="000000"/>
                </a:solidFill>
                <a:latin typeface="Barlow"/>
              </a:rPr>
              <a:t>dhe</a:t>
            </a:r>
            <a:r>
              <a:rPr lang="en-US" sz="1600" spc="4" dirty="0">
                <a:solidFill>
                  <a:srgbClr val="000000"/>
                </a:solidFill>
                <a:latin typeface="Barlow"/>
              </a:rPr>
              <a:t> </a:t>
            </a:r>
            <a:r>
              <a:rPr lang="en-US" sz="1600" spc="4" dirty="0" err="1">
                <a:solidFill>
                  <a:srgbClr val="000000"/>
                </a:solidFill>
                <a:latin typeface="Barlow"/>
              </a:rPr>
              <a:t>të</a:t>
            </a:r>
            <a:r>
              <a:rPr lang="en-US" sz="1600" spc="4" dirty="0">
                <a:solidFill>
                  <a:srgbClr val="000000"/>
                </a:solidFill>
                <a:latin typeface="Barlow"/>
              </a:rPr>
              <a:t> </a:t>
            </a:r>
            <a:r>
              <a:rPr lang="en-US" sz="1600" spc="4" dirty="0" err="1">
                <a:solidFill>
                  <a:srgbClr val="000000"/>
                </a:solidFill>
                <a:latin typeface="Barlow"/>
              </a:rPr>
              <a:t>thjeshtuar</a:t>
            </a:r>
            <a:r>
              <a:rPr lang="en-US" sz="1600" spc="4" dirty="0">
                <a:solidFill>
                  <a:srgbClr val="000000"/>
                </a:solidFill>
                <a:latin typeface="Barlow"/>
              </a:rPr>
              <a:t> </a:t>
            </a:r>
            <a:r>
              <a:rPr lang="sq-AL" sz="1600" spc="4" dirty="0">
                <a:solidFill>
                  <a:srgbClr val="000000"/>
                </a:solidFill>
                <a:latin typeface="Barlow"/>
              </a:rPr>
              <a:t>të </a:t>
            </a:r>
            <a:r>
              <a:rPr lang="en-US" sz="1600" spc="4" dirty="0" err="1">
                <a:solidFill>
                  <a:srgbClr val="000000"/>
                </a:solidFill>
                <a:latin typeface="Barlow"/>
              </a:rPr>
              <a:t>tij</a:t>
            </a:r>
            <a:r>
              <a:rPr lang="en-US" sz="1600" spc="4" dirty="0">
                <a:solidFill>
                  <a:srgbClr val="000000"/>
                </a:solidFill>
                <a:latin typeface="Barlow"/>
              </a:rPr>
              <a:t>, </a:t>
            </a:r>
            <a:r>
              <a:rPr lang="en-US" sz="1600" spc="4" dirty="0" err="1">
                <a:solidFill>
                  <a:srgbClr val="000000"/>
                </a:solidFill>
                <a:latin typeface="Barlow"/>
              </a:rPr>
              <a:t>dedikuar</a:t>
            </a:r>
            <a:r>
              <a:rPr lang="en-US" sz="1600" spc="4" dirty="0">
                <a:solidFill>
                  <a:srgbClr val="000000"/>
                </a:solidFill>
                <a:latin typeface="Barlow"/>
              </a:rPr>
              <a:t> </a:t>
            </a:r>
            <a:r>
              <a:rPr lang="en-US" sz="1600" spc="4" dirty="0" err="1">
                <a:solidFill>
                  <a:srgbClr val="000000"/>
                </a:solidFill>
                <a:latin typeface="Barlow"/>
              </a:rPr>
              <a:t>për</a:t>
            </a:r>
            <a:r>
              <a:rPr lang="en-US" sz="1600" spc="4" dirty="0">
                <a:solidFill>
                  <a:srgbClr val="000000"/>
                </a:solidFill>
                <a:latin typeface="Barlow"/>
              </a:rPr>
              <a:t> </a:t>
            </a:r>
            <a:r>
              <a:rPr lang="en-US" sz="1600" spc="4" dirty="0" err="1">
                <a:solidFill>
                  <a:srgbClr val="000000"/>
                </a:solidFill>
                <a:latin typeface="Barlow"/>
              </a:rPr>
              <a:t>publikun</a:t>
            </a:r>
            <a:r>
              <a:rPr lang="en-US" sz="1600" spc="4" dirty="0">
                <a:solidFill>
                  <a:srgbClr val="000000"/>
                </a:solidFill>
                <a:latin typeface="Barlow"/>
              </a:rPr>
              <a:t> e </a:t>
            </a:r>
            <a:r>
              <a:rPr lang="en-US" sz="1600" spc="4" dirty="0" err="1">
                <a:solidFill>
                  <a:srgbClr val="000000"/>
                </a:solidFill>
                <a:latin typeface="Barlow"/>
              </a:rPr>
              <a:t>gjerë</a:t>
            </a:r>
            <a:r>
              <a:rPr lang="en-US" sz="1600" spc="4" dirty="0">
                <a:solidFill>
                  <a:srgbClr val="000000"/>
                </a:solidFill>
                <a:latin typeface="Barlow"/>
              </a:rPr>
              <a:t>.</a:t>
            </a:r>
            <a:endParaRPr lang="sq-AL" sz="1600" spc="4" dirty="0">
              <a:solidFill>
                <a:srgbClr val="000000"/>
              </a:solidFill>
              <a:latin typeface="Barlow"/>
            </a:endParaRPr>
          </a:p>
          <a:p>
            <a:pPr rtl="0">
              <a:lnSpc>
                <a:spcPct val="150000"/>
              </a:lnSpc>
            </a:pPr>
            <a:endParaRPr lang="sq-AL" sz="1600" spc="4" dirty="0">
              <a:solidFill>
                <a:srgbClr val="000000"/>
              </a:solidFill>
              <a:latin typeface="Barlow"/>
            </a:endParaRPr>
          </a:p>
          <a:p>
            <a:pPr rtl="0">
              <a:lnSpc>
                <a:spcPct val="150000"/>
              </a:lnSpc>
            </a:pPr>
            <a:r>
              <a:rPr lang="sq-AL" sz="1600" b="1" spc="4" dirty="0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Përdorimi i tekstit </a:t>
            </a:r>
          </a:p>
          <a:p>
            <a:pPr rtl="0"/>
            <a:r>
              <a:rPr lang="sq-AL" sz="1600" spc="4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Përdorimi i tekstit dhe  të dhënave të paraqitura në këtë raport, me kusht që të referohen </a:t>
            </a:r>
            <a:r>
              <a:rPr lang="en-US" sz="1600" spc="4" dirty="0" err="1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të</a:t>
            </a:r>
            <a:r>
              <a:rPr lang="en-US" sz="1600" spc="4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q-AL" sz="1600" spc="4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pandrysh</a:t>
            </a:r>
            <a:r>
              <a:rPr lang="en-US" sz="1600" spc="4" dirty="0" err="1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uara</a:t>
            </a:r>
            <a:r>
              <a:rPr lang="sq-AL" sz="1600" spc="4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, lejohet me citimin e burimit:</a:t>
            </a:r>
          </a:p>
          <a:p>
            <a:pPr rtl="0"/>
            <a:r>
              <a:rPr lang="sq-AL" sz="1400" spc="4" dirty="0">
                <a:solidFill>
                  <a:srgbClr val="0070C0"/>
                </a:solidFill>
                <a:latin typeface="Barlow" panose="00000500000000000000" pitchFamily="2" charset="0"/>
                <a:ea typeface="Barlow"/>
                <a:cs typeface="Barlow"/>
                <a:sym typeface="Barlow"/>
              </a:rPr>
              <a:t>Burimi: Ministria e Financave</a:t>
            </a:r>
          </a:p>
          <a:p>
            <a:pPr rtl="0">
              <a:lnSpc>
                <a:spcPct val="150000"/>
              </a:lnSpc>
            </a:pPr>
            <a:endParaRPr lang="sq-AL" sz="1600" spc="4" dirty="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rtl="0">
              <a:lnSpc>
                <a:spcPct val="150000"/>
              </a:lnSpc>
            </a:pPr>
            <a:r>
              <a:rPr lang="sq-AL" sz="1600" b="1" spc="4" dirty="0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Modifikimi  i tekstit </a:t>
            </a:r>
          </a:p>
          <a:p>
            <a:pPr rtl="0"/>
            <a:r>
              <a:rPr lang="sq-AL" sz="1600" spc="4" dirty="0">
                <a:solidFill>
                  <a:srgbClr val="000000"/>
                </a:solidFill>
                <a:latin typeface="Barlow" panose="00000500000000000000" pitchFamily="2" charset="0"/>
                <a:ea typeface="Barlow Bold"/>
                <a:cs typeface="Barlow Bold"/>
                <a:sym typeface="Barlow Bold"/>
              </a:rPr>
              <a:t>Në rast se teksti, të dhënat ose grafikët e paraqitur këtu përdoren për të gjeneruar material  ose të dhëna të ndryshme, preferohet citimi: </a:t>
            </a:r>
            <a:r>
              <a:rPr lang="sq-AL" sz="1400" spc="4" dirty="0">
                <a:solidFill>
                  <a:srgbClr val="0070C0"/>
                </a:solidFill>
                <a:latin typeface="Barlow" panose="00000500000000000000" pitchFamily="2" charset="0"/>
                <a:ea typeface="Barlow Bold"/>
                <a:cs typeface="Barlow Bold"/>
                <a:sym typeface="Barlow Bold"/>
              </a:rPr>
              <a:t>Mbështetur në të dhënat e Ministrisë së Financave</a:t>
            </a:r>
            <a:endParaRPr lang="sq-AL" sz="1600" spc="4" dirty="0">
              <a:solidFill>
                <a:srgbClr val="0070C0"/>
              </a:solidFill>
              <a:latin typeface="Barlow" panose="00000500000000000000" pitchFamily="2" charset="0"/>
              <a:ea typeface="Barlow Bold"/>
              <a:cs typeface="Barlow Bold"/>
              <a:sym typeface="Barlow Bold"/>
            </a:endParaRPr>
          </a:p>
          <a:p>
            <a:pPr rtl="0">
              <a:lnSpc>
                <a:spcPct val="150000"/>
              </a:lnSpc>
            </a:pPr>
            <a:endParaRPr lang="sq-AL" sz="1600" spc="4" dirty="0">
              <a:solidFill>
                <a:srgbClr val="000000"/>
              </a:solidFill>
              <a:latin typeface="Barlow" panose="00000500000000000000" pitchFamily="2" charset="0"/>
              <a:ea typeface="Barlow"/>
              <a:cs typeface="Barlow"/>
              <a:sym typeface="Barlow Bold"/>
            </a:endParaRPr>
          </a:p>
          <a:p>
            <a:pPr rtl="0">
              <a:lnSpc>
                <a:spcPct val="150000"/>
              </a:lnSpc>
            </a:pPr>
            <a:r>
              <a:rPr lang="sq-AL" sz="1600" b="1" spc="4" dirty="0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Informacione të tjera</a:t>
            </a:r>
          </a:p>
          <a:p>
            <a:pPr rtl="0"/>
            <a:r>
              <a:rPr lang="sq-AL" sz="1600" spc="4" dirty="0">
                <a:solidFill>
                  <a:srgbClr val="000000"/>
                </a:solidFill>
                <a:latin typeface="Barlow"/>
              </a:rPr>
              <a:t>Paket</a:t>
            </a:r>
            <a:r>
              <a:rPr lang="en-US" sz="1600" spc="4" dirty="0">
                <a:solidFill>
                  <a:srgbClr val="000000"/>
                </a:solidFill>
                <a:latin typeface="Barlow"/>
              </a:rPr>
              <a:t>a</a:t>
            </a:r>
            <a:r>
              <a:rPr lang="sq-AL" sz="1600" spc="4" dirty="0">
                <a:solidFill>
                  <a:srgbClr val="000000"/>
                </a:solidFill>
                <a:latin typeface="Barlow"/>
              </a:rPr>
              <a:t> e Projektligjit te Buxhetit Faktik 202</a:t>
            </a:r>
            <a:r>
              <a:rPr lang="en-US" sz="1600" spc="4" dirty="0">
                <a:solidFill>
                  <a:srgbClr val="000000"/>
                </a:solidFill>
                <a:latin typeface="Barlow"/>
              </a:rPr>
              <a:t>5 </a:t>
            </a:r>
            <a:r>
              <a:rPr lang="sq-AL" sz="1600" spc="4" dirty="0">
                <a:solidFill>
                  <a:srgbClr val="000000"/>
                </a:solidFill>
                <a:latin typeface="Barlow" panose="00000500000000000000" pitchFamily="2" charset="0"/>
                <a:ea typeface="Barlow Bold"/>
                <a:cs typeface="Barlow Bold"/>
                <a:sym typeface="Barlow Bold"/>
              </a:rPr>
              <a:t>dhe tabelat përkatëse gjenden në faqen e internetit të Ministrisë së Financave:</a:t>
            </a:r>
          </a:p>
          <a:p>
            <a:pPr rtl="0"/>
            <a:r>
              <a:rPr lang="sq-AL" sz="1400" u="sng" spc="4" dirty="0">
                <a:solidFill>
                  <a:srgbClr val="0070C0"/>
                </a:solidFill>
                <a:latin typeface="Barlow" panose="00000500000000000000" pitchFamily="2" charset="0"/>
                <a:sym typeface="Barlow Bold"/>
              </a:rPr>
              <a:t>www.financa.gov.al</a:t>
            </a:r>
          </a:p>
          <a:p>
            <a:pPr rtl="0">
              <a:lnSpc>
                <a:spcPct val="150000"/>
              </a:lnSpc>
            </a:pPr>
            <a:endParaRPr lang="sq-AL" sz="1600" b="1" spc="4" dirty="0">
              <a:solidFill>
                <a:srgbClr val="000000"/>
              </a:solidFill>
              <a:latin typeface="Barlow Bold"/>
              <a:ea typeface="Barlow Bold"/>
              <a:cs typeface="Barlow Bold"/>
              <a:sym typeface="Barlow Bold"/>
            </a:endParaRPr>
          </a:p>
          <a:p>
            <a:pPr lvl="0" rtl="0"/>
            <a:r>
              <a:rPr lang="sq-AL" sz="1600" spc="4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Për informacione ose sqarime të nevojshme, mund të drejtoheni në adresën e mëposhtme: </a:t>
            </a:r>
            <a:endParaRPr lang="en-US" sz="1600" spc="4" dirty="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lvl="0"/>
            <a:r>
              <a:rPr lang="en-US" sz="1400" i="1" spc="4" dirty="0" err="1">
                <a:solidFill>
                  <a:srgbClr val="0070C0"/>
                </a:solidFill>
                <a:latin typeface="Barlow"/>
                <a:ea typeface="Barlow"/>
                <a:cs typeface="Barlow"/>
                <a:sym typeface="Barlow"/>
              </a:rPr>
              <a:t>Drejtoria</a:t>
            </a:r>
            <a:r>
              <a:rPr lang="en-US" sz="1400" i="1" spc="4" dirty="0">
                <a:solidFill>
                  <a:srgbClr val="0070C0"/>
                </a:solidFill>
                <a:latin typeface="Barlow"/>
                <a:ea typeface="Barlow"/>
                <a:cs typeface="Barlow"/>
                <a:sym typeface="Barlow"/>
              </a:rPr>
              <a:t> e </a:t>
            </a:r>
            <a:r>
              <a:rPr lang="en-US" sz="1400" i="1" spc="4" dirty="0" err="1">
                <a:solidFill>
                  <a:srgbClr val="0070C0"/>
                </a:solidFill>
                <a:latin typeface="Barlow"/>
                <a:ea typeface="Barlow"/>
                <a:cs typeface="Barlow"/>
                <a:sym typeface="Barlow"/>
              </a:rPr>
              <a:t>Menaxhimit</a:t>
            </a:r>
            <a:r>
              <a:rPr lang="en-US" sz="1400" i="1" spc="4" dirty="0">
                <a:solidFill>
                  <a:srgbClr val="0070C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400" i="1" spc="4" dirty="0" err="1">
                <a:solidFill>
                  <a:srgbClr val="0070C0"/>
                </a:solidFill>
                <a:latin typeface="Barlow"/>
                <a:ea typeface="Barlow"/>
                <a:cs typeface="Barlow"/>
                <a:sym typeface="Barlow"/>
              </a:rPr>
              <a:t>të</a:t>
            </a:r>
            <a:r>
              <a:rPr lang="en-US" sz="1400" i="1" spc="4" dirty="0">
                <a:solidFill>
                  <a:srgbClr val="0070C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400" i="1" spc="4" dirty="0" err="1">
                <a:solidFill>
                  <a:srgbClr val="0070C0"/>
                </a:solidFill>
                <a:latin typeface="Barlow"/>
                <a:ea typeface="Barlow"/>
                <a:cs typeface="Barlow"/>
                <a:sym typeface="Barlow"/>
              </a:rPr>
              <a:t>Buxhetit</a:t>
            </a:r>
            <a:r>
              <a:rPr lang="en-US" sz="1400" i="1" spc="4" dirty="0">
                <a:solidFill>
                  <a:srgbClr val="0070C0"/>
                </a:solidFill>
                <a:latin typeface="Barlow"/>
                <a:ea typeface="Barlow"/>
                <a:cs typeface="Barlow"/>
                <a:sym typeface="Barlow"/>
              </a:rPr>
              <a:t>,</a:t>
            </a:r>
          </a:p>
          <a:p>
            <a:pPr lvl="0" rtl="0"/>
            <a:r>
              <a:rPr lang="sq-AL" sz="1400" i="1" spc="4" dirty="0">
                <a:solidFill>
                  <a:srgbClr val="0070C0"/>
                </a:solidFill>
                <a:latin typeface="Barlow"/>
                <a:ea typeface="Barlow"/>
                <a:cs typeface="Barlow"/>
                <a:sym typeface="Barlow"/>
              </a:rPr>
              <a:t>Drejtoria e Përgjithshme e Buxhetit, </a:t>
            </a:r>
            <a:endParaRPr lang="en-US" sz="1400" i="1" spc="4" dirty="0">
              <a:solidFill>
                <a:srgbClr val="0070C0"/>
              </a:solidFill>
              <a:latin typeface="Barlow"/>
              <a:ea typeface="Barlow"/>
              <a:cs typeface="Barlow"/>
              <a:sym typeface="Barlow"/>
            </a:endParaRPr>
          </a:p>
          <a:p>
            <a:pPr lvl="0" rtl="0"/>
            <a:r>
              <a:rPr lang="sq-AL" sz="1400" i="1" spc="4" dirty="0">
                <a:solidFill>
                  <a:srgbClr val="0070C0"/>
                </a:solidFill>
                <a:latin typeface="Barlow"/>
                <a:ea typeface="Barlow"/>
                <a:cs typeface="Barlow"/>
                <a:sym typeface="Barlow"/>
              </a:rPr>
              <a:t>Ministria e Financave, </a:t>
            </a:r>
          </a:p>
          <a:p>
            <a:pPr lvl="0" rtl="0"/>
            <a:r>
              <a:rPr lang="sq-AL" sz="1400" i="1" spc="4" dirty="0">
                <a:solidFill>
                  <a:srgbClr val="0070C0"/>
                </a:solidFill>
                <a:latin typeface="Barlow"/>
                <a:ea typeface="Barlow"/>
                <a:cs typeface="Barlow"/>
                <a:sym typeface="Barlow"/>
              </a:rPr>
              <a:t>Bulevardi “Dëshmorët e Kombit“, </a:t>
            </a:r>
            <a:endParaRPr lang="en-US" sz="1400" i="1" spc="4" dirty="0">
              <a:solidFill>
                <a:srgbClr val="0070C0"/>
              </a:solidFill>
              <a:latin typeface="Barlow"/>
              <a:ea typeface="Barlow"/>
              <a:cs typeface="Barlow"/>
              <a:sym typeface="Barlow"/>
            </a:endParaRPr>
          </a:p>
          <a:p>
            <a:pPr lvl="0" rtl="0"/>
            <a:r>
              <a:rPr lang="sq-AL" sz="1400" i="1" spc="4" dirty="0">
                <a:solidFill>
                  <a:srgbClr val="0070C0"/>
                </a:solidFill>
                <a:latin typeface="Barlow"/>
                <a:ea typeface="Barlow"/>
                <a:cs typeface="Barlow"/>
                <a:sym typeface="Barlow"/>
              </a:rPr>
              <a:t>Tiranë.</a:t>
            </a:r>
          </a:p>
          <a:p>
            <a:pPr lvl="0" rtl="0">
              <a:lnSpc>
                <a:spcPct val="150000"/>
              </a:lnSpc>
            </a:pPr>
            <a:r>
              <a:rPr lang="sq-AL" sz="1400" spc="4" dirty="0">
                <a:solidFill>
                  <a:srgbClr val="000000"/>
                </a:solidFill>
                <a:latin typeface="Barlow"/>
                <a:sym typeface="Barlow Bold"/>
              </a:rPr>
              <a:t>email:</a:t>
            </a:r>
            <a:r>
              <a:rPr lang="en-US" sz="1400" u="sng" spc="4" dirty="0" err="1">
                <a:solidFill>
                  <a:srgbClr val="0070C0"/>
                </a:solidFill>
                <a:latin typeface="Barlow" panose="00000500000000000000" pitchFamily="2" charset="0"/>
                <a:ea typeface="Barlow Bold"/>
                <a:cs typeface="Barlow Bold"/>
                <a:sym typeface="Barlow Bold"/>
              </a:rPr>
              <a:t>i</a:t>
            </a:r>
            <a:r>
              <a:rPr lang="sq-AL" sz="1400" u="sng" spc="4" dirty="0">
                <a:solidFill>
                  <a:srgbClr val="0070C0"/>
                </a:solidFill>
                <a:latin typeface="Barlow" panose="00000500000000000000" pitchFamily="2" charset="0"/>
                <a:ea typeface="Barlow Bold"/>
                <a:cs typeface="Barlow Bold"/>
                <a:sym typeface="Barlow Bold"/>
              </a:rPr>
              <a:t>nfo@financa.gov.al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67062" y="9288526"/>
            <a:ext cx="4877630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 rtl="0">
              <a:lnSpc>
                <a:spcPts val="1399"/>
              </a:lnSpc>
            </a:pPr>
            <a:endParaRPr lang="sq-AL" sz="1600" i="1" spc="3" noProof="0" dirty="0">
              <a:solidFill>
                <a:srgbClr val="0070C0"/>
              </a:solidFill>
              <a:latin typeface="Barlow Italics"/>
              <a:ea typeface="Barlow Italics"/>
              <a:cs typeface="Barlow Italics"/>
              <a:sym typeface="Barlow Italics"/>
            </a:endParaRPr>
          </a:p>
          <a:p>
            <a:pPr algn="l" rtl="0">
              <a:lnSpc>
                <a:spcPts val="1399"/>
              </a:lnSpc>
            </a:pPr>
            <a:r>
              <a:rPr lang="en-US" sz="1400" i="1" spc="3" noProof="0" dirty="0">
                <a:solidFill>
                  <a:srgbClr val="0070C0"/>
                </a:solidFill>
                <a:latin typeface="Barlow Italics"/>
                <a:ea typeface="Barlow Italics"/>
                <a:cs typeface="Barlow Italics"/>
                <a:sym typeface="Barlow Italics"/>
              </a:rPr>
              <a:t>  </a:t>
            </a:r>
            <a:r>
              <a:rPr lang="sq-AL" sz="1400" i="1" spc="3" noProof="0" dirty="0">
                <a:solidFill>
                  <a:srgbClr val="0070C0"/>
                </a:solidFill>
                <a:latin typeface="Barlow Italics"/>
                <a:ea typeface="Barlow Italics"/>
                <a:cs typeface="Barlow Italics"/>
                <a:sym typeface="Barlow Italics"/>
              </a:rPr>
              <a:t>Botimi i këtij dokumenti u mundësua nga Ministria e Financave</a:t>
            </a:r>
          </a:p>
        </p:txBody>
      </p:sp>
      <p:sp>
        <p:nvSpPr>
          <p:cNvPr id="21" name="AutoShape 21"/>
          <p:cNvSpPr/>
          <p:nvPr/>
        </p:nvSpPr>
        <p:spPr>
          <a:xfrm flipH="1" flipV="1">
            <a:off x="-4" y="9936000"/>
            <a:ext cx="3321053" cy="15866"/>
          </a:xfrm>
          <a:prstGeom prst="line">
            <a:avLst/>
          </a:prstGeom>
          <a:ln w="38100" cap="flat">
            <a:solidFill>
              <a:srgbClr val="365B6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l" rtl="0"/>
            <a:endParaRPr lang="sq-AL" noProof="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33800DC-FF08-4AAB-B398-6B588D9A0ABA}"/>
              </a:ext>
            </a:extLst>
          </p:cNvPr>
          <p:cNvSpPr/>
          <p:nvPr/>
        </p:nvSpPr>
        <p:spPr>
          <a:xfrm>
            <a:off x="623926" y="9664131"/>
            <a:ext cx="854593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ts val="1399"/>
              </a:lnSpc>
            </a:pPr>
            <a:r>
              <a:rPr lang="en-US" sz="1400" i="1" spc="3" noProof="0" dirty="0">
                <a:solidFill>
                  <a:srgbClr val="0070C0"/>
                </a:solidFill>
                <a:latin typeface="Barlow Italics"/>
                <a:sym typeface="Barlow Italics"/>
              </a:rPr>
              <a:t>Maj</a:t>
            </a:r>
            <a:r>
              <a:rPr lang="sq-AL" sz="1400" i="1" spc="3" noProof="0" dirty="0">
                <a:solidFill>
                  <a:srgbClr val="0070C0"/>
                </a:solidFill>
                <a:latin typeface="Barlow Italics"/>
                <a:sym typeface="Barlow Italics"/>
              </a:rPr>
              <a:t> 202</a:t>
            </a:r>
            <a:r>
              <a:rPr lang="en-US" sz="1400" i="1" spc="3" dirty="0">
                <a:solidFill>
                  <a:srgbClr val="0070C0"/>
                </a:solidFill>
                <a:latin typeface="Barlow Italics"/>
                <a:sym typeface="Barlow Italics"/>
              </a:rPr>
              <a:t>6</a:t>
            </a:r>
            <a:endParaRPr lang="sq-AL" sz="1400" i="1" spc="3" noProof="0" dirty="0">
              <a:solidFill>
                <a:srgbClr val="0070C0"/>
              </a:solidFill>
              <a:latin typeface="Barlow Italics"/>
              <a:sym typeface="Barlow Itali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C4F87CA-7A2E-42B2-9C21-1022157CDE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528" y="8995515"/>
            <a:ext cx="1520930" cy="1013953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EDD3DA75-39EA-D273-00F0-03E37AF5D02D}"/>
              </a:ext>
            </a:extLst>
          </p:cNvPr>
          <p:cNvGrpSpPr/>
          <p:nvPr/>
        </p:nvGrpSpPr>
        <p:grpSpPr>
          <a:xfrm>
            <a:off x="860" y="215910"/>
            <a:ext cx="3132903" cy="304044"/>
            <a:chOff x="860" y="215910"/>
            <a:chExt cx="3132903" cy="304044"/>
          </a:xfrm>
        </p:grpSpPr>
        <p:grpSp>
          <p:nvGrpSpPr>
            <p:cNvPr id="47" name="Group 2">
              <a:extLst>
                <a:ext uri="{FF2B5EF4-FFF2-40B4-BE49-F238E27FC236}">
                  <a16:creationId xmlns:a16="http://schemas.microsoft.com/office/drawing/2014/main" id="{1FBD57EC-5C0C-6F5B-D5D1-89E0BC56B4AA}"/>
                </a:ext>
              </a:extLst>
            </p:cNvPr>
            <p:cNvGrpSpPr/>
            <p:nvPr/>
          </p:nvGrpSpPr>
          <p:grpSpPr>
            <a:xfrm rot="5400000">
              <a:off x="1515103" y="-1057393"/>
              <a:ext cx="63104" cy="3091589"/>
              <a:chOff x="0" y="0"/>
              <a:chExt cx="17101" cy="934750"/>
            </a:xfrm>
          </p:grpSpPr>
          <p:sp>
            <p:nvSpPr>
              <p:cNvPr id="48" name="Freeform 3">
                <a:extLst>
                  <a:ext uri="{FF2B5EF4-FFF2-40B4-BE49-F238E27FC236}">
                    <a16:creationId xmlns:a16="http://schemas.microsoft.com/office/drawing/2014/main" id="{2449401F-0768-8E48-957A-204816532666}"/>
                  </a:ext>
                </a:extLst>
              </p:cNvPr>
              <p:cNvSpPr/>
              <p:nvPr/>
            </p:nvSpPr>
            <p:spPr>
              <a:xfrm>
                <a:off x="0" y="0"/>
                <a:ext cx="17101" cy="934750"/>
              </a:xfrm>
              <a:custGeom>
                <a:avLst/>
                <a:gdLst/>
                <a:ahLst/>
                <a:cxnLst/>
                <a:rect l="l" t="t" r="r" b="b"/>
                <a:pathLst>
                  <a:path w="17101" h="934750">
                    <a:moveTo>
                      <a:pt x="0" y="0"/>
                    </a:moveTo>
                    <a:lnTo>
                      <a:pt x="17101" y="0"/>
                    </a:lnTo>
                    <a:lnTo>
                      <a:pt x="17101" y="934750"/>
                    </a:lnTo>
                    <a:lnTo>
                      <a:pt x="0" y="934750"/>
                    </a:lnTo>
                    <a:close/>
                  </a:path>
                </a:pathLst>
              </a:custGeom>
              <a:solidFill>
                <a:srgbClr val="365B6D"/>
              </a:solidFill>
            </p:spPr>
            <p:txBody>
              <a:bodyPr/>
              <a:lstStyle/>
              <a:p>
                <a:pPr algn="l" rtl="0"/>
                <a:endParaRPr lang="sq-AL" noProof="0" dirty="0"/>
              </a:p>
            </p:txBody>
          </p:sp>
          <p:sp>
            <p:nvSpPr>
              <p:cNvPr id="49" name="TextBox 4">
                <a:extLst>
                  <a:ext uri="{FF2B5EF4-FFF2-40B4-BE49-F238E27FC236}">
                    <a16:creationId xmlns:a16="http://schemas.microsoft.com/office/drawing/2014/main" id="{FF1645BF-51A8-6977-5FE6-81210B468C5C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7101" cy="944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1871"/>
                  </a:lnSpc>
                </a:pPr>
                <a:endParaRPr lang="sq-AL" noProof="0" dirty="0"/>
              </a:p>
            </p:txBody>
          </p:sp>
        </p:grpSp>
        <p:grpSp>
          <p:nvGrpSpPr>
            <p:cNvPr id="50" name="Group 19">
              <a:extLst>
                <a:ext uri="{FF2B5EF4-FFF2-40B4-BE49-F238E27FC236}">
                  <a16:creationId xmlns:a16="http://schemas.microsoft.com/office/drawing/2014/main" id="{0DE6D509-CB87-6416-07D8-C9D92FFE2460}"/>
                </a:ext>
              </a:extLst>
            </p:cNvPr>
            <p:cNvGrpSpPr/>
            <p:nvPr/>
          </p:nvGrpSpPr>
          <p:grpSpPr>
            <a:xfrm>
              <a:off x="97017" y="215910"/>
              <a:ext cx="3036746" cy="194284"/>
              <a:chOff x="120176" y="-97609"/>
              <a:chExt cx="2266969" cy="233489"/>
            </a:xfrm>
          </p:grpSpPr>
          <p:sp>
            <p:nvSpPr>
              <p:cNvPr id="51" name="TextBox 20">
                <a:extLst>
                  <a:ext uri="{FF2B5EF4-FFF2-40B4-BE49-F238E27FC236}">
                    <a16:creationId xmlns:a16="http://schemas.microsoft.com/office/drawing/2014/main" id="{1FCFAB1B-8CCF-0245-4DC5-7AE906B47912}"/>
                  </a:ext>
                </a:extLst>
              </p:cNvPr>
              <p:cNvSpPr txBox="1"/>
              <p:nvPr/>
            </p:nvSpPr>
            <p:spPr>
              <a:xfrm>
                <a:off x="317411" y="-71078"/>
                <a:ext cx="2069734" cy="19264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 rtl="0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sq-AL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Buxheti</a:t>
                </a:r>
                <a:r>
                  <a:rPr lang="en-GB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</a:t>
                </a:r>
                <a:r>
                  <a:rPr lang="en-GB" sz="999" spc="3" noProof="0" dirty="0" err="1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Faktik</a:t>
                </a:r>
                <a:r>
                  <a:rPr lang="en-GB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2025 </a:t>
                </a:r>
                <a:r>
                  <a:rPr lang="sq-AL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për Qytetarët </a:t>
                </a:r>
              </a:p>
            </p:txBody>
          </p:sp>
          <p:sp>
            <p:nvSpPr>
              <p:cNvPr id="52" name="TextBox 21">
                <a:extLst>
                  <a:ext uri="{FF2B5EF4-FFF2-40B4-BE49-F238E27FC236}">
                    <a16:creationId xmlns:a16="http://schemas.microsoft.com/office/drawing/2014/main" id="{6F6FC016-68A1-A387-1561-69E86E40622E}"/>
                  </a:ext>
                </a:extLst>
              </p:cNvPr>
              <p:cNvSpPr txBox="1"/>
              <p:nvPr/>
            </p:nvSpPr>
            <p:spPr>
              <a:xfrm>
                <a:off x="120176" y="-97609"/>
                <a:ext cx="140198" cy="23348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 rtl="0">
                  <a:lnSpc>
                    <a:spcPts val="1679"/>
                  </a:lnSpc>
                  <a:spcBef>
                    <a:spcPct val="0"/>
                  </a:spcBef>
                </a:pPr>
                <a:r>
                  <a:rPr lang="en-US" sz="1200" b="1" spc="4" dirty="0">
                    <a:solidFill>
                      <a:srgbClr val="E49393"/>
                    </a:solidFill>
                    <a:latin typeface="Barlow Bold"/>
                    <a:ea typeface="Barlow Bold"/>
                    <a:cs typeface="Barlow Bold"/>
                    <a:sym typeface="Barlow Bold"/>
                  </a:rPr>
                  <a:t>2</a:t>
                </a:r>
                <a:endParaRPr lang="sq-AL" sz="1200" b="1" spc="4" noProof="0" dirty="0">
                  <a:solidFill>
                    <a:srgbClr val="E49393"/>
                  </a:solidFill>
                  <a:latin typeface="Barlow Bold"/>
                  <a:ea typeface="Barlow Bold"/>
                  <a:cs typeface="Barlow Bold"/>
                  <a:sym typeface="Barlow Bold"/>
                </a:endParaRPr>
              </a:p>
            </p:txBody>
          </p:sp>
        </p:grpSp>
      </p:grpSp>
      <p:grpSp>
        <p:nvGrpSpPr>
          <p:cNvPr id="55" name="Group 5">
            <a:extLst>
              <a:ext uri="{FF2B5EF4-FFF2-40B4-BE49-F238E27FC236}">
                <a16:creationId xmlns:a16="http://schemas.microsoft.com/office/drawing/2014/main" id="{47FE00E1-7274-2497-29D0-4E96EB377B35}"/>
              </a:ext>
            </a:extLst>
          </p:cNvPr>
          <p:cNvGrpSpPr/>
          <p:nvPr/>
        </p:nvGrpSpPr>
        <p:grpSpPr>
          <a:xfrm rot="-10138660">
            <a:off x="6729297" y="-236639"/>
            <a:ext cx="2141005" cy="1985278"/>
            <a:chOff x="0" y="0"/>
            <a:chExt cx="812800" cy="753681"/>
          </a:xfrm>
        </p:grpSpPr>
        <p:sp>
          <p:nvSpPr>
            <p:cNvPr id="56" name="Freeform 6">
              <a:extLst>
                <a:ext uri="{FF2B5EF4-FFF2-40B4-BE49-F238E27FC236}">
                  <a16:creationId xmlns:a16="http://schemas.microsoft.com/office/drawing/2014/main" id="{BBF3FA8A-DC94-5DA7-766B-98DCB9C70066}"/>
                </a:ext>
              </a:extLst>
            </p:cNvPr>
            <p:cNvSpPr/>
            <p:nvPr/>
          </p:nvSpPr>
          <p:spPr>
            <a:xfrm>
              <a:off x="0" y="0"/>
              <a:ext cx="812800" cy="753680"/>
            </a:xfrm>
            <a:custGeom>
              <a:avLst/>
              <a:gdLst/>
              <a:ahLst/>
              <a:cxnLst/>
              <a:rect l="l" t="t" r="r" b="b"/>
              <a:pathLst>
                <a:path w="812800" h="753680">
                  <a:moveTo>
                    <a:pt x="406400" y="0"/>
                  </a:moveTo>
                  <a:lnTo>
                    <a:pt x="812800" y="753680"/>
                  </a:lnTo>
                  <a:lnTo>
                    <a:pt x="0" y="75368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16863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57" name="TextBox 7">
              <a:extLst>
                <a:ext uri="{FF2B5EF4-FFF2-40B4-BE49-F238E27FC236}">
                  <a16:creationId xmlns:a16="http://schemas.microsoft.com/office/drawing/2014/main" id="{4DD677E4-8BFD-1C1B-AB8C-EE0FFB2D137D}"/>
                </a:ext>
              </a:extLst>
            </p:cNvPr>
            <p:cNvSpPr txBox="1"/>
            <p:nvPr/>
          </p:nvSpPr>
          <p:spPr>
            <a:xfrm>
              <a:off x="127000" y="321348"/>
              <a:ext cx="558800" cy="378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58" name="Group 15">
            <a:extLst>
              <a:ext uri="{FF2B5EF4-FFF2-40B4-BE49-F238E27FC236}">
                <a16:creationId xmlns:a16="http://schemas.microsoft.com/office/drawing/2014/main" id="{3B705A39-1E3E-DB0D-8E0E-C6E9839E0479}"/>
              </a:ext>
            </a:extLst>
          </p:cNvPr>
          <p:cNvGrpSpPr/>
          <p:nvPr/>
        </p:nvGrpSpPr>
        <p:grpSpPr>
          <a:xfrm rot="-10138660">
            <a:off x="6498344" y="-656774"/>
            <a:ext cx="2141005" cy="1985278"/>
            <a:chOff x="0" y="0"/>
            <a:chExt cx="812800" cy="753681"/>
          </a:xfrm>
        </p:grpSpPr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A36E0967-42FE-8645-2AD6-00442BF847E4}"/>
                </a:ext>
              </a:extLst>
            </p:cNvPr>
            <p:cNvSpPr/>
            <p:nvPr/>
          </p:nvSpPr>
          <p:spPr>
            <a:xfrm>
              <a:off x="0" y="0"/>
              <a:ext cx="812800" cy="753680"/>
            </a:xfrm>
            <a:custGeom>
              <a:avLst/>
              <a:gdLst/>
              <a:ahLst/>
              <a:cxnLst/>
              <a:rect l="l" t="t" r="r" b="b"/>
              <a:pathLst>
                <a:path w="812800" h="753680">
                  <a:moveTo>
                    <a:pt x="406400" y="0"/>
                  </a:moveTo>
                  <a:lnTo>
                    <a:pt x="812800" y="753680"/>
                  </a:lnTo>
                  <a:lnTo>
                    <a:pt x="0" y="75368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16863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60" name="TextBox 17">
              <a:extLst>
                <a:ext uri="{FF2B5EF4-FFF2-40B4-BE49-F238E27FC236}">
                  <a16:creationId xmlns:a16="http://schemas.microsoft.com/office/drawing/2014/main" id="{C1CF509D-1D7F-F24D-5E73-295E085559B9}"/>
                </a:ext>
              </a:extLst>
            </p:cNvPr>
            <p:cNvSpPr txBox="1"/>
            <p:nvPr/>
          </p:nvSpPr>
          <p:spPr>
            <a:xfrm>
              <a:off x="127000" y="321348"/>
              <a:ext cx="558800" cy="378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61" name="Group 18">
            <a:extLst>
              <a:ext uri="{FF2B5EF4-FFF2-40B4-BE49-F238E27FC236}">
                <a16:creationId xmlns:a16="http://schemas.microsoft.com/office/drawing/2014/main" id="{5065A235-71A5-1D51-42C6-1C922E269F32}"/>
              </a:ext>
            </a:extLst>
          </p:cNvPr>
          <p:cNvGrpSpPr/>
          <p:nvPr/>
        </p:nvGrpSpPr>
        <p:grpSpPr>
          <a:xfrm rot="1136038">
            <a:off x="-1621916" y="8874481"/>
            <a:ext cx="2921675" cy="2556466"/>
            <a:chOff x="0" y="0"/>
            <a:chExt cx="812800" cy="711200"/>
          </a:xfrm>
        </p:grpSpPr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479387D7-AB9B-6192-E1D6-256C0ECF7E4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72941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63" name="TextBox 20">
              <a:extLst>
                <a:ext uri="{FF2B5EF4-FFF2-40B4-BE49-F238E27FC236}">
                  <a16:creationId xmlns:a16="http://schemas.microsoft.com/office/drawing/2014/main" id="{8D9EB226-6B5C-94D4-D07E-6AC2AE6D3E8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64" name="Group 8">
            <a:extLst>
              <a:ext uri="{FF2B5EF4-FFF2-40B4-BE49-F238E27FC236}">
                <a16:creationId xmlns:a16="http://schemas.microsoft.com/office/drawing/2014/main" id="{07CA299B-9F88-CA34-2FF8-E96298DEC4D6}"/>
              </a:ext>
            </a:extLst>
          </p:cNvPr>
          <p:cNvGrpSpPr/>
          <p:nvPr/>
        </p:nvGrpSpPr>
        <p:grpSpPr>
          <a:xfrm rot="1136038">
            <a:off x="6664025" y="9084315"/>
            <a:ext cx="2921675" cy="2556466"/>
            <a:chOff x="0" y="0"/>
            <a:chExt cx="812800" cy="711200"/>
          </a:xfrm>
        </p:grpSpPr>
        <p:sp>
          <p:nvSpPr>
            <p:cNvPr id="65" name="Freeform 9">
              <a:extLst>
                <a:ext uri="{FF2B5EF4-FFF2-40B4-BE49-F238E27FC236}">
                  <a16:creationId xmlns:a16="http://schemas.microsoft.com/office/drawing/2014/main" id="{699282FF-0F9C-121A-D206-E39769BEA1F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72941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66" name="TextBox 10">
              <a:extLst>
                <a:ext uri="{FF2B5EF4-FFF2-40B4-BE49-F238E27FC236}">
                  <a16:creationId xmlns:a16="http://schemas.microsoft.com/office/drawing/2014/main" id="{0A72AE8B-EF35-7985-42CA-F17707E12C9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BE28C-8957-AF09-417E-C20DBEF67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>
            <a:extLst>
              <a:ext uri="{FF2B5EF4-FFF2-40B4-BE49-F238E27FC236}">
                <a16:creationId xmlns:a16="http://schemas.microsoft.com/office/drawing/2014/main" id="{6A9C616C-CF87-2BBE-558F-87112396B8BC}"/>
              </a:ext>
            </a:extLst>
          </p:cNvPr>
          <p:cNvSpPr txBox="1"/>
          <p:nvPr/>
        </p:nvSpPr>
        <p:spPr>
          <a:xfrm>
            <a:off x="658904" y="704352"/>
            <a:ext cx="6018875" cy="446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 rtl="0">
              <a:lnSpc>
                <a:spcPts val="3919"/>
              </a:lnSpc>
              <a:spcBef>
                <a:spcPct val="0"/>
              </a:spcBef>
            </a:pPr>
            <a:r>
              <a:rPr lang="sq-AL" sz="2799" b="1" noProof="0" dirty="0">
                <a:solidFill>
                  <a:srgbClr val="365B6D"/>
                </a:solidFill>
                <a:latin typeface="Barlow Bold"/>
                <a:ea typeface="Barlow Bold"/>
                <a:cs typeface="Barlow Bold"/>
                <a:sym typeface="Barlow Bold"/>
              </a:rPr>
              <a:t>ÇËSHTJET EKONOMIKE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132DBBB-B22A-2962-CE8B-9C267437D5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944581"/>
              </p:ext>
            </p:extLst>
          </p:nvPr>
        </p:nvGraphicFramePr>
        <p:xfrm>
          <a:off x="94612" y="2050509"/>
          <a:ext cx="7461888" cy="8617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0944">
                  <a:extLst>
                    <a:ext uri="{9D8B030D-6E8A-4147-A177-3AD203B41FA5}">
                      <a16:colId xmlns:a16="http://schemas.microsoft.com/office/drawing/2014/main" val="3608872522"/>
                    </a:ext>
                  </a:extLst>
                </a:gridCol>
                <a:gridCol w="3730944">
                  <a:extLst>
                    <a:ext uri="{9D8B030D-6E8A-4147-A177-3AD203B41FA5}">
                      <a16:colId xmlns:a16="http://schemas.microsoft.com/office/drawing/2014/main" val="994170029"/>
                    </a:ext>
                  </a:extLst>
                </a:gridCol>
              </a:tblGrid>
              <a:tr h="8617096">
                <a:tc>
                  <a:txBody>
                    <a:bodyPr/>
                    <a:lstStyle/>
                    <a:p>
                      <a:pPr marL="12954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4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marR="0" lvl="1" indent="-1295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Fondi për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mbeshtetjen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e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fermereve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u rrit nga 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4.4 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miliardë LEK në 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6.4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miliardë LEK gjatë vitit 202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5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. </a:t>
                      </a:r>
                      <a:endParaRPr lang="en-GB" sz="13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marR="0" lvl="1" indent="-1295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15,373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fermerë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përfituan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nga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m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asat 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m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bështetëse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kombëtare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.</a:t>
                      </a:r>
                      <a:endParaRPr lang="sq-AL" sz="13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marR="0" lvl="1" indent="-1295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50,062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fermerë përfituan nga skema e subvencionimit të naftës për bujqësinë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dhe 200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përfitures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nga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granti për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investime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59080" marR="0" lvl="1" indent="-1295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sq-AL" sz="1300" b="0" kern="1200" spc="4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Janë promovuar bizneset dhe produktet shqiptare në 11 aktivitete kombëtare dhe ndërkombëtare</a:t>
                      </a:r>
                      <a:r>
                        <a:rPr lang="en-US" sz="1300" b="0" kern="1200" spc="4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59080" marR="0" lvl="1" indent="-1295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300" b="0" kern="1200" spc="4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Janë</a:t>
                      </a:r>
                      <a:r>
                        <a:rPr lang="en-US" sz="1300" b="0" kern="1200" spc="4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rregjistruar</a:t>
                      </a:r>
                      <a:r>
                        <a:rPr lang="en-US" sz="1300" b="0" kern="1200" spc="4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sq-AL" sz="1300" b="0" kern="1200" spc="4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302 njësi vreshti të reja dhe 12,551 njësi ulliri</a:t>
                      </a:r>
                      <a:r>
                        <a:rPr lang="en-US" sz="1300" b="0" kern="1200" spc="4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59080" marR="0" lvl="1" indent="-1295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300" b="0" kern="1200" spc="4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U </a:t>
                      </a:r>
                      <a:r>
                        <a:rPr lang="en-US" sz="1300" b="0" kern="1200" spc="4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zhvilluan</a:t>
                      </a:r>
                      <a:r>
                        <a:rPr lang="en-US" sz="1300" b="0" kern="1200" spc="4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sq-AL" sz="1300" b="0" kern="1200" spc="4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105,769 inspektime në kuadër të menaxhimit të riskut në fushën e sigurisë ushqimore</a:t>
                      </a:r>
                      <a:r>
                        <a:rPr lang="en-US" sz="1300" b="0" kern="1200" spc="4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.</a:t>
                      </a:r>
                      <a:endParaRPr lang="en-US" sz="14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marR="0" lvl="1" indent="-12954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14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marR="0" lvl="1" indent="-12954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14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marR="0" lvl="1" indent="-12954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14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marR="0" lvl="1" indent="-12954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14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marR="0" lvl="1" indent="-12954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14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12954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4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9080" marR="0" lvl="1" indent="-12954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14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marR="0" lvl="1" indent="-12954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14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marR="0" lvl="1" indent="-12954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14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marR="0" lvl="1" indent="-12954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14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marR="0" lvl="1" indent="-12954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14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marR="0" lvl="1" indent="-12954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14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12954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4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marR="0" lvl="1" indent="-12954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13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marR="0" lvl="1" indent="-12954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13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12954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3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12954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3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12954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3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12954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3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marR="0" lvl="1" indent="-1295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Janë përfunduar kontrata për fuqizimin e kapaciteteve laboratorike të ISUV në fushat e sigurisë ushqimore, shëndetit të kafshëve dhe bimëve, si dhe rikonstruksioni i zyrave të DRVMB Vlorë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59080" marR="0" lvl="1" indent="-1295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Janë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realizuar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projekte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të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rëndësishme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në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infrastrukturën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e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kullimit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dhe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ujitjes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përfshirë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rehabilitimin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e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rezervuarit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të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Bllacës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pajisje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me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eskavatorë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dhe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mbrojtje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nga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përmbytjet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në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lumenjtë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Shkumbin,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Osum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dhe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Erzen.</a:t>
                      </a:r>
                    </a:p>
                    <a:p>
                      <a:pPr marL="259080" marR="0" lvl="1" indent="-1295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Është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implementuar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sistemi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raportimit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elektronik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të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aktiviteteve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të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peshkimit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(ERS).</a:t>
                      </a:r>
                      <a:endParaRPr lang="sq-AL" sz="13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12954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3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900109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11C9AC11-A8FF-C7A7-0AD5-3CB2B6313353}"/>
              </a:ext>
            </a:extLst>
          </p:cNvPr>
          <p:cNvGrpSpPr/>
          <p:nvPr/>
        </p:nvGrpSpPr>
        <p:grpSpPr>
          <a:xfrm>
            <a:off x="860" y="215910"/>
            <a:ext cx="3132903" cy="304044"/>
            <a:chOff x="860" y="215910"/>
            <a:chExt cx="3132903" cy="304044"/>
          </a:xfrm>
        </p:grpSpPr>
        <p:grpSp>
          <p:nvGrpSpPr>
            <p:cNvPr id="16" name="Group 2">
              <a:extLst>
                <a:ext uri="{FF2B5EF4-FFF2-40B4-BE49-F238E27FC236}">
                  <a16:creationId xmlns:a16="http://schemas.microsoft.com/office/drawing/2014/main" id="{694161BA-ABE5-2B57-61A9-BEF55A96D159}"/>
                </a:ext>
              </a:extLst>
            </p:cNvPr>
            <p:cNvGrpSpPr/>
            <p:nvPr/>
          </p:nvGrpSpPr>
          <p:grpSpPr>
            <a:xfrm rot="5400000">
              <a:off x="1515103" y="-1057393"/>
              <a:ext cx="63104" cy="3091589"/>
              <a:chOff x="0" y="0"/>
              <a:chExt cx="17101" cy="934750"/>
            </a:xfrm>
          </p:grpSpPr>
          <p:sp>
            <p:nvSpPr>
              <p:cNvPr id="25" name="Freeform 3">
                <a:extLst>
                  <a:ext uri="{FF2B5EF4-FFF2-40B4-BE49-F238E27FC236}">
                    <a16:creationId xmlns:a16="http://schemas.microsoft.com/office/drawing/2014/main" id="{06005F2E-79D8-BD0A-64FB-6C3559005383}"/>
                  </a:ext>
                </a:extLst>
              </p:cNvPr>
              <p:cNvSpPr/>
              <p:nvPr/>
            </p:nvSpPr>
            <p:spPr>
              <a:xfrm>
                <a:off x="0" y="0"/>
                <a:ext cx="17101" cy="934750"/>
              </a:xfrm>
              <a:custGeom>
                <a:avLst/>
                <a:gdLst/>
                <a:ahLst/>
                <a:cxnLst/>
                <a:rect l="l" t="t" r="r" b="b"/>
                <a:pathLst>
                  <a:path w="17101" h="934750">
                    <a:moveTo>
                      <a:pt x="0" y="0"/>
                    </a:moveTo>
                    <a:lnTo>
                      <a:pt x="17101" y="0"/>
                    </a:lnTo>
                    <a:lnTo>
                      <a:pt x="17101" y="934750"/>
                    </a:lnTo>
                    <a:lnTo>
                      <a:pt x="0" y="934750"/>
                    </a:lnTo>
                    <a:close/>
                  </a:path>
                </a:pathLst>
              </a:custGeom>
              <a:solidFill>
                <a:srgbClr val="365B6D"/>
              </a:solidFill>
            </p:spPr>
            <p:txBody>
              <a:bodyPr/>
              <a:lstStyle/>
              <a:p>
                <a:pPr algn="l" rtl="0"/>
                <a:endParaRPr lang="sq-AL" noProof="0" dirty="0"/>
              </a:p>
            </p:txBody>
          </p:sp>
          <p:sp>
            <p:nvSpPr>
              <p:cNvPr id="26" name="TextBox 4">
                <a:extLst>
                  <a:ext uri="{FF2B5EF4-FFF2-40B4-BE49-F238E27FC236}">
                    <a16:creationId xmlns:a16="http://schemas.microsoft.com/office/drawing/2014/main" id="{406185BD-C031-BAB3-27A7-56D5EC9F4686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7101" cy="944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1871"/>
                  </a:lnSpc>
                </a:pPr>
                <a:endParaRPr lang="sq-AL" noProof="0" dirty="0"/>
              </a:p>
            </p:txBody>
          </p:sp>
        </p:grpSp>
        <p:grpSp>
          <p:nvGrpSpPr>
            <p:cNvPr id="22" name="Group 19">
              <a:extLst>
                <a:ext uri="{FF2B5EF4-FFF2-40B4-BE49-F238E27FC236}">
                  <a16:creationId xmlns:a16="http://schemas.microsoft.com/office/drawing/2014/main" id="{7395D1F5-5EF9-FDAC-0828-8C2DE8D463A2}"/>
                </a:ext>
              </a:extLst>
            </p:cNvPr>
            <p:cNvGrpSpPr/>
            <p:nvPr/>
          </p:nvGrpSpPr>
          <p:grpSpPr>
            <a:xfrm>
              <a:off x="97017" y="215910"/>
              <a:ext cx="3036746" cy="194284"/>
              <a:chOff x="120176" y="-97609"/>
              <a:chExt cx="2266969" cy="233489"/>
            </a:xfrm>
          </p:grpSpPr>
          <p:sp>
            <p:nvSpPr>
              <p:cNvPr id="23" name="TextBox 20">
                <a:extLst>
                  <a:ext uri="{FF2B5EF4-FFF2-40B4-BE49-F238E27FC236}">
                    <a16:creationId xmlns:a16="http://schemas.microsoft.com/office/drawing/2014/main" id="{98DB8B55-6841-35CF-D085-7E03F76B9138}"/>
                  </a:ext>
                </a:extLst>
              </p:cNvPr>
              <p:cNvSpPr txBox="1"/>
              <p:nvPr/>
            </p:nvSpPr>
            <p:spPr>
              <a:xfrm>
                <a:off x="317411" y="-71078"/>
                <a:ext cx="2069734" cy="19264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 rtl="0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sq-AL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Buxheti</a:t>
                </a:r>
                <a:r>
                  <a:rPr lang="en-GB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</a:t>
                </a:r>
                <a:r>
                  <a:rPr lang="en-GB" sz="999" spc="3" noProof="0" dirty="0" err="1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Faktik</a:t>
                </a:r>
                <a:r>
                  <a:rPr lang="en-GB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2025 </a:t>
                </a:r>
                <a:r>
                  <a:rPr lang="sq-AL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për Qytetarët </a:t>
                </a:r>
              </a:p>
            </p:txBody>
          </p:sp>
          <p:sp>
            <p:nvSpPr>
              <p:cNvPr id="24" name="TextBox 21">
                <a:extLst>
                  <a:ext uri="{FF2B5EF4-FFF2-40B4-BE49-F238E27FC236}">
                    <a16:creationId xmlns:a16="http://schemas.microsoft.com/office/drawing/2014/main" id="{47D94E1A-CCF8-9700-D85C-AD47005C3062}"/>
                  </a:ext>
                </a:extLst>
              </p:cNvPr>
              <p:cNvSpPr txBox="1"/>
              <p:nvPr/>
            </p:nvSpPr>
            <p:spPr>
              <a:xfrm>
                <a:off x="120176" y="-97609"/>
                <a:ext cx="140198" cy="23348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 rtl="0">
                  <a:lnSpc>
                    <a:spcPts val="1679"/>
                  </a:lnSpc>
                  <a:spcBef>
                    <a:spcPct val="0"/>
                  </a:spcBef>
                </a:pPr>
                <a:r>
                  <a:rPr lang="en-US" sz="1200" b="1" spc="4" dirty="0">
                    <a:solidFill>
                      <a:srgbClr val="E49393"/>
                    </a:solidFill>
                    <a:latin typeface="Barlow Bold"/>
                    <a:ea typeface="Barlow Bold"/>
                    <a:cs typeface="Barlow Bold"/>
                    <a:sym typeface="Barlow Bold"/>
                  </a:rPr>
                  <a:t>20</a:t>
                </a:r>
                <a:endParaRPr lang="sq-AL" sz="1200" b="1" spc="4" noProof="0" dirty="0">
                  <a:solidFill>
                    <a:srgbClr val="E49393"/>
                  </a:solidFill>
                  <a:latin typeface="Barlow Bold"/>
                  <a:ea typeface="Barlow Bold"/>
                  <a:cs typeface="Barlow Bold"/>
                  <a:sym typeface="Barlow Bold"/>
                </a:endParaRPr>
              </a:p>
            </p:txBody>
          </p:sp>
        </p:grpSp>
      </p:grpSp>
      <p:grpSp>
        <p:nvGrpSpPr>
          <p:cNvPr id="27" name="Group 5">
            <a:extLst>
              <a:ext uri="{FF2B5EF4-FFF2-40B4-BE49-F238E27FC236}">
                <a16:creationId xmlns:a16="http://schemas.microsoft.com/office/drawing/2014/main" id="{1A2EA29B-929A-CCEB-4222-61B28B1AB388}"/>
              </a:ext>
            </a:extLst>
          </p:cNvPr>
          <p:cNvGrpSpPr/>
          <p:nvPr/>
        </p:nvGrpSpPr>
        <p:grpSpPr>
          <a:xfrm rot="-10138660">
            <a:off x="6729297" y="-236639"/>
            <a:ext cx="2141005" cy="1985278"/>
            <a:chOff x="0" y="0"/>
            <a:chExt cx="812800" cy="753681"/>
          </a:xfrm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C2BDA9EC-860E-1991-36F6-8E005C4E32C0}"/>
                </a:ext>
              </a:extLst>
            </p:cNvPr>
            <p:cNvSpPr/>
            <p:nvPr/>
          </p:nvSpPr>
          <p:spPr>
            <a:xfrm>
              <a:off x="0" y="0"/>
              <a:ext cx="812800" cy="753680"/>
            </a:xfrm>
            <a:custGeom>
              <a:avLst/>
              <a:gdLst/>
              <a:ahLst/>
              <a:cxnLst/>
              <a:rect l="l" t="t" r="r" b="b"/>
              <a:pathLst>
                <a:path w="812800" h="753680">
                  <a:moveTo>
                    <a:pt x="406400" y="0"/>
                  </a:moveTo>
                  <a:lnTo>
                    <a:pt x="812800" y="753680"/>
                  </a:lnTo>
                  <a:lnTo>
                    <a:pt x="0" y="75368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16863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29" name="TextBox 7">
              <a:extLst>
                <a:ext uri="{FF2B5EF4-FFF2-40B4-BE49-F238E27FC236}">
                  <a16:creationId xmlns:a16="http://schemas.microsoft.com/office/drawing/2014/main" id="{9E90B043-E21B-797A-4984-E1AE1920992A}"/>
                </a:ext>
              </a:extLst>
            </p:cNvPr>
            <p:cNvSpPr txBox="1"/>
            <p:nvPr/>
          </p:nvSpPr>
          <p:spPr>
            <a:xfrm>
              <a:off x="127000" y="321348"/>
              <a:ext cx="558800" cy="378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30" name="Group 15">
            <a:extLst>
              <a:ext uri="{FF2B5EF4-FFF2-40B4-BE49-F238E27FC236}">
                <a16:creationId xmlns:a16="http://schemas.microsoft.com/office/drawing/2014/main" id="{87AF146A-457C-D528-4972-8A1D034E06C0}"/>
              </a:ext>
            </a:extLst>
          </p:cNvPr>
          <p:cNvGrpSpPr/>
          <p:nvPr/>
        </p:nvGrpSpPr>
        <p:grpSpPr>
          <a:xfrm rot="-10138660">
            <a:off x="6498344" y="-656774"/>
            <a:ext cx="2141005" cy="1985278"/>
            <a:chOff x="0" y="0"/>
            <a:chExt cx="812800" cy="753681"/>
          </a:xfrm>
        </p:grpSpPr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2DF02682-819A-C388-14CF-D8D63A228272}"/>
                </a:ext>
              </a:extLst>
            </p:cNvPr>
            <p:cNvSpPr/>
            <p:nvPr/>
          </p:nvSpPr>
          <p:spPr>
            <a:xfrm>
              <a:off x="0" y="0"/>
              <a:ext cx="812800" cy="753680"/>
            </a:xfrm>
            <a:custGeom>
              <a:avLst/>
              <a:gdLst/>
              <a:ahLst/>
              <a:cxnLst/>
              <a:rect l="l" t="t" r="r" b="b"/>
              <a:pathLst>
                <a:path w="812800" h="753680">
                  <a:moveTo>
                    <a:pt x="406400" y="0"/>
                  </a:moveTo>
                  <a:lnTo>
                    <a:pt x="812800" y="753680"/>
                  </a:lnTo>
                  <a:lnTo>
                    <a:pt x="0" y="75368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16863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32" name="TextBox 17">
              <a:extLst>
                <a:ext uri="{FF2B5EF4-FFF2-40B4-BE49-F238E27FC236}">
                  <a16:creationId xmlns:a16="http://schemas.microsoft.com/office/drawing/2014/main" id="{1C8C9C3B-B4F0-A36D-7D67-3A9E23C0D131}"/>
                </a:ext>
              </a:extLst>
            </p:cNvPr>
            <p:cNvSpPr txBox="1"/>
            <p:nvPr/>
          </p:nvSpPr>
          <p:spPr>
            <a:xfrm>
              <a:off x="127000" y="321348"/>
              <a:ext cx="558800" cy="378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33" name="Group 18">
            <a:extLst>
              <a:ext uri="{FF2B5EF4-FFF2-40B4-BE49-F238E27FC236}">
                <a16:creationId xmlns:a16="http://schemas.microsoft.com/office/drawing/2014/main" id="{B0022508-6415-3BFF-DBC1-67574C580D04}"/>
              </a:ext>
            </a:extLst>
          </p:cNvPr>
          <p:cNvGrpSpPr/>
          <p:nvPr/>
        </p:nvGrpSpPr>
        <p:grpSpPr>
          <a:xfrm rot="1136038">
            <a:off x="-1621916" y="8874481"/>
            <a:ext cx="2921675" cy="2556466"/>
            <a:chOff x="0" y="0"/>
            <a:chExt cx="812800" cy="711200"/>
          </a:xfrm>
        </p:grpSpPr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D2C17482-DA50-C0C6-B53D-494B58785C9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72941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35" name="TextBox 20">
              <a:extLst>
                <a:ext uri="{FF2B5EF4-FFF2-40B4-BE49-F238E27FC236}">
                  <a16:creationId xmlns:a16="http://schemas.microsoft.com/office/drawing/2014/main" id="{5CB54DE0-9710-EE17-355F-EF4753E7414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5FE37A9-746C-2544-C67F-FB009B3C5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196" y="2651500"/>
            <a:ext cx="3549650" cy="3091253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2C93FC-0711-FF43-C667-66E0E161D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2481"/>
            <a:ext cx="3936757" cy="3099923"/>
          </a:xfrm>
          <a:prstGeom prst="rect">
            <a:avLst/>
          </a:prstGeom>
          <a:noFill/>
        </p:spPr>
      </p:pic>
      <p:grpSp>
        <p:nvGrpSpPr>
          <p:cNvPr id="5" name="Group 8">
            <a:extLst>
              <a:ext uri="{FF2B5EF4-FFF2-40B4-BE49-F238E27FC236}">
                <a16:creationId xmlns:a16="http://schemas.microsoft.com/office/drawing/2014/main" id="{D3D7E431-D194-2A81-AD20-549BB56354EE}"/>
              </a:ext>
            </a:extLst>
          </p:cNvPr>
          <p:cNvGrpSpPr/>
          <p:nvPr/>
        </p:nvGrpSpPr>
        <p:grpSpPr>
          <a:xfrm rot="1136038">
            <a:off x="6578315" y="9522149"/>
            <a:ext cx="1730404" cy="1656707"/>
            <a:chOff x="0" y="0"/>
            <a:chExt cx="812800" cy="711200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45B47B7E-F937-4CB3-1A86-0F6A6EFE1EE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72941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id="{313D87E4-6422-BAA2-27E6-B870AB498B2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BEBBEBA-EE3C-3348-A6F9-702E8EBBDB79}"/>
              </a:ext>
            </a:extLst>
          </p:cNvPr>
          <p:cNvSpPr/>
          <p:nvPr/>
        </p:nvSpPr>
        <p:spPr>
          <a:xfrm>
            <a:off x="3092450" y="1693006"/>
            <a:ext cx="2976352" cy="374431"/>
          </a:xfrm>
          <a:custGeom>
            <a:avLst/>
            <a:gdLst>
              <a:gd name="connsiteX0" fmla="*/ 11063 w 1390939"/>
              <a:gd name="connsiteY0" fmla="*/ 52125 h 867129"/>
              <a:gd name="connsiteX1" fmla="*/ 479 w 1390939"/>
              <a:gd name="connsiteY1" fmla="*/ 511442 h 867129"/>
              <a:gd name="connsiteX2" fmla="*/ 17413 w 1390939"/>
              <a:gd name="connsiteY2" fmla="*/ 718875 h 867129"/>
              <a:gd name="connsiteX3" fmla="*/ 70329 w 1390939"/>
              <a:gd name="connsiteY3" fmla="*/ 786609 h 867129"/>
              <a:gd name="connsiteX4" fmla="*/ 165579 w 1390939"/>
              <a:gd name="connsiteY4" fmla="*/ 788725 h 867129"/>
              <a:gd name="connsiteX5" fmla="*/ 823863 w 1390939"/>
              <a:gd name="connsiteY5" fmla="*/ 828942 h 867129"/>
              <a:gd name="connsiteX6" fmla="*/ 1236613 w 1390939"/>
              <a:gd name="connsiteY6" fmla="*/ 867042 h 867129"/>
              <a:gd name="connsiteX7" fmla="*/ 1338213 w 1390939"/>
              <a:gd name="connsiteY7" fmla="*/ 837409 h 867129"/>
              <a:gd name="connsiteX8" fmla="*/ 1386896 w 1390939"/>
              <a:gd name="connsiteY8" fmla="*/ 776025 h 867129"/>
              <a:gd name="connsiteX9" fmla="*/ 1384779 w 1390939"/>
              <a:gd name="connsiteY9" fmla="*/ 568592 h 867129"/>
              <a:gd name="connsiteX10" fmla="*/ 1357263 w 1390939"/>
              <a:gd name="connsiteY10" fmla="*/ 223575 h 867129"/>
              <a:gd name="connsiteX11" fmla="*/ 1333979 w 1390939"/>
              <a:gd name="connsiteY11" fmla="*/ 45775 h 867129"/>
              <a:gd name="connsiteX12" fmla="*/ 1287413 w 1390939"/>
              <a:gd name="connsiteY12" fmla="*/ 11909 h 867129"/>
              <a:gd name="connsiteX13" fmla="*/ 720146 w 1390939"/>
              <a:gd name="connsiteY13" fmla="*/ 7675 h 867129"/>
              <a:gd name="connsiteX14" fmla="*/ 239663 w 1390939"/>
              <a:gd name="connsiteY14" fmla="*/ 7675 h 867129"/>
              <a:gd name="connsiteX15" fmla="*/ 72446 w 1390939"/>
              <a:gd name="connsiteY15" fmla="*/ 5559 h 867129"/>
              <a:gd name="connsiteX16" fmla="*/ 11063 w 1390939"/>
              <a:gd name="connsiteY16" fmla="*/ 52125 h 86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939" h="867129">
                <a:moveTo>
                  <a:pt x="11063" y="52125"/>
                </a:moveTo>
                <a:cubicBezTo>
                  <a:pt x="-931" y="136439"/>
                  <a:pt x="-579" y="400317"/>
                  <a:pt x="479" y="511442"/>
                </a:cubicBezTo>
                <a:cubicBezTo>
                  <a:pt x="1537" y="622567"/>
                  <a:pt x="5771" y="673014"/>
                  <a:pt x="17413" y="718875"/>
                </a:cubicBezTo>
                <a:cubicBezTo>
                  <a:pt x="29055" y="764736"/>
                  <a:pt x="45635" y="774967"/>
                  <a:pt x="70329" y="786609"/>
                </a:cubicBezTo>
                <a:cubicBezTo>
                  <a:pt x="95023" y="798251"/>
                  <a:pt x="165579" y="788725"/>
                  <a:pt x="165579" y="788725"/>
                </a:cubicBezTo>
                <a:lnTo>
                  <a:pt x="823863" y="828942"/>
                </a:lnTo>
                <a:cubicBezTo>
                  <a:pt x="1002369" y="841995"/>
                  <a:pt x="1150888" y="865631"/>
                  <a:pt x="1236613" y="867042"/>
                </a:cubicBezTo>
                <a:cubicBezTo>
                  <a:pt x="1322338" y="868453"/>
                  <a:pt x="1313166" y="852578"/>
                  <a:pt x="1338213" y="837409"/>
                </a:cubicBezTo>
                <a:cubicBezTo>
                  <a:pt x="1363260" y="822240"/>
                  <a:pt x="1379135" y="820828"/>
                  <a:pt x="1386896" y="776025"/>
                </a:cubicBezTo>
                <a:cubicBezTo>
                  <a:pt x="1394657" y="731222"/>
                  <a:pt x="1389718" y="660667"/>
                  <a:pt x="1384779" y="568592"/>
                </a:cubicBezTo>
                <a:cubicBezTo>
                  <a:pt x="1379840" y="476517"/>
                  <a:pt x="1365730" y="310711"/>
                  <a:pt x="1357263" y="223575"/>
                </a:cubicBezTo>
                <a:cubicBezTo>
                  <a:pt x="1348796" y="136439"/>
                  <a:pt x="1345621" y="81053"/>
                  <a:pt x="1333979" y="45775"/>
                </a:cubicBezTo>
                <a:cubicBezTo>
                  <a:pt x="1322337" y="10497"/>
                  <a:pt x="1389719" y="18259"/>
                  <a:pt x="1287413" y="11909"/>
                </a:cubicBezTo>
                <a:cubicBezTo>
                  <a:pt x="1185108" y="5559"/>
                  <a:pt x="720146" y="7675"/>
                  <a:pt x="720146" y="7675"/>
                </a:cubicBezTo>
                <a:lnTo>
                  <a:pt x="239663" y="7675"/>
                </a:lnTo>
                <a:cubicBezTo>
                  <a:pt x="131713" y="7322"/>
                  <a:pt x="109488" y="-1849"/>
                  <a:pt x="72446" y="5559"/>
                </a:cubicBezTo>
                <a:cubicBezTo>
                  <a:pt x="35404" y="12967"/>
                  <a:pt x="23057" y="-32189"/>
                  <a:pt x="11063" y="5212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spc="4" dirty="0" err="1">
                <a:solidFill>
                  <a:srgbClr val="C00000"/>
                </a:solidFill>
                <a:latin typeface="Barlow" panose="00000500000000000000" pitchFamily="2" charset="0"/>
              </a:rPr>
              <a:t>Bujqësisë</a:t>
            </a:r>
            <a:r>
              <a:rPr lang="en-US" sz="1600" b="1" i="1" spc="4" dirty="0">
                <a:solidFill>
                  <a:srgbClr val="C00000"/>
                </a:solidFill>
                <a:latin typeface="Barlow" panose="00000500000000000000" pitchFamily="2" charset="0"/>
              </a:rPr>
              <a:t> </a:t>
            </a:r>
            <a:r>
              <a:rPr lang="en-US" sz="1600" b="1" i="1" spc="4" dirty="0" err="1">
                <a:solidFill>
                  <a:srgbClr val="C00000"/>
                </a:solidFill>
                <a:latin typeface="Barlow" panose="00000500000000000000" pitchFamily="2" charset="0"/>
              </a:rPr>
              <a:t>dhe</a:t>
            </a:r>
            <a:r>
              <a:rPr lang="en-US" sz="1600" b="1" i="1" spc="4" dirty="0">
                <a:solidFill>
                  <a:srgbClr val="C00000"/>
                </a:solidFill>
                <a:latin typeface="Barlow" panose="00000500000000000000" pitchFamily="2" charset="0"/>
              </a:rPr>
              <a:t> </a:t>
            </a:r>
            <a:r>
              <a:rPr lang="en-US" sz="1600" b="1" i="1" spc="4" dirty="0" err="1">
                <a:solidFill>
                  <a:srgbClr val="C00000"/>
                </a:solidFill>
                <a:latin typeface="Barlow" panose="00000500000000000000" pitchFamily="2" charset="0"/>
              </a:rPr>
              <a:t>Zhvillimit</a:t>
            </a:r>
            <a:r>
              <a:rPr lang="en-US" sz="1600" b="1" i="1" spc="4" dirty="0">
                <a:solidFill>
                  <a:srgbClr val="C00000"/>
                </a:solidFill>
                <a:latin typeface="Barlow" panose="00000500000000000000" pitchFamily="2" charset="0"/>
              </a:rPr>
              <a:t> Rural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3606B2-932B-9C9A-8116-9113DA306812}"/>
              </a:ext>
            </a:extLst>
          </p:cNvPr>
          <p:cNvSpPr txBox="1"/>
          <p:nvPr/>
        </p:nvSpPr>
        <p:spPr>
          <a:xfrm>
            <a:off x="469544" y="1737337"/>
            <a:ext cx="2622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sz="1400" b="1" noProof="0" dirty="0">
                <a:solidFill>
                  <a:schemeClr val="accent5">
                    <a:lumMod val="50000"/>
                  </a:schemeClr>
                </a:solidFill>
                <a:latin typeface="Barlow" panose="00000500000000000000" pitchFamily="2" charset="0"/>
              </a:rPr>
              <a:t>Arritjet kryesore</a:t>
            </a:r>
            <a:r>
              <a:rPr lang="en-US" sz="1400" b="1" noProof="0" dirty="0">
                <a:solidFill>
                  <a:schemeClr val="accent5">
                    <a:lumMod val="50000"/>
                  </a:schemeClr>
                </a:solidFill>
                <a:latin typeface="Barlow" panose="00000500000000000000" pitchFamily="2" charset="0"/>
              </a:rPr>
              <a:t> </a:t>
            </a:r>
            <a:r>
              <a:rPr lang="en-US" sz="1400" b="1" noProof="0" dirty="0" err="1">
                <a:solidFill>
                  <a:schemeClr val="accent5">
                    <a:lumMod val="50000"/>
                  </a:schemeClr>
                </a:solidFill>
                <a:latin typeface="Barlow" panose="00000500000000000000" pitchFamily="2" charset="0"/>
              </a:rPr>
              <a:t>në</a:t>
            </a:r>
            <a:r>
              <a:rPr lang="en-US" sz="1400" b="1" noProof="0" dirty="0">
                <a:solidFill>
                  <a:schemeClr val="accent5">
                    <a:lumMod val="50000"/>
                  </a:schemeClr>
                </a:solidFill>
                <a:latin typeface="Barlow" panose="00000500000000000000" pitchFamily="2" charset="0"/>
              </a:rPr>
              <a:t> </a:t>
            </a:r>
            <a:r>
              <a:rPr lang="en-US" sz="1400" b="1" noProof="0" dirty="0" err="1">
                <a:solidFill>
                  <a:schemeClr val="accent5">
                    <a:lumMod val="50000"/>
                  </a:schemeClr>
                </a:solidFill>
                <a:latin typeface="Barlow" panose="00000500000000000000" pitchFamily="2" charset="0"/>
              </a:rPr>
              <a:t>sektorin</a:t>
            </a:r>
            <a:r>
              <a:rPr lang="en-US" sz="1400" b="1" noProof="0" dirty="0">
                <a:solidFill>
                  <a:schemeClr val="accent5">
                    <a:lumMod val="50000"/>
                  </a:schemeClr>
                </a:solidFill>
                <a:latin typeface="Barlow" panose="00000500000000000000" pitchFamily="2" charset="0"/>
              </a:rPr>
              <a:t> e</a:t>
            </a:r>
            <a:r>
              <a:rPr lang="sq-AL" sz="1400" b="1" noProof="0" dirty="0">
                <a:solidFill>
                  <a:schemeClr val="accent5">
                    <a:lumMod val="50000"/>
                  </a:schemeClr>
                </a:solidFill>
                <a:latin typeface="Barlow" panose="00000500000000000000" pitchFamily="2" charset="0"/>
              </a:rPr>
              <a:t>: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39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3F0BB-5E20-3FF2-ECCE-00576ACF5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>
            <a:extLst>
              <a:ext uri="{FF2B5EF4-FFF2-40B4-BE49-F238E27FC236}">
                <a16:creationId xmlns:a16="http://schemas.microsoft.com/office/drawing/2014/main" id="{F1C2EB12-14EB-A135-1DBB-0F70A4CF87AC}"/>
              </a:ext>
            </a:extLst>
          </p:cNvPr>
          <p:cNvSpPr txBox="1"/>
          <p:nvPr/>
        </p:nvSpPr>
        <p:spPr>
          <a:xfrm>
            <a:off x="705756" y="624320"/>
            <a:ext cx="6018875" cy="446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 rtl="0">
              <a:lnSpc>
                <a:spcPts val="3919"/>
              </a:lnSpc>
              <a:spcBef>
                <a:spcPct val="0"/>
              </a:spcBef>
            </a:pPr>
            <a:r>
              <a:rPr lang="sq-AL" sz="2799" b="1" noProof="0" dirty="0">
                <a:solidFill>
                  <a:srgbClr val="365B6D"/>
                </a:solidFill>
                <a:latin typeface="Barlow Bold"/>
                <a:ea typeface="Barlow Bold"/>
                <a:cs typeface="Barlow Bold"/>
                <a:sym typeface="Barlow Bold"/>
              </a:rPr>
              <a:t>ÇËSHTJET EKONOMIKE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BADBE48-490B-2216-7484-CE30ED8900F9}"/>
              </a:ext>
            </a:extLst>
          </p:cNvPr>
          <p:cNvSpPr/>
          <p:nvPr/>
        </p:nvSpPr>
        <p:spPr>
          <a:xfrm>
            <a:off x="520309" y="1233530"/>
            <a:ext cx="3123092" cy="946822"/>
          </a:xfrm>
          <a:custGeom>
            <a:avLst/>
            <a:gdLst>
              <a:gd name="connsiteX0" fmla="*/ 11063 w 1390939"/>
              <a:gd name="connsiteY0" fmla="*/ 52125 h 867129"/>
              <a:gd name="connsiteX1" fmla="*/ 479 w 1390939"/>
              <a:gd name="connsiteY1" fmla="*/ 511442 h 867129"/>
              <a:gd name="connsiteX2" fmla="*/ 17413 w 1390939"/>
              <a:gd name="connsiteY2" fmla="*/ 718875 h 867129"/>
              <a:gd name="connsiteX3" fmla="*/ 70329 w 1390939"/>
              <a:gd name="connsiteY3" fmla="*/ 786609 h 867129"/>
              <a:gd name="connsiteX4" fmla="*/ 165579 w 1390939"/>
              <a:gd name="connsiteY4" fmla="*/ 788725 h 867129"/>
              <a:gd name="connsiteX5" fmla="*/ 823863 w 1390939"/>
              <a:gd name="connsiteY5" fmla="*/ 828942 h 867129"/>
              <a:gd name="connsiteX6" fmla="*/ 1236613 w 1390939"/>
              <a:gd name="connsiteY6" fmla="*/ 867042 h 867129"/>
              <a:gd name="connsiteX7" fmla="*/ 1338213 w 1390939"/>
              <a:gd name="connsiteY7" fmla="*/ 837409 h 867129"/>
              <a:gd name="connsiteX8" fmla="*/ 1386896 w 1390939"/>
              <a:gd name="connsiteY8" fmla="*/ 776025 h 867129"/>
              <a:gd name="connsiteX9" fmla="*/ 1384779 w 1390939"/>
              <a:gd name="connsiteY9" fmla="*/ 568592 h 867129"/>
              <a:gd name="connsiteX10" fmla="*/ 1357263 w 1390939"/>
              <a:gd name="connsiteY10" fmla="*/ 223575 h 867129"/>
              <a:gd name="connsiteX11" fmla="*/ 1333979 w 1390939"/>
              <a:gd name="connsiteY11" fmla="*/ 45775 h 867129"/>
              <a:gd name="connsiteX12" fmla="*/ 1287413 w 1390939"/>
              <a:gd name="connsiteY12" fmla="*/ 11909 h 867129"/>
              <a:gd name="connsiteX13" fmla="*/ 720146 w 1390939"/>
              <a:gd name="connsiteY13" fmla="*/ 7675 h 867129"/>
              <a:gd name="connsiteX14" fmla="*/ 239663 w 1390939"/>
              <a:gd name="connsiteY14" fmla="*/ 7675 h 867129"/>
              <a:gd name="connsiteX15" fmla="*/ 72446 w 1390939"/>
              <a:gd name="connsiteY15" fmla="*/ 5559 h 867129"/>
              <a:gd name="connsiteX16" fmla="*/ 11063 w 1390939"/>
              <a:gd name="connsiteY16" fmla="*/ 52125 h 86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939" h="867129">
                <a:moveTo>
                  <a:pt x="11063" y="52125"/>
                </a:moveTo>
                <a:cubicBezTo>
                  <a:pt x="-931" y="136439"/>
                  <a:pt x="-579" y="400317"/>
                  <a:pt x="479" y="511442"/>
                </a:cubicBezTo>
                <a:cubicBezTo>
                  <a:pt x="1537" y="622567"/>
                  <a:pt x="5771" y="673014"/>
                  <a:pt x="17413" y="718875"/>
                </a:cubicBezTo>
                <a:cubicBezTo>
                  <a:pt x="29055" y="764736"/>
                  <a:pt x="45635" y="774967"/>
                  <a:pt x="70329" y="786609"/>
                </a:cubicBezTo>
                <a:cubicBezTo>
                  <a:pt x="95023" y="798251"/>
                  <a:pt x="165579" y="788725"/>
                  <a:pt x="165579" y="788725"/>
                </a:cubicBezTo>
                <a:lnTo>
                  <a:pt x="823863" y="828942"/>
                </a:lnTo>
                <a:cubicBezTo>
                  <a:pt x="1002369" y="841995"/>
                  <a:pt x="1150888" y="865631"/>
                  <a:pt x="1236613" y="867042"/>
                </a:cubicBezTo>
                <a:cubicBezTo>
                  <a:pt x="1322338" y="868453"/>
                  <a:pt x="1313166" y="852578"/>
                  <a:pt x="1338213" y="837409"/>
                </a:cubicBezTo>
                <a:cubicBezTo>
                  <a:pt x="1363260" y="822240"/>
                  <a:pt x="1379135" y="820828"/>
                  <a:pt x="1386896" y="776025"/>
                </a:cubicBezTo>
                <a:cubicBezTo>
                  <a:pt x="1394657" y="731222"/>
                  <a:pt x="1389718" y="660667"/>
                  <a:pt x="1384779" y="568592"/>
                </a:cubicBezTo>
                <a:cubicBezTo>
                  <a:pt x="1379840" y="476517"/>
                  <a:pt x="1365730" y="310711"/>
                  <a:pt x="1357263" y="223575"/>
                </a:cubicBezTo>
                <a:cubicBezTo>
                  <a:pt x="1348796" y="136439"/>
                  <a:pt x="1345621" y="81053"/>
                  <a:pt x="1333979" y="45775"/>
                </a:cubicBezTo>
                <a:cubicBezTo>
                  <a:pt x="1322337" y="10497"/>
                  <a:pt x="1389719" y="18259"/>
                  <a:pt x="1287413" y="11909"/>
                </a:cubicBezTo>
                <a:cubicBezTo>
                  <a:pt x="1185108" y="5559"/>
                  <a:pt x="720146" y="7675"/>
                  <a:pt x="720146" y="7675"/>
                </a:cubicBezTo>
                <a:lnTo>
                  <a:pt x="239663" y="7675"/>
                </a:lnTo>
                <a:cubicBezTo>
                  <a:pt x="131713" y="7322"/>
                  <a:pt x="109488" y="-1849"/>
                  <a:pt x="72446" y="5559"/>
                </a:cubicBezTo>
                <a:cubicBezTo>
                  <a:pt x="35404" y="12967"/>
                  <a:pt x="23057" y="-32189"/>
                  <a:pt x="11063" y="52125"/>
                </a:cubicBezTo>
                <a:close/>
              </a:path>
            </a:pathLst>
          </a:custGeom>
          <a:solidFill>
            <a:srgbClr val="D18F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sq-AL" sz="1400" b="1" noProof="0" dirty="0">
                <a:latin typeface="Barlow" panose="00000500000000000000" pitchFamily="2" charset="0"/>
              </a:rPr>
              <a:t>Shpenzimet e planifikuara:</a:t>
            </a:r>
          </a:p>
          <a:p>
            <a:pPr lvl="0" algn="ctr" rtl="0"/>
            <a:r>
              <a:rPr lang="en-US" sz="1400" b="1" dirty="0">
                <a:latin typeface="Barlow" panose="00000500000000000000" pitchFamily="2" charset="0"/>
              </a:rPr>
              <a:t>102</a:t>
            </a:r>
            <a:r>
              <a:rPr lang="sq-AL" sz="1400" b="1" noProof="0" dirty="0">
                <a:latin typeface="Barlow" panose="00000500000000000000" pitchFamily="2" charset="0"/>
              </a:rPr>
              <a:t>.</a:t>
            </a:r>
            <a:r>
              <a:rPr lang="en-US" sz="1400" b="1" noProof="0" dirty="0">
                <a:latin typeface="Barlow" panose="00000500000000000000" pitchFamily="2" charset="0"/>
              </a:rPr>
              <a:t>4</a:t>
            </a:r>
            <a:r>
              <a:rPr lang="sq-AL" sz="1400" b="1" noProof="0" dirty="0">
                <a:latin typeface="Barlow" panose="00000500000000000000" pitchFamily="2" charset="0"/>
              </a:rPr>
              <a:t> miliardë LEK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94FFC22-311E-A7CB-E400-0DEF70033D75}"/>
              </a:ext>
            </a:extLst>
          </p:cNvPr>
          <p:cNvSpPr/>
          <p:nvPr/>
        </p:nvSpPr>
        <p:spPr>
          <a:xfrm>
            <a:off x="3926367" y="1299730"/>
            <a:ext cx="3123092" cy="1009927"/>
          </a:xfrm>
          <a:custGeom>
            <a:avLst/>
            <a:gdLst>
              <a:gd name="connsiteX0" fmla="*/ 10697 w 1379494"/>
              <a:gd name="connsiteY0" fmla="*/ 135515 h 775813"/>
              <a:gd name="connsiteX1" fmla="*/ 13872 w 1379494"/>
              <a:gd name="connsiteY1" fmla="*/ 641927 h 775813"/>
              <a:gd name="connsiteX2" fmla="*/ 102772 w 1379494"/>
              <a:gd name="connsiteY2" fmla="*/ 770515 h 775813"/>
              <a:gd name="connsiteX3" fmla="*/ 636172 w 1379494"/>
              <a:gd name="connsiteY3" fmla="*/ 753052 h 775813"/>
              <a:gd name="connsiteX4" fmla="*/ 1244185 w 1379494"/>
              <a:gd name="connsiteY4" fmla="*/ 721302 h 775813"/>
              <a:gd name="connsiteX5" fmla="*/ 1372772 w 1379494"/>
              <a:gd name="connsiteY5" fmla="*/ 641927 h 775813"/>
              <a:gd name="connsiteX6" fmla="*/ 1360072 w 1379494"/>
              <a:gd name="connsiteY6" fmla="*/ 216477 h 775813"/>
              <a:gd name="connsiteX7" fmla="*/ 1348960 w 1379494"/>
              <a:gd name="connsiteY7" fmla="*/ 37090 h 775813"/>
              <a:gd name="connsiteX8" fmla="*/ 1085435 w 1379494"/>
              <a:gd name="connsiteY8" fmla="*/ 18040 h 775813"/>
              <a:gd name="connsiteX9" fmla="*/ 434560 w 1379494"/>
              <a:gd name="connsiteY9" fmla="*/ 2165 h 775813"/>
              <a:gd name="connsiteX10" fmla="*/ 115472 w 1379494"/>
              <a:gd name="connsiteY10" fmla="*/ 16452 h 775813"/>
              <a:gd name="connsiteX11" fmla="*/ 10697 w 1379494"/>
              <a:gd name="connsiteY11" fmla="*/ 135515 h 77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9494" h="775813">
                <a:moveTo>
                  <a:pt x="10697" y="135515"/>
                </a:moveTo>
                <a:cubicBezTo>
                  <a:pt x="-6236" y="239761"/>
                  <a:pt x="-1474" y="536094"/>
                  <a:pt x="13872" y="641927"/>
                </a:cubicBezTo>
                <a:cubicBezTo>
                  <a:pt x="29218" y="747760"/>
                  <a:pt x="-945" y="751994"/>
                  <a:pt x="102772" y="770515"/>
                </a:cubicBezTo>
                <a:cubicBezTo>
                  <a:pt x="206489" y="789036"/>
                  <a:pt x="636172" y="753052"/>
                  <a:pt x="636172" y="753052"/>
                </a:cubicBezTo>
                <a:cubicBezTo>
                  <a:pt x="826407" y="744850"/>
                  <a:pt x="1121418" y="739823"/>
                  <a:pt x="1244185" y="721302"/>
                </a:cubicBezTo>
                <a:cubicBezTo>
                  <a:pt x="1366952" y="702781"/>
                  <a:pt x="1353458" y="726064"/>
                  <a:pt x="1372772" y="641927"/>
                </a:cubicBezTo>
                <a:cubicBezTo>
                  <a:pt x="1392086" y="557790"/>
                  <a:pt x="1364041" y="317283"/>
                  <a:pt x="1360072" y="216477"/>
                </a:cubicBezTo>
                <a:cubicBezTo>
                  <a:pt x="1356103" y="115671"/>
                  <a:pt x="1394733" y="70163"/>
                  <a:pt x="1348960" y="37090"/>
                </a:cubicBezTo>
                <a:cubicBezTo>
                  <a:pt x="1303187" y="4017"/>
                  <a:pt x="1237835" y="23861"/>
                  <a:pt x="1085435" y="18040"/>
                </a:cubicBezTo>
                <a:cubicBezTo>
                  <a:pt x="933035" y="12219"/>
                  <a:pt x="596220" y="2430"/>
                  <a:pt x="434560" y="2165"/>
                </a:cubicBezTo>
                <a:cubicBezTo>
                  <a:pt x="272900" y="1900"/>
                  <a:pt x="186645" y="-7890"/>
                  <a:pt x="115472" y="16452"/>
                </a:cubicBezTo>
                <a:cubicBezTo>
                  <a:pt x="44299" y="40794"/>
                  <a:pt x="27630" y="31269"/>
                  <a:pt x="10697" y="1355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en-US" sz="1400" b="1" dirty="0">
                <a:solidFill>
                  <a:prstClr val="white"/>
                </a:solidFill>
                <a:latin typeface="Barlow" panose="00000500000000000000" pitchFamily="2" charset="0"/>
              </a:rPr>
              <a:t>S</a:t>
            </a:r>
            <a:r>
              <a:rPr lang="sq-AL" sz="1400" b="1" noProof="0" dirty="0">
                <a:solidFill>
                  <a:prstClr val="white"/>
                </a:solidFill>
                <a:latin typeface="Barlow" panose="00000500000000000000" pitchFamily="2" charset="0"/>
              </a:rPr>
              <a:t>hpenzime </a:t>
            </a:r>
            <a:r>
              <a:rPr lang="en-GB" sz="1400" b="1" noProof="0" dirty="0" err="1">
                <a:solidFill>
                  <a:prstClr val="white"/>
                </a:solidFill>
                <a:latin typeface="Barlow" panose="00000500000000000000" pitchFamily="2" charset="0"/>
              </a:rPr>
              <a:t>faktike</a:t>
            </a:r>
            <a:r>
              <a:rPr lang="en-GB" sz="1400" b="1" noProof="0" dirty="0">
                <a:solidFill>
                  <a:prstClr val="white"/>
                </a:solidFill>
                <a:latin typeface="Barlow" panose="00000500000000000000" pitchFamily="2" charset="0"/>
              </a:rPr>
              <a:t>:</a:t>
            </a:r>
            <a:endParaRPr lang="sq-AL" sz="1400" b="1" noProof="0" dirty="0">
              <a:solidFill>
                <a:prstClr val="white"/>
              </a:solidFill>
              <a:latin typeface="Barlow" panose="00000500000000000000" pitchFamily="2" charset="0"/>
            </a:endParaRPr>
          </a:p>
          <a:p>
            <a:pPr algn="ctr"/>
            <a:r>
              <a:rPr lang="en-US" sz="1400" b="1" dirty="0">
                <a:latin typeface="Barlow" panose="00000500000000000000" pitchFamily="2" charset="0"/>
              </a:rPr>
              <a:t>112</a:t>
            </a:r>
            <a:r>
              <a:rPr lang="sq-AL" sz="1400" b="1" noProof="0" dirty="0">
                <a:latin typeface="Barlow" panose="00000500000000000000" pitchFamily="2" charset="0"/>
              </a:rPr>
              <a:t>.</a:t>
            </a:r>
            <a:r>
              <a:rPr lang="en-US" sz="1400" b="1" noProof="0" dirty="0">
                <a:latin typeface="Barlow" panose="00000500000000000000" pitchFamily="2" charset="0"/>
              </a:rPr>
              <a:t>2</a:t>
            </a:r>
            <a:r>
              <a:rPr lang="sq-AL" sz="1400" b="1" noProof="0" dirty="0">
                <a:latin typeface="Barlow" panose="00000500000000000000" pitchFamily="2" charset="0"/>
              </a:rPr>
              <a:t> miliardë LEK</a:t>
            </a:r>
            <a:r>
              <a:rPr lang="en-US" sz="1400" b="1" noProof="0" dirty="0">
                <a:latin typeface="Barlow" panose="00000500000000000000" pitchFamily="2" charset="0"/>
              </a:rPr>
              <a:t>                                            </a:t>
            </a:r>
            <a:r>
              <a:rPr lang="en-US" sz="1400" b="1" noProof="0" dirty="0" err="1">
                <a:latin typeface="Barlow" panose="00000500000000000000" pitchFamily="2" charset="0"/>
              </a:rPr>
              <a:t>ose</a:t>
            </a:r>
            <a:r>
              <a:rPr lang="en-US" sz="1400" b="1" noProof="0" dirty="0">
                <a:latin typeface="Barlow" panose="00000500000000000000" pitchFamily="2" charset="0"/>
              </a:rPr>
              <a:t> 4.23</a:t>
            </a:r>
            <a:r>
              <a:rPr lang="sq-AL" sz="1400" b="1" noProof="0" dirty="0">
                <a:latin typeface="Barlow" panose="00000500000000000000" pitchFamily="2" charset="0"/>
              </a:rPr>
              <a:t>% e PBB</a:t>
            </a:r>
            <a:endParaRPr lang="en-US" sz="1400" b="1" noProof="0" dirty="0">
              <a:latin typeface="Barlow" panose="00000500000000000000" pitchFamily="2" charset="0"/>
            </a:endParaRPr>
          </a:p>
          <a:p>
            <a:pPr lvl="0" algn="ctr" rtl="0"/>
            <a:r>
              <a:rPr lang="en-US" sz="1400" b="1" noProof="0" dirty="0">
                <a:latin typeface="Barlow" panose="00000500000000000000" pitchFamily="2" charset="0"/>
              </a:rPr>
              <a:t> </a:t>
            </a:r>
            <a:endParaRPr lang="sq-AL" sz="1400" b="1" noProof="0" dirty="0">
              <a:latin typeface="Barlow" panose="00000500000000000000" pitchFamily="2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4CF8CFC-BB34-E33A-336D-0FA62D090A4E}"/>
              </a:ext>
            </a:extLst>
          </p:cNvPr>
          <p:cNvSpPr/>
          <p:nvPr/>
        </p:nvSpPr>
        <p:spPr>
          <a:xfrm>
            <a:off x="4019549" y="2543506"/>
            <a:ext cx="3042608" cy="984047"/>
          </a:xfrm>
          <a:custGeom>
            <a:avLst/>
            <a:gdLst>
              <a:gd name="connsiteX0" fmla="*/ 2307 w 1360754"/>
              <a:gd name="connsiteY0" fmla="*/ 165248 h 824951"/>
              <a:gd name="connsiteX1" fmla="*/ 11832 w 1360754"/>
              <a:gd name="connsiteY1" fmla="*/ 611336 h 824951"/>
              <a:gd name="connsiteX2" fmla="*/ 45169 w 1360754"/>
              <a:gd name="connsiteY2" fmla="*/ 747861 h 824951"/>
              <a:gd name="connsiteX3" fmla="*/ 313457 w 1360754"/>
              <a:gd name="connsiteY3" fmla="*/ 806598 h 824951"/>
              <a:gd name="connsiteX4" fmla="*/ 1116732 w 1360754"/>
              <a:gd name="connsiteY4" fmla="*/ 820886 h 824951"/>
              <a:gd name="connsiteX5" fmla="*/ 1332632 w 1360754"/>
              <a:gd name="connsiteY5" fmla="*/ 741511 h 824951"/>
              <a:gd name="connsiteX6" fmla="*/ 1359619 w 1360754"/>
              <a:gd name="connsiteY6" fmla="*/ 428773 h 824951"/>
              <a:gd name="connsiteX7" fmla="*/ 1346919 w 1360754"/>
              <a:gd name="connsiteY7" fmla="*/ 116036 h 824951"/>
              <a:gd name="connsiteX8" fmla="*/ 1294532 w 1360754"/>
              <a:gd name="connsiteY8" fmla="*/ 25548 h 824951"/>
              <a:gd name="connsiteX9" fmla="*/ 1169119 w 1360754"/>
              <a:gd name="connsiteY9" fmla="*/ 148 h 824951"/>
              <a:gd name="connsiteX10" fmla="*/ 792882 w 1360754"/>
              <a:gd name="connsiteY10" fmla="*/ 14436 h 824951"/>
              <a:gd name="connsiteX11" fmla="*/ 262657 w 1360754"/>
              <a:gd name="connsiteY11" fmla="*/ 36661 h 824951"/>
              <a:gd name="connsiteX12" fmla="*/ 51519 w 1360754"/>
              <a:gd name="connsiteY12" fmla="*/ 63648 h 824951"/>
              <a:gd name="connsiteX13" fmla="*/ 2307 w 1360754"/>
              <a:gd name="connsiteY13" fmla="*/ 165248 h 82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60754" h="824951">
                <a:moveTo>
                  <a:pt x="2307" y="165248"/>
                </a:moveTo>
                <a:cubicBezTo>
                  <a:pt x="-4308" y="256529"/>
                  <a:pt x="4688" y="514234"/>
                  <a:pt x="11832" y="611336"/>
                </a:cubicBezTo>
                <a:cubicBezTo>
                  <a:pt x="18976" y="708438"/>
                  <a:pt x="-5102" y="715317"/>
                  <a:pt x="45169" y="747861"/>
                </a:cubicBezTo>
                <a:cubicBezTo>
                  <a:pt x="95440" y="780405"/>
                  <a:pt x="134863" y="794427"/>
                  <a:pt x="313457" y="806598"/>
                </a:cubicBezTo>
                <a:cubicBezTo>
                  <a:pt x="492051" y="818769"/>
                  <a:pt x="946870" y="831734"/>
                  <a:pt x="1116732" y="820886"/>
                </a:cubicBezTo>
                <a:cubicBezTo>
                  <a:pt x="1286595" y="810038"/>
                  <a:pt x="1292151" y="806863"/>
                  <a:pt x="1332632" y="741511"/>
                </a:cubicBezTo>
                <a:cubicBezTo>
                  <a:pt x="1373113" y="676159"/>
                  <a:pt x="1357238" y="533019"/>
                  <a:pt x="1359619" y="428773"/>
                </a:cubicBezTo>
                <a:cubicBezTo>
                  <a:pt x="1362000" y="324527"/>
                  <a:pt x="1357767" y="183240"/>
                  <a:pt x="1346919" y="116036"/>
                </a:cubicBezTo>
                <a:cubicBezTo>
                  <a:pt x="1336071" y="48832"/>
                  <a:pt x="1324165" y="44863"/>
                  <a:pt x="1294532" y="25548"/>
                </a:cubicBezTo>
                <a:cubicBezTo>
                  <a:pt x="1264899" y="6233"/>
                  <a:pt x="1252727" y="2000"/>
                  <a:pt x="1169119" y="148"/>
                </a:cubicBezTo>
                <a:cubicBezTo>
                  <a:pt x="1085511" y="-1704"/>
                  <a:pt x="792882" y="14436"/>
                  <a:pt x="792882" y="14436"/>
                </a:cubicBezTo>
                <a:lnTo>
                  <a:pt x="262657" y="36661"/>
                </a:lnTo>
                <a:cubicBezTo>
                  <a:pt x="139097" y="44863"/>
                  <a:pt x="94911" y="40365"/>
                  <a:pt x="51519" y="63648"/>
                </a:cubicBezTo>
                <a:cubicBezTo>
                  <a:pt x="8127" y="86931"/>
                  <a:pt x="8922" y="73967"/>
                  <a:pt x="2307" y="165248"/>
                </a:cubicBezTo>
                <a:close/>
              </a:path>
            </a:pathLst>
          </a:custGeom>
          <a:solidFill>
            <a:srgbClr val="5D78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fi-FI" sz="1400" b="1" noProof="0" dirty="0">
                <a:latin typeface="Barlow" panose="00000500000000000000" pitchFamily="2" charset="0"/>
              </a:rPr>
              <a:t>Rritja në krahasim me vitin 2024:</a:t>
            </a:r>
            <a:endParaRPr lang="sq-AL" sz="1400" b="1" noProof="0" dirty="0">
              <a:latin typeface="Barlow" panose="00000500000000000000" pitchFamily="2" charset="0"/>
            </a:endParaRPr>
          </a:p>
          <a:p>
            <a:pPr lvl="0" algn="ctr" rtl="0"/>
            <a:r>
              <a:rPr lang="en-GB" sz="1400" b="1" dirty="0">
                <a:latin typeface="Barlow" panose="00000500000000000000" pitchFamily="2" charset="0"/>
              </a:rPr>
              <a:t>25.3</a:t>
            </a:r>
            <a:r>
              <a:rPr lang="sq-AL" sz="1400" b="1" noProof="0" dirty="0">
                <a:latin typeface="Barlow" panose="00000500000000000000" pitchFamily="2" charset="0"/>
              </a:rPr>
              <a:t>%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6E266D1-5235-97A2-09DB-15FF888B6695}"/>
              </a:ext>
            </a:extLst>
          </p:cNvPr>
          <p:cNvSpPr/>
          <p:nvPr/>
        </p:nvSpPr>
        <p:spPr>
          <a:xfrm>
            <a:off x="499208" y="2390585"/>
            <a:ext cx="3141751" cy="1065034"/>
          </a:xfrm>
          <a:custGeom>
            <a:avLst/>
            <a:gdLst>
              <a:gd name="connsiteX0" fmla="*/ 2841 w 1366504"/>
              <a:gd name="connsiteY0" fmla="*/ 126136 h 842202"/>
              <a:gd name="connsiteX1" fmla="*/ 26654 w 1366504"/>
              <a:gd name="connsiteY1" fmla="*/ 581749 h 842202"/>
              <a:gd name="connsiteX2" fmla="*/ 66341 w 1366504"/>
              <a:gd name="connsiteY2" fmla="*/ 759549 h 842202"/>
              <a:gd name="connsiteX3" fmla="*/ 180641 w 1366504"/>
              <a:gd name="connsiteY3" fmla="*/ 840511 h 842202"/>
              <a:gd name="connsiteX4" fmla="*/ 758491 w 1366504"/>
              <a:gd name="connsiteY4" fmla="*/ 810349 h 842202"/>
              <a:gd name="connsiteX5" fmla="*/ 1237916 w 1366504"/>
              <a:gd name="connsiteY5" fmla="*/ 761136 h 842202"/>
              <a:gd name="connsiteX6" fmla="*/ 1337929 w 1366504"/>
              <a:gd name="connsiteY6" fmla="*/ 681761 h 842202"/>
              <a:gd name="connsiteX7" fmla="*/ 1364916 w 1366504"/>
              <a:gd name="connsiteY7" fmla="*/ 449986 h 842202"/>
              <a:gd name="connsiteX8" fmla="*/ 1301416 w 1366504"/>
              <a:gd name="connsiteY8" fmla="*/ 137249 h 842202"/>
              <a:gd name="connsiteX9" fmla="*/ 1252204 w 1366504"/>
              <a:gd name="connsiteY9" fmla="*/ 61049 h 842202"/>
              <a:gd name="connsiteX10" fmla="*/ 1017254 w 1366504"/>
              <a:gd name="connsiteY10" fmla="*/ 30886 h 842202"/>
              <a:gd name="connsiteX11" fmla="*/ 418766 w 1366504"/>
              <a:gd name="connsiteY11" fmla="*/ 8661 h 842202"/>
              <a:gd name="connsiteX12" fmla="*/ 93329 w 1366504"/>
              <a:gd name="connsiteY12" fmla="*/ 10249 h 842202"/>
              <a:gd name="connsiteX13" fmla="*/ 2841 w 1366504"/>
              <a:gd name="connsiteY13" fmla="*/ 126136 h 84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66504" h="842202">
                <a:moveTo>
                  <a:pt x="2841" y="126136"/>
                </a:moveTo>
                <a:cubicBezTo>
                  <a:pt x="-8271" y="221386"/>
                  <a:pt x="16071" y="476180"/>
                  <a:pt x="26654" y="581749"/>
                </a:cubicBezTo>
                <a:cubicBezTo>
                  <a:pt x="37237" y="687318"/>
                  <a:pt x="40677" y="716422"/>
                  <a:pt x="66341" y="759549"/>
                </a:cubicBezTo>
                <a:cubicBezTo>
                  <a:pt x="92005" y="802676"/>
                  <a:pt x="65283" y="832044"/>
                  <a:pt x="180641" y="840511"/>
                </a:cubicBezTo>
                <a:cubicBezTo>
                  <a:pt x="295999" y="848978"/>
                  <a:pt x="582279" y="823578"/>
                  <a:pt x="758491" y="810349"/>
                </a:cubicBezTo>
                <a:cubicBezTo>
                  <a:pt x="934703" y="797120"/>
                  <a:pt x="1141343" y="782567"/>
                  <a:pt x="1237916" y="761136"/>
                </a:cubicBezTo>
                <a:cubicBezTo>
                  <a:pt x="1334489" y="739705"/>
                  <a:pt x="1316762" y="733619"/>
                  <a:pt x="1337929" y="681761"/>
                </a:cubicBezTo>
                <a:cubicBezTo>
                  <a:pt x="1359096" y="629903"/>
                  <a:pt x="1371001" y="540738"/>
                  <a:pt x="1364916" y="449986"/>
                </a:cubicBezTo>
                <a:cubicBezTo>
                  <a:pt x="1358831" y="359234"/>
                  <a:pt x="1320201" y="202072"/>
                  <a:pt x="1301416" y="137249"/>
                </a:cubicBezTo>
                <a:cubicBezTo>
                  <a:pt x="1282631" y="72426"/>
                  <a:pt x="1299564" y="78776"/>
                  <a:pt x="1252204" y="61049"/>
                </a:cubicBezTo>
                <a:cubicBezTo>
                  <a:pt x="1204844" y="43322"/>
                  <a:pt x="1156160" y="39617"/>
                  <a:pt x="1017254" y="30886"/>
                </a:cubicBezTo>
                <a:cubicBezTo>
                  <a:pt x="878348" y="22155"/>
                  <a:pt x="572753" y="12100"/>
                  <a:pt x="418766" y="8661"/>
                </a:cubicBezTo>
                <a:cubicBezTo>
                  <a:pt x="264779" y="5222"/>
                  <a:pt x="162650" y="-9859"/>
                  <a:pt x="93329" y="10249"/>
                </a:cubicBezTo>
                <a:cubicBezTo>
                  <a:pt x="24008" y="30357"/>
                  <a:pt x="13953" y="30886"/>
                  <a:pt x="2841" y="12613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sq-AL" sz="1400" b="1" noProof="0" dirty="0">
                <a:latin typeface="Barlow" panose="00000500000000000000" pitchFamily="2" charset="0"/>
              </a:rPr>
              <a:t>Niveli i realizimit faktik:</a:t>
            </a:r>
          </a:p>
          <a:p>
            <a:pPr lvl="0" algn="ctr" rtl="0"/>
            <a:r>
              <a:rPr lang="en-US" sz="1400" b="1" dirty="0">
                <a:latin typeface="Barlow" panose="00000500000000000000" pitchFamily="2" charset="0"/>
              </a:rPr>
              <a:t>109.5</a:t>
            </a:r>
            <a:r>
              <a:rPr lang="sq-AL" sz="1400" b="1" noProof="0" dirty="0">
                <a:latin typeface="Barlow" panose="00000500000000000000" pitchFamily="2" charset="0"/>
              </a:rPr>
              <a:t>%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B4087A4-3489-D13A-05C3-F1824F860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70689"/>
              </p:ext>
            </p:extLst>
          </p:nvPr>
        </p:nvGraphicFramePr>
        <p:xfrm>
          <a:off x="223158" y="3677316"/>
          <a:ext cx="7110184" cy="7016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5092">
                  <a:extLst>
                    <a:ext uri="{9D8B030D-6E8A-4147-A177-3AD203B41FA5}">
                      <a16:colId xmlns:a16="http://schemas.microsoft.com/office/drawing/2014/main" val="3608872522"/>
                    </a:ext>
                  </a:extLst>
                </a:gridCol>
                <a:gridCol w="3555092">
                  <a:extLst>
                    <a:ext uri="{9D8B030D-6E8A-4147-A177-3AD203B41FA5}">
                      <a16:colId xmlns:a16="http://schemas.microsoft.com/office/drawing/2014/main" val="994170029"/>
                    </a:ext>
                  </a:extLst>
                </a:gridCol>
              </a:tblGrid>
              <a:tr h="6284878">
                <a:tc>
                  <a:txBody>
                    <a:bodyPr/>
                    <a:lstStyle/>
                    <a:p>
                      <a:pPr marL="259080" marR="0" lvl="1" indent="-12954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800" b="0" kern="1200" spc="4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12954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300" b="0" kern="1200" spc="4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marR="0" lvl="1" indent="-1295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300" b="0" kern="1200" spc="4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U </a:t>
                      </a:r>
                      <a:r>
                        <a:rPr lang="en-US" sz="1300" b="0" kern="1200" spc="4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realizua</a:t>
                      </a:r>
                      <a:r>
                        <a:rPr lang="en-US" sz="1300" b="0" kern="1200" spc="4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mirëmbajtja</a:t>
                      </a:r>
                      <a:r>
                        <a:rPr lang="en-US" sz="1300" b="0" kern="1200" spc="4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sipas</a:t>
                      </a:r>
                      <a:r>
                        <a:rPr lang="en-US" sz="1300" b="0" kern="1200" spc="4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standardeve</a:t>
                      </a:r>
                      <a:r>
                        <a:rPr lang="en-US" sz="1300" b="0" kern="1200" spc="4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e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3,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522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km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rrugë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. </a:t>
                      </a:r>
                      <a:endParaRPr lang="sq-AL" sz="13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marR="0" lvl="1" indent="-1295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U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arrit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f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urnizimi me ujë të pijshëm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,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mesatarisht për 1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8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orë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/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në ditë. </a:t>
                      </a:r>
                      <a:endParaRPr lang="en-US" sz="13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marR="0" lvl="1" indent="-1295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U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realizuan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fondet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prej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1.7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miliardë LEK me qëllim krijimin dhe mbështetjen e sektorit të energjisë për zhvillimin e qëndrueshëm të ekonomisë nëpërmjet garantimit dhe furnizimit me burime të sigurta energji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tik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e.</a:t>
                      </a:r>
                    </a:p>
                    <a:p>
                      <a:pPr marL="259080" marR="0" lvl="1" indent="-1295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Përdorimi i energjisë së rinovueshme u rrit me 4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0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%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59080" marR="0" lvl="1" indent="-1295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300" b="0" kern="1200" spc="4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U </a:t>
                      </a:r>
                      <a:r>
                        <a:rPr lang="en-US" sz="1300" b="0" kern="1200" spc="4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realizua</a:t>
                      </a:r>
                      <a:r>
                        <a:rPr lang="en-US" sz="1300" b="0" kern="1200" spc="4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sq-AL" sz="1300" b="0" kern="1200" spc="4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488,207m</a:t>
                      </a:r>
                      <a:r>
                        <a:rPr lang="en-US" sz="1300" b="0" kern="1200" spc="4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/</a:t>
                      </a:r>
                      <a:r>
                        <a:rPr lang="sq-AL" sz="1300" b="0" kern="1200" spc="4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l</a:t>
                      </a:r>
                      <a:r>
                        <a:rPr lang="en-US" sz="1300" b="0" kern="1200" spc="4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inear</a:t>
                      </a:r>
                      <a:r>
                        <a:rPr lang="sq-AL" sz="1300" b="0" kern="1200" spc="4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ndërtim</a:t>
                      </a:r>
                      <a:r>
                        <a:rPr lang="en-US" sz="1300" b="0" kern="1200" spc="4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sq-AL" sz="1300" b="0" kern="1200" spc="4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dhe rikonstruksion  rrjet ujësjellës</a:t>
                      </a:r>
                      <a:r>
                        <a:rPr lang="en-US" sz="1300" b="0" kern="1200" spc="4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ash.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954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3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marR="0" lvl="1" indent="-12954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13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marR="0" lvl="1" indent="-12954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J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anë përfunduar ose janë në proces zbatimi një sërë projektesh ndërtimi dhe përmirësimi rrugësh, ndër të cilat përfshihen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517525" marR="0" lvl="2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sq-AL" sz="12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Unaza e Jashtme e Tiranës, </a:t>
                      </a:r>
                      <a:endParaRPr lang="en-US" sz="1200" b="0" i="1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517525" marR="0" lvl="2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sq-AL" sz="12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Sheshi Shqiponja–Bulevardi</a:t>
                      </a:r>
                      <a:r>
                        <a:rPr lang="en-US" sz="12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sq-AL" sz="12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i Ri–Shkozë,</a:t>
                      </a:r>
                      <a:endParaRPr lang="en-US" sz="1200" b="0" i="1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517525" marR="0" lvl="2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2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U</a:t>
                      </a:r>
                      <a:r>
                        <a:rPr lang="sq-AL" sz="12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rat mbi lumin Tiranë, </a:t>
                      </a:r>
                      <a:endParaRPr lang="en-US" sz="1200" b="0" i="1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517525" marR="0" lvl="2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2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Z</a:t>
                      </a:r>
                      <a:r>
                        <a:rPr lang="sq-AL" sz="12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gjerimi i aksit Elbasan–Qafë Thanë, </a:t>
                      </a:r>
                      <a:endParaRPr lang="en-US" sz="1200" b="0" i="1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517525" marR="0" lvl="2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2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A</a:t>
                      </a:r>
                      <a:r>
                        <a:rPr lang="sq-AL" sz="12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ksi Maliq–Lozhan i Ri–Strelcë, </a:t>
                      </a:r>
                      <a:endParaRPr lang="en-US" sz="1200" b="0" i="1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517525" marR="0" lvl="2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2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R</a:t>
                      </a:r>
                      <a:r>
                        <a:rPr lang="sq-AL" sz="12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ruga Ura e Cerenecit–Peshkopi</a:t>
                      </a:r>
                      <a:endParaRPr lang="en-US" sz="1200" b="0" i="1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517525" marR="0" lvl="2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2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R</a:t>
                      </a:r>
                      <a:r>
                        <a:rPr lang="sq-AL" sz="12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ruga Qafa e Buallit–Martanesh</a:t>
                      </a:r>
                      <a:r>
                        <a:rPr lang="en-US" sz="12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586740" marR="0" lvl="2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sq-AL" sz="1200" b="0" i="1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marR="0" lvl="1" indent="-12954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Janë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financuar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projekte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të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rëndësishme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investimi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në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fushën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e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ujësjellës-kanalizimeve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ndër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të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cilat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veçohen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517525" marR="0" lvl="2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1200" b="0" i="1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Furnizimi</a:t>
                      </a:r>
                      <a:r>
                        <a:rPr lang="en-GB" sz="12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me </a:t>
                      </a:r>
                      <a:r>
                        <a:rPr lang="en-GB" sz="1200" b="0" i="1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ujë</a:t>
                      </a:r>
                      <a:r>
                        <a:rPr lang="en-GB" sz="12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1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në</a:t>
                      </a:r>
                      <a:r>
                        <a:rPr lang="en-GB" sz="12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1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zonat</a:t>
                      </a:r>
                      <a:r>
                        <a:rPr lang="en-GB" sz="12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1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bregdetare</a:t>
                      </a:r>
                      <a:r>
                        <a:rPr lang="en-GB" sz="12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dhe </a:t>
                      </a:r>
                      <a:r>
                        <a:rPr lang="en-GB" sz="1200" b="0" i="1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strategjike</a:t>
                      </a:r>
                      <a:r>
                        <a:rPr lang="en-GB" sz="12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1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të</a:t>
                      </a:r>
                      <a:r>
                        <a:rPr lang="en-GB" sz="12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1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Himarës</a:t>
                      </a:r>
                      <a:r>
                        <a:rPr lang="en-GB" sz="12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200" b="0" i="1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Lezhës</a:t>
                      </a:r>
                      <a:r>
                        <a:rPr lang="en-GB" sz="12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dhe </a:t>
                      </a:r>
                      <a:r>
                        <a:rPr lang="en-GB" sz="1200" b="0" i="1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Divjakës</a:t>
                      </a:r>
                      <a:r>
                        <a:rPr lang="en-GB" sz="12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517525" marR="0" lvl="2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1200" b="0" i="1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Rikonstruksioni</a:t>
                      </a:r>
                      <a:r>
                        <a:rPr lang="en-GB" sz="12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dhe </a:t>
                      </a:r>
                      <a:r>
                        <a:rPr lang="en-GB" sz="1200" b="0" i="1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zgjerimi</a:t>
                      </a:r>
                      <a:r>
                        <a:rPr lang="en-GB" sz="12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1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2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1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rrjeteve</a:t>
                      </a:r>
                      <a:r>
                        <a:rPr lang="en-GB" sz="12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1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ujësjellëse</a:t>
                      </a:r>
                      <a:r>
                        <a:rPr lang="en-GB" sz="12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1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në</a:t>
                      </a:r>
                      <a:r>
                        <a:rPr lang="en-GB" sz="12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1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Novoselë</a:t>
                      </a:r>
                      <a:r>
                        <a:rPr lang="en-GB" sz="12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200" b="0" i="1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Kamëz</a:t>
                      </a:r>
                      <a:r>
                        <a:rPr lang="en-GB" sz="12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200" b="0" i="1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Ballsh</a:t>
                      </a:r>
                      <a:r>
                        <a:rPr lang="en-GB" sz="12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dhe </a:t>
                      </a:r>
                      <a:r>
                        <a:rPr lang="en-GB" sz="1200" b="0" i="1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Mallakastër</a:t>
                      </a:r>
                      <a:r>
                        <a:rPr lang="en-GB" sz="12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517525" marR="0" lvl="2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1200" b="0" i="1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Ndërtimi</a:t>
                      </a:r>
                      <a:r>
                        <a:rPr lang="en-GB" sz="12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1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2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1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linjave</a:t>
                      </a:r>
                      <a:r>
                        <a:rPr lang="en-GB" sz="12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1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të</a:t>
                      </a:r>
                      <a:r>
                        <a:rPr lang="en-GB" sz="12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1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transmetimit</a:t>
                      </a:r>
                      <a:r>
                        <a:rPr lang="en-GB" sz="12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dhe </a:t>
                      </a:r>
                      <a:r>
                        <a:rPr lang="en-GB" sz="1200" b="0" i="1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impianteve</a:t>
                      </a:r>
                      <a:r>
                        <a:rPr lang="en-GB" sz="12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1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të</a:t>
                      </a:r>
                      <a:r>
                        <a:rPr lang="en-GB" sz="12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1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trajtimit</a:t>
                      </a:r>
                      <a:r>
                        <a:rPr lang="en-GB" sz="12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1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të</a:t>
                      </a:r>
                      <a:r>
                        <a:rPr lang="en-GB" sz="12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1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ujërave</a:t>
                      </a:r>
                      <a:r>
                        <a:rPr lang="en-GB" sz="12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1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të</a:t>
                      </a:r>
                      <a:r>
                        <a:rPr lang="en-GB" sz="12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1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ndotura</a:t>
                      </a:r>
                      <a:r>
                        <a:rPr lang="en-GB" sz="12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1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në</a:t>
                      </a:r>
                      <a:r>
                        <a:rPr lang="en-GB" sz="12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1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Drimadhes</a:t>
                      </a:r>
                      <a:r>
                        <a:rPr lang="en-GB" sz="12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200" b="0" i="1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Dhërmi</a:t>
                      </a:r>
                      <a:r>
                        <a:rPr lang="en-GB" sz="12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dhe zona </a:t>
                      </a:r>
                      <a:r>
                        <a:rPr lang="en-GB" sz="1200" b="0" i="1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të</a:t>
                      </a:r>
                      <a:r>
                        <a:rPr lang="en-GB" sz="12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1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tjera</a:t>
                      </a:r>
                      <a:r>
                        <a:rPr lang="en-GB" sz="12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me </a:t>
                      </a:r>
                      <a:r>
                        <a:rPr lang="en-GB" sz="1200" b="0" i="1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rëndësi</a:t>
                      </a:r>
                      <a:r>
                        <a:rPr lang="en-GB" sz="12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1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zhvillimi</a:t>
                      </a:r>
                      <a:r>
                        <a:rPr lang="en-GB" sz="1200" b="0" i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900109"/>
                  </a:ext>
                </a:extLst>
              </a:tr>
              <a:tr h="731206">
                <a:tc>
                  <a:txBody>
                    <a:bodyPr/>
                    <a:lstStyle/>
                    <a:p>
                      <a:pPr marL="259080" marR="0" lvl="1" indent="-12954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1300" b="0" kern="1200" spc="4" dirty="0">
                        <a:solidFill>
                          <a:srgbClr val="365B6D"/>
                        </a:solidFill>
                        <a:highlight>
                          <a:srgbClr val="00FF00"/>
                        </a:highlight>
                        <a:latin typeface="Barlow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954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b="0" kern="1200" spc="4" noProof="0" dirty="0">
                        <a:solidFill>
                          <a:srgbClr val="365B6D"/>
                        </a:solidFill>
                        <a:highlight>
                          <a:srgbClr val="00FFFF"/>
                        </a:highlight>
                        <a:latin typeface="Barlow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9853988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DF749883-9F50-E2AB-1828-C943F7CCEFA6}"/>
              </a:ext>
            </a:extLst>
          </p:cNvPr>
          <p:cNvGrpSpPr/>
          <p:nvPr/>
        </p:nvGrpSpPr>
        <p:grpSpPr>
          <a:xfrm>
            <a:off x="860" y="215910"/>
            <a:ext cx="3132903" cy="304044"/>
            <a:chOff x="860" y="215910"/>
            <a:chExt cx="3132903" cy="304044"/>
          </a:xfrm>
        </p:grpSpPr>
        <p:grpSp>
          <p:nvGrpSpPr>
            <p:cNvPr id="16" name="Group 2">
              <a:extLst>
                <a:ext uri="{FF2B5EF4-FFF2-40B4-BE49-F238E27FC236}">
                  <a16:creationId xmlns:a16="http://schemas.microsoft.com/office/drawing/2014/main" id="{34E487F6-6FF0-001E-5CD6-31F22EFD450F}"/>
                </a:ext>
              </a:extLst>
            </p:cNvPr>
            <p:cNvGrpSpPr/>
            <p:nvPr/>
          </p:nvGrpSpPr>
          <p:grpSpPr>
            <a:xfrm rot="5400000">
              <a:off x="1515103" y="-1057393"/>
              <a:ext cx="63104" cy="3091589"/>
              <a:chOff x="0" y="0"/>
              <a:chExt cx="17101" cy="934750"/>
            </a:xfrm>
          </p:grpSpPr>
          <p:sp>
            <p:nvSpPr>
              <p:cNvPr id="25" name="Freeform 3">
                <a:extLst>
                  <a:ext uri="{FF2B5EF4-FFF2-40B4-BE49-F238E27FC236}">
                    <a16:creationId xmlns:a16="http://schemas.microsoft.com/office/drawing/2014/main" id="{CFB87386-FFB1-0AE8-AEEB-D134F8E217CF}"/>
                  </a:ext>
                </a:extLst>
              </p:cNvPr>
              <p:cNvSpPr/>
              <p:nvPr/>
            </p:nvSpPr>
            <p:spPr>
              <a:xfrm>
                <a:off x="0" y="0"/>
                <a:ext cx="17101" cy="934750"/>
              </a:xfrm>
              <a:custGeom>
                <a:avLst/>
                <a:gdLst/>
                <a:ahLst/>
                <a:cxnLst/>
                <a:rect l="l" t="t" r="r" b="b"/>
                <a:pathLst>
                  <a:path w="17101" h="934750">
                    <a:moveTo>
                      <a:pt x="0" y="0"/>
                    </a:moveTo>
                    <a:lnTo>
                      <a:pt x="17101" y="0"/>
                    </a:lnTo>
                    <a:lnTo>
                      <a:pt x="17101" y="934750"/>
                    </a:lnTo>
                    <a:lnTo>
                      <a:pt x="0" y="934750"/>
                    </a:lnTo>
                    <a:close/>
                  </a:path>
                </a:pathLst>
              </a:custGeom>
              <a:solidFill>
                <a:srgbClr val="365B6D"/>
              </a:solidFill>
            </p:spPr>
            <p:txBody>
              <a:bodyPr/>
              <a:lstStyle/>
              <a:p>
                <a:pPr algn="l" rtl="0"/>
                <a:endParaRPr lang="sq-AL" noProof="0" dirty="0"/>
              </a:p>
            </p:txBody>
          </p:sp>
          <p:sp>
            <p:nvSpPr>
              <p:cNvPr id="26" name="TextBox 4">
                <a:extLst>
                  <a:ext uri="{FF2B5EF4-FFF2-40B4-BE49-F238E27FC236}">
                    <a16:creationId xmlns:a16="http://schemas.microsoft.com/office/drawing/2014/main" id="{E86E6259-DEF4-D1A2-89B4-78AD01886462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7101" cy="944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1871"/>
                  </a:lnSpc>
                </a:pPr>
                <a:endParaRPr lang="sq-AL" noProof="0" dirty="0"/>
              </a:p>
            </p:txBody>
          </p:sp>
        </p:grpSp>
        <p:grpSp>
          <p:nvGrpSpPr>
            <p:cNvPr id="22" name="Group 19">
              <a:extLst>
                <a:ext uri="{FF2B5EF4-FFF2-40B4-BE49-F238E27FC236}">
                  <a16:creationId xmlns:a16="http://schemas.microsoft.com/office/drawing/2014/main" id="{E792FC6E-8043-D827-0559-D7E0D23B2D76}"/>
                </a:ext>
              </a:extLst>
            </p:cNvPr>
            <p:cNvGrpSpPr/>
            <p:nvPr/>
          </p:nvGrpSpPr>
          <p:grpSpPr>
            <a:xfrm>
              <a:off x="97017" y="215910"/>
              <a:ext cx="3036746" cy="194284"/>
              <a:chOff x="120176" y="-97609"/>
              <a:chExt cx="2266969" cy="233489"/>
            </a:xfrm>
          </p:grpSpPr>
          <p:sp>
            <p:nvSpPr>
              <p:cNvPr id="23" name="TextBox 20">
                <a:extLst>
                  <a:ext uri="{FF2B5EF4-FFF2-40B4-BE49-F238E27FC236}">
                    <a16:creationId xmlns:a16="http://schemas.microsoft.com/office/drawing/2014/main" id="{FBE614E0-2010-97D2-760B-C8A7998FF05D}"/>
                  </a:ext>
                </a:extLst>
              </p:cNvPr>
              <p:cNvSpPr txBox="1"/>
              <p:nvPr/>
            </p:nvSpPr>
            <p:spPr>
              <a:xfrm>
                <a:off x="317411" y="-71078"/>
                <a:ext cx="2069734" cy="19264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 rtl="0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sq-AL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Buxheti</a:t>
                </a:r>
                <a:r>
                  <a:rPr lang="en-GB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</a:t>
                </a:r>
                <a:r>
                  <a:rPr lang="en-GB" sz="999" spc="3" noProof="0" dirty="0" err="1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Faktik</a:t>
                </a:r>
                <a:r>
                  <a:rPr lang="en-GB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2025 </a:t>
                </a:r>
                <a:r>
                  <a:rPr lang="sq-AL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për Qytetarët </a:t>
                </a:r>
              </a:p>
            </p:txBody>
          </p:sp>
          <p:sp>
            <p:nvSpPr>
              <p:cNvPr id="24" name="TextBox 21">
                <a:extLst>
                  <a:ext uri="{FF2B5EF4-FFF2-40B4-BE49-F238E27FC236}">
                    <a16:creationId xmlns:a16="http://schemas.microsoft.com/office/drawing/2014/main" id="{AA717080-4BE8-8549-497F-AF88240C9209}"/>
                  </a:ext>
                </a:extLst>
              </p:cNvPr>
              <p:cNvSpPr txBox="1"/>
              <p:nvPr/>
            </p:nvSpPr>
            <p:spPr>
              <a:xfrm>
                <a:off x="120176" y="-97609"/>
                <a:ext cx="140198" cy="23348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 rtl="0">
                  <a:lnSpc>
                    <a:spcPts val="1679"/>
                  </a:lnSpc>
                  <a:spcBef>
                    <a:spcPct val="0"/>
                  </a:spcBef>
                </a:pPr>
                <a:r>
                  <a:rPr lang="en-US" sz="1200" b="1" spc="4" dirty="0">
                    <a:solidFill>
                      <a:srgbClr val="E49393"/>
                    </a:solidFill>
                    <a:latin typeface="Barlow Bold"/>
                    <a:ea typeface="Barlow Bold"/>
                    <a:cs typeface="Barlow Bold"/>
                    <a:sym typeface="Barlow Bold"/>
                  </a:rPr>
                  <a:t>21</a:t>
                </a:r>
                <a:endParaRPr lang="sq-AL" sz="1200" b="1" spc="4" noProof="0" dirty="0">
                  <a:solidFill>
                    <a:srgbClr val="E49393"/>
                  </a:solidFill>
                  <a:latin typeface="Barlow Bold"/>
                  <a:ea typeface="Barlow Bold"/>
                  <a:cs typeface="Barlow Bold"/>
                  <a:sym typeface="Barlow Bold"/>
                </a:endParaRPr>
              </a:p>
            </p:txBody>
          </p:sp>
        </p:grpSp>
      </p:grpSp>
      <p:grpSp>
        <p:nvGrpSpPr>
          <p:cNvPr id="27" name="Group 5">
            <a:extLst>
              <a:ext uri="{FF2B5EF4-FFF2-40B4-BE49-F238E27FC236}">
                <a16:creationId xmlns:a16="http://schemas.microsoft.com/office/drawing/2014/main" id="{C0B848CE-FBD6-C9E7-7754-C8AFE835D702}"/>
              </a:ext>
            </a:extLst>
          </p:cNvPr>
          <p:cNvGrpSpPr/>
          <p:nvPr/>
        </p:nvGrpSpPr>
        <p:grpSpPr>
          <a:xfrm rot="-10138660">
            <a:off x="6729297" y="-236639"/>
            <a:ext cx="2141005" cy="1985278"/>
            <a:chOff x="0" y="0"/>
            <a:chExt cx="812800" cy="753681"/>
          </a:xfrm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BE8E22B5-1324-FEC6-623D-9E251D750D55}"/>
                </a:ext>
              </a:extLst>
            </p:cNvPr>
            <p:cNvSpPr/>
            <p:nvPr/>
          </p:nvSpPr>
          <p:spPr>
            <a:xfrm>
              <a:off x="0" y="0"/>
              <a:ext cx="812800" cy="753680"/>
            </a:xfrm>
            <a:custGeom>
              <a:avLst/>
              <a:gdLst/>
              <a:ahLst/>
              <a:cxnLst/>
              <a:rect l="l" t="t" r="r" b="b"/>
              <a:pathLst>
                <a:path w="812800" h="753680">
                  <a:moveTo>
                    <a:pt x="406400" y="0"/>
                  </a:moveTo>
                  <a:lnTo>
                    <a:pt x="812800" y="753680"/>
                  </a:lnTo>
                  <a:lnTo>
                    <a:pt x="0" y="75368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16863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29" name="TextBox 7">
              <a:extLst>
                <a:ext uri="{FF2B5EF4-FFF2-40B4-BE49-F238E27FC236}">
                  <a16:creationId xmlns:a16="http://schemas.microsoft.com/office/drawing/2014/main" id="{7C6FBEBD-082F-BFAB-EBB5-13E942C835F3}"/>
                </a:ext>
              </a:extLst>
            </p:cNvPr>
            <p:cNvSpPr txBox="1"/>
            <p:nvPr/>
          </p:nvSpPr>
          <p:spPr>
            <a:xfrm>
              <a:off x="127000" y="321348"/>
              <a:ext cx="558800" cy="378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30" name="Group 15">
            <a:extLst>
              <a:ext uri="{FF2B5EF4-FFF2-40B4-BE49-F238E27FC236}">
                <a16:creationId xmlns:a16="http://schemas.microsoft.com/office/drawing/2014/main" id="{AE9E2E5D-94FD-70AA-4850-62462A73D6BA}"/>
              </a:ext>
            </a:extLst>
          </p:cNvPr>
          <p:cNvGrpSpPr/>
          <p:nvPr/>
        </p:nvGrpSpPr>
        <p:grpSpPr>
          <a:xfrm rot="-10138660">
            <a:off x="6498344" y="-656774"/>
            <a:ext cx="2141005" cy="1985278"/>
            <a:chOff x="0" y="0"/>
            <a:chExt cx="812800" cy="753681"/>
          </a:xfrm>
        </p:grpSpPr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EC654DC4-D261-2217-F8EE-907FC33CC2CA}"/>
                </a:ext>
              </a:extLst>
            </p:cNvPr>
            <p:cNvSpPr/>
            <p:nvPr/>
          </p:nvSpPr>
          <p:spPr>
            <a:xfrm>
              <a:off x="0" y="0"/>
              <a:ext cx="812800" cy="753680"/>
            </a:xfrm>
            <a:custGeom>
              <a:avLst/>
              <a:gdLst/>
              <a:ahLst/>
              <a:cxnLst/>
              <a:rect l="l" t="t" r="r" b="b"/>
              <a:pathLst>
                <a:path w="812800" h="753680">
                  <a:moveTo>
                    <a:pt x="406400" y="0"/>
                  </a:moveTo>
                  <a:lnTo>
                    <a:pt x="812800" y="753680"/>
                  </a:lnTo>
                  <a:lnTo>
                    <a:pt x="0" y="75368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16863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32" name="TextBox 17">
              <a:extLst>
                <a:ext uri="{FF2B5EF4-FFF2-40B4-BE49-F238E27FC236}">
                  <a16:creationId xmlns:a16="http://schemas.microsoft.com/office/drawing/2014/main" id="{DDF7D7C6-F862-2E45-8DD4-1E83509870BA}"/>
                </a:ext>
              </a:extLst>
            </p:cNvPr>
            <p:cNvSpPr txBox="1"/>
            <p:nvPr/>
          </p:nvSpPr>
          <p:spPr>
            <a:xfrm>
              <a:off x="127000" y="321348"/>
              <a:ext cx="558800" cy="378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33" name="Group 18">
            <a:extLst>
              <a:ext uri="{FF2B5EF4-FFF2-40B4-BE49-F238E27FC236}">
                <a16:creationId xmlns:a16="http://schemas.microsoft.com/office/drawing/2014/main" id="{19ED88CF-8F44-3F65-B13A-342E0D024AF8}"/>
              </a:ext>
            </a:extLst>
          </p:cNvPr>
          <p:cNvGrpSpPr/>
          <p:nvPr/>
        </p:nvGrpSpPr>
        <p:grpSpPr>
          <a:xfrm rot="1136038">
            <a:off x="-1621916" y="8874481"/>
            <a:ext cx="2921675" cy="2556466"/>
            <a:chOff x="0" y="0"/>
            <a:chExt cx="812800" cy="711200"/>
          </a:xfrm>
        </p:grpSpPr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4CF2FCC0-6085-5F35-8F5B-D3E2B18E36D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72941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35" name="TextBox 20">
              <a:extLst>
                <a:ext uri="{FF2B5EF4-FFF2-40B4-BE49-F238E27FC236}">
                  <a16:creationId xmlns:a16="http://schemas.microsoft.com/office/drawing/2014/main" id="{90A92569-7CA8-F8FF-C7F9-EE17B8A710E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9DCFF3A-15F5-FA0B-FDAA-ED4FC3518639}"/>
              </a:ext>
            </a:extLst>
          </p:cNvPr>
          <p:cNvSpPr/>
          <p:nvPr/>
        </p:nvSpPr>
        <p:spPr>
          <a:xfrm>
            <a:off x="3143214" y="3806622"/>
            <a:ext cx="2883882" cy="431576"/>
          </a:xfrm>
          <a:custGeom>
            <a:avLst/>
            <a:gdLst>
              <a:gd name="connsiteX0" fmla="*/ 11063 w 1390939"/>
              <a:gd name="connsiteY0" fmla="*/ 52125 h 867129"/>
              <a:gd name="connsiteX1" fmla="*/ 479 w 1390939"/>
              <a:gd name="connsiteY1" fmla="*/ 511442 h 867129"/>
              <a:gd name="connsiteX2" fmla="*/ 17413 w 1390939"/>
              <a:gd name="connsiteY2" fmla="*/ 718875 h 867129"/>
              <a:gd name="connsiteX3" fmla="*/ 70329 w 1390939"/>
              <a:gd name="connsiteY3" fmla="*/ 786609 h 867129"/>
              <a:gd name="connsiteX4" fmla="*/ 165579 w 1390939"/>
              <a:gd name="connsiteY4" fmla="*/ 788725 h 867129"/>
              <a:gd name="connsiteX5" fmla="*/ 823863 w 1390939"/>
              <a:gd name="connsiteY5" fmla="*/ 828942 h 867129"/>
              <a:gd name="connsiteX6" fmla="*/ 1236613 w 1390939"/>
              <a:gd name="connsiteY6" fmla="*/ 867042 h 867129"/>
              <a:gd name="connsiteX7" fmla="*/ 1338213 w 1390939"/>
              <a:gd name="connsiteY7" fmla="*/ 837409 h 867129"/>
              <a:gd name="connsiteX8" fmla="*/ 1386896 w 1390939"/>
              <a:gd name="connsiteY8" fmla="*/ 776025 h 867129"/>
              <a:gd name="connsiteX9" fmla="*/ 1384779 w 1390939"/>
              <a:gd name="connsiteY9" fmla="*/ 568592 h 867129"/>
              <a:gd name="connsiteX10" fmla="*/ 1357263 w 1390939"/>
              <a:gd name="connsiteY10" fmla="*/ 223575 h 867129"/>
              <a:gd name="connsiteX11" fmla="*/ 1333979 w 1390939"/>
              <a:gd name="connsiteY11" fmla="*/ 45775 h 867129"/>
              <a:gd name="connsiteX12" fmla="*/ 1287413 w 1390939"/>
              <a:gd name="connsiteY12" fmla="*/ 11909 h 867129"/>
              <a:gd name="connsiteX13" fmla="*/ 720146 w 1390939"/>
              <a:gd name="connsiteY13" fmla="*/ 7675 h 867129"/>
              <a:gd name="connsiteX14" fmla="*/ 239663 w 1390939"/>
              <a:gd name="connsiteY14" fmla="*/ 7675 h 867129"/>
              <a:gd name="connsiteX15" fmla="*/ 72446 w 1390939"/>
              <a:gd name="connsiteY15" fmla="*/ 5559 h 867129"/>
              <a:gd name="connsiteX16" fmla="*/ 11063 w 1390939"/>
              <a:gd name="connsiteY16" fmla="*/ 52125 h 86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939" h="867129">
                <a:moveTo>
                  <a:pt x="11063" y="52125"/>
                </a:moveTo>
                <a:cubicBezTo>
                  <a:pt x="-931" y="136439"/>
                  <a:pt x="-579" y="400317"/>
                  <a:pt x="479" y="511442"/>
                </a:cubicBezTo>
                <a:cubicBezTo>
                  <a:pt x="1537" y="622567"/>
                  <a:pt x="5771" y="673014"/>
                  <a:pt x="17413" y="718875"/>
                </a:cubicBezTo>
                <a:cubicBezTo>
                  <a:pt x="29055" y="764736"/>
                  <a:pt x="45635" y="774967"/>
                  <a:pt x="70329" y="786609"/>
                </a:cubicBezTo>
                <a:cubicBezTo>
                  <a:pt x="95023" y="798251"/>
                  <a:pt x="165579" y="788725"/>
                  <a:pt x="165579" y="788725"/>
                </a:cubicBezTo>
                <a:lnTo>
                  <a:pt x="823863" y="828942"/>
                </a:lnTo>
                <a:cubicBezTo>
                  <a:pt x="1002369" y="841995"/>
                  <a:pt x="1150888" y="865631"/>
                  <a:pt x="1236613" y="867042"/>
                </a:cubicBezTo>
                <a:cubicBezTo>
                  <a:pt x="1322338" y="868453"/>
                  <a:pt x="1313166" y="852578"/>
                  <a:pt x="1338213" y="837409"/>
                </a:cubicBezTo>
                <a:cubicBezTo>
                  <a:pt x="1363260" y="822240"/>
                  <a:pt x="1379135" y="820828"/>
                  <a:pt x="1386896" y="776025"/>
                </a:cubicBezTo>
                <a:cubicBezTo>
                  <a:pt x="1394657" y="731222"/>
                  <a:pt x="1389718" y="660667"/>
                  <a:pt x="1384779" y="568592"/>
                </a:cubicBezTo>
                <a:cubicBezTo>
                  <a:pt x="1379840" y="476517"/>
                  <a:pt x="1365730" y="310711"/>
                  <a:pt x="1357263" y="223575"/>
                </a:cubicBezTo>
                <a:cubicBezTo>
                  <a:pt x="1348796" y="136439"/>
                  <a:pt x="1345621" y="81053"/>
                  <a:pt x="1333979" y="45775"/>
                </a:cubicBezTo>
                <a:cubicBezTo>
                  <a:pt x="1322337" y="10497"/>
                  <a:pt x="1389719" y="18259"/>
                  <a:pt x="1287413" y="11909"/>
                </a:cubicBezTo>
                <a:cubicBezTo>
                  <a:pt x="1185108" y="5559"/>
                  <a:pt x="720146" y="7675"/>
                  <a:pt x="720146" y="7675"/>
                </a:cubicBezTo>
                <a:lnTo>
                  <a:pt x="239663" y="7675"/>
                </a:lnTo>
                <a:cubicBezTo>
                  <a:pt x="131713" y="7322"/>
                  <a:pt x="109488" y="-1849"/>
                  <a:pt x="72446" y="5559"/>
                </a:cubicBezTo>
                <a:cubicBezTo>
                  <a:pt x="35404" y="12967"/>
                  <a:pt x="23057" y="-32189"/>
                  <a:pt x="11063" y="5212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spc="4" dirty="0" err="1">
                <a:solidFill>
                  <a:srgbClr val="C00000"/>
                </a:solidFill>
                <a:latin typeface="Barlow" panose="00000500000000000000" pitchFamily="2" charset="0"/>
              </a:rPr>
              <a:t>Infrastrukturës</a:t>
            </a:r>
            <a:r>
              <a:rPr lang="en-US" sz="1600" b="1" i="1" spc="4" dirty="0">
                <a:solidFill>
                  <a:srgbClr val="C00000"/>
                </a:solidFill>
                <a:latin typeface="Barlow" panose="00000500000000000000" pitchFamily="2" charset="0"/>
              </a:rPr>
              <a:t> </a:t>
            </a:r>
            <a:r>
              <a:rPr lang="en-US" sz="1600" b="1" i="1" spc="4" dirty="0" err="1">
                <a:solidFill>
                  <a:srgbClr val="C00000"/>
                </a:solidFill>
                <a:latin typeface="Barlow" panose="00000500000000000000" pitchFamily="2" charset="0"/>
              </a:rPr>
              <a:t>dhe</a:t>
            </a:r>
            <a:r>
              <a:rPr lang="en-US" sz="1600" b="1" i="1" spc="4" dirty="0">
                <a:solidFill>
                  <a:srgbClr val="C00000"/>
                </a:solidFill>
                <a:latin typeface="Barlow" panose="00000500000000000000" pitchFamily="2" charset="0"/>
              </a:rPr>
              <a:t> </a:t>
            </a:r>
            <a:r>
              <a:rPr lang="en-US" sz="1600" b="1" i="1" spc="4" dirty="0" err="1">
                <a:solidFill>
                  <a:srgbClr val="C00000"/>
                </a:solidFill>
                <a:latin typeface="Barlow" panose="00000500000000000000" pitchFamily="2" charset="0"/>
              </a:rPr>
              <a:t>Energjisë</a:t>
            </a:r>
            <a:endParaRPr lang="en-US" sz="1600" b="1" i="1" dirty="0">
              <a:solidFill>
                <a:srgbClr val="C00000"/>
              </a:solidFill>
              <a:latin typeface="Barlow" panose="00000500000000000000" pitchFamily="2" charset="0"/>
            </a:endParaRPr>
          </a:p>
        </p:txBody>
      </p:sp>
      <p:pic>
        <p:nvPicPr>
          <p:cNvPr id="7" name="Picture 6" descr="A group of men in orange vests working on a road&#10;&#10;AI-generated content may be incorrect.">
            <a:extLst>
              <a:ext uri="{FF2B5EF4-FFF2-40B4-BE49-F238E27FC236}">
                <a16:creationId xmlns:a16="http://schemas.microsoft.com/office/drawing/2014/main" id="{A36F6A8B-8D7E-BD1C-6389-1A802E0C2A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13" y="8089899"/>
            <a:ext cx="3457954" cy="26035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E60B5-56C3-8B7B-659C-278DC9B85993}"/>
              </a:ext>
            </a:extLst>
          </p:cNvPr>
          <p:cNvSpPr txBox="1"/>
          <p:nvPr/>
        </p:nvSpPr>
        <p:spPr>
          <a:xfrm>
            <a:off x="520309" y="3854167"/>
            <a:ext cx="2622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sz="1400" b="1" noProof="0" dirty="0">
                <a:solidFill>
                  <a:schemeClr val="accent5">
                    <a:lumMod val="50000"/>
                  </a:schemeClr>
                </a:solidFill>
                <a:latin typeface="Barlow" panose="00000500000000000000" pitchFamily="2" charset="0"/>
              </a:rPr>
              <a:t>Arritjet kryesore</a:t>
            </a:r>
            <a:r>
              <a:rPr lang="en-US" sz="1400" b="1" noProof="0" dirty="0">
                <a:solidFill>
                  <a:schemeClr val="accent5">
                    <a:lumMod val="50000"/>
                  </a:schemeClr>
                </a:solidFill>
                <a:latin typeface="Barlow" panose="00000500000000000000" pitchFamily="2" charset="0"/>
              </a:rPr>
              <a:t> </a:t>
            </a:r>
            <a:r>
              <a:rPr lang="en-US" sz="1400" b="1" noProof="0" dirty="0" err="1">
                <a:solidFill>
                  <a:schemeClr val="accent5">
                    <a:lumMod val="50000"/>
                  </a:schemeClr>
                </a:solidFill>
                <a:latin typeface="Barlow" panose="00000500000000000000" pitchFamily="2" charset="0"/>
              </a:rPr>
              <a:t>në</a:t>
            </a:r>
            <a:r>
              <a:rPr lang="en-US" sz="1400" b="1" noProof="0" dirty="0">
                <a:solidFill>
                  <a:schemeClr val="accent5">
                    <a:lumMod val="50000"/>
                  </a:schemeClr>
                </a:solidFill>
                <a:latin typeface="Barlow" panose="00000500000000000000" pitchFamily="2" charset="0"/>
              </a:rPr>
              <a:t> </a:t>
            </a:r>
            <a:r>
              <a:rPr lang="en-US" sz="1400" b="1" noProof="0" dirty="0" err="1">
                <a:solidFill>
                  <a:schemeClr val="accent5">
                    <a:lumMod val="50000"/>
                  </a:schemeClr>
                </a:solidFill>
                <a:latin typeface="Barlow" panose="00000500000000000000" pitchFamily="2" charset="0"/>
              </a:rPr>
              <a:t>sektorin</a:t>
            </a:r>
            <a:r>
              <a:rPr lang="en-US" sz="1400" b="1" noProof="0" dirty="0">
                <a:solidFill>
                  <a:schemeClr val="accent5">
                    <a:lumMod val="50000"/>
                  </a:schemeClr>
                </a:solidFill>
                <a:latin typeface="Barlow" panose="00000500000000000000" pitchFamily="2" charset="0"/>
              </a:rPr>
              <a:t> e</a:t>
            </a:r>
            <a:r>
              <a:rPr lang="sq-AL" sz="1400" b="1" noProof="0" dirty="0">
                <a:solidFill>
                  <a:schemeClr val="accent5">
                    <a:lumMod val="50000"/>
                  </a:schemeClr>
                </a:solidFill>
                <a:latin typeface="Barlow" panose="00000500000000000000" pitchFamily="2" charset="0"/>
              </a:rPr>
              <a:t>: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515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CA86A-D31F-4B09-56DD-361335F26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>
            <a:extLst>
              <a:ext uri="{FF2B5EF4-FFF2-40B4-BE49-F238E27FC236}">
                <a16:creationId xmlns:a16="http://schemas.microsoft.com/office/drawing/2014/main" id="{68DEFFCF-4EF4-81CA-3B3B-CFB23FFACFF4}"/>
              </a:ext>
            </a:extLst>
          </p:cNvPr>
          <p:cNvSpPr txBox="1"/>
          <p:nvPr/>
        </p:nvSpPr>
        <p:spPr>
          <a:xfrm>
            <a:off x="705756" y="624320"/>
            <a:ext cx="6018875" cy="446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 rtl="0">
              <a:lnSpc>
                <a:spcPts val="3919"/>
              </a:lnSpc>
              <a:spcBef>
                <a:spcPct val="0"/>
              </a:spcBef>
            </a:pPr>
            <a:r>
              <a:rPr lang="sq-AL" sz="2799" b="1" noProof="0" dirty="0">
                <a:solidFill>
                  <a:srgbClr val="365B6D"/>
                </a:solidFill>
                <a:latin typeface="Barlow Bold"/>
                <a:ea typeface="Barlow Bold"/>
                <a:cs typeface="Barlow Bold"/>
                <a:sym typeface="Barlow Bold"/>
              </a:rPr>
              <a:t>ÇËSHTJET EKONOMIKE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9F3C709-A34C-26C8-BA66-DAC12C052B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619189"/>
              </p:ext>
            </p:extLst>
          </p:nvPr>
        </p:nvGraphicFramePr>
        <p:xfrm>
          <a:off x="433170" y="1987405"/>
          <a:ext cx="6697880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8940">
                  <a:extLst>
                    <a:ext uri="{9D8B030D-6E8A-4147-A177-3AD203B41FA5}">
                      <a16:colId xmlns:a16="http://schemas.microsoft.com/office/drawing/2014/main" val="3608872522"/>
                    </a:ext>
                  </a:extLst>
                </a:gridCol>
                <a:gridCol w="3348940">
                  <a:extLst>
                    <a:ext uri="{9D8B030D-6E8A-4147-A177-3AD203B41FA5}">
                      <a16:colId xmlns:a16="http://schemas.microsoft.com/office/drawing/2014/main" val="994170029"/>
                    </a:ext>
                  </a:extLst>
                </a:gridCol>
              </a:tblGrid>
              <a:tr h="3337460">
                <a:tc>
                  <a:txBody>
                    <a:bodyPr/>
                    <a:lstStyle/>
                    <a:p>
                      <a:pPr marL="259080" lvl="1" indent="-129540" algn="l" defTabSz="914400" rtl="0" eaLnBrk="1" latinLnBrk="0" hangingPunct="1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/>
                        <a:buChar char="•"/>
                      </a:pP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63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mijë biznese kanë marrë shërbime  sipas sistemit të Regjistrimit të Biznesit dhe pothuajse 13 mijë biznese sipas sistemit të Regjistrimit të Li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ç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encave.</a:t>
                      </a:r>
                    </a:p>
                    <a:p>
                      <a:pPr marL="259080" lvl="1" indent="-129540" algn="l" defTabSz="914400" rtl="0" eaLnBrk="1" latinLnBrk="0" hangingPunct="1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/>
                        <a:buChar char="•"/>
                      </a:pP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U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zhvilluan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57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aktivitete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nga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Agjencia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Shqiptare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e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Zhvillimit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të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Investimeve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për të promovuar Shqipërinë si një destinacion investimi për investitorët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.</a:t>
                      </a:r>
                      <a:endParaRPr lang="sq-AL" sz="13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marR="0" lvl="1" indent="-1295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U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zhvi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llua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n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105 takime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me fokus përmirësimin e klimës së biznesit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59080" marR="0" lvl="1" indent="-1295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8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1 përfitues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morën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grant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nga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Fondi i Startup-ve dhe Inovacionit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.</a:t>
                      </a:r>
                      <a:endParaRPr lang="en-US" sz="13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9080" lvl="1" indent="-129540" algn="l" defTabSz="914400" rtl="0" eaLnBrk="1" latinLnBrk="0" hangingPunct="1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/>
                        <a:buChar char="•"/>
                      </a:pP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45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projekte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përfituan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nga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skema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e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granteve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e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Agjensisë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Shqiptare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të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Zhvillimit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të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Investimeve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për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mbështetjen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e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ndërmarrjeve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të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vogla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dhe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të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mesme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59080" lvl="1" indent="-129540" algn="just" defTabSz="914400" rtl="0" eaLnBrk="1" latinLnBrk="0" hangingPunct="1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/>
                        <a:buChar char="•"/>
                      </a:pPr>
                      <a:endParaRPr lang="en-US" sz="13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129540" lvl="1" indent="0" algn="just" defTabSz="914400" rtl="0" eaLnBrk="1" latinLnBrk="0" hangingPunct="1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/>
                        <a:buNone/>
                      </a:pPr>
                      <a:endParaRPr lang="en-US" sz="13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lvl="1" indent="-129540" algn="just" defTabSz="914400" rtl="0" eaLnBrk="1" latinLnBrk="0" hangingPunct="1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/>
                        <a:buChar char="•"/>
                      </a:pPr>
                      <a:endParaRPr lang="en-US" sz="13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lvl="1" indent="-129540" algn="just" defTabSz="914400" rtl="0" eaLnBrk="1" latinLnBrk="0" hangingPunct="1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/>
                        <a:buChar char="•"/>
                      </a:pPr>
                      <a:endParaRPr lang="en-US" sz="13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lvl="1" indent="-129540" algn="just" defTabSz="914400" rtl="0" eaLnBrk="1" latinLnBrk="0" hangingPunct="1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/>
                        <a:buChar char="•"/>
                      </a:pPr>
                      <a:endParaRPr lang="en-US" sz="13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lvl="1" indent="-129540" algn="just" defTabSz="914400" rtl="0" eaLnBrk="1" latinLnBrk="0" hangingPunct="1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/>
                        <a:buChar char="•"/>
                      </a:pPr>
                      <a:endParaRPr lang="en-US" sz="13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129540" lvl="1" indent="0" algn="just" defTabSz="914400" rtl="0" eaLnBrk="1" latinLnBrk="0" hangingPunct="1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/>
                        <a:buNone/>
                      </a:pPr>
                      <a:endParaRPr lang="en-US" sz="13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900109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6AC2A9DB-96FB-F4FB-AC2E-60920ED352FA}"/>
              </a:ext>
            </a:extLst>
          </p:cNvPr>
          <p:cNvGrpSpPr/>
          <p:nvPr/>
        </p:nvGrpSpPr>
        <p:grpSpPr>
          <a:xfrm>
            <a:off x="860" y="215910"/>
            <a:ext cx="3132903" cy="304044"/>
            <a:chOff x="860" y="215910"/>
            <a:chExt cx="3132903" cy="304044"/>
          </a:xfrm>
        </p:grpSpPr>
        <p:grpSp>
          <p:nvGrpSpPr>
            <p:cNvPr id="16" name="Group 2">
              <a:extLst>
                <a:ext uri="{FF2B5EF4-FFF2-40B4-BE49-F238E27FC236}">
                  <a16:creationId xmlns:a16="http://schemas.microsoft.com/office/drawing/2014/main" id="{CC0DF0B1-4E19-2858-BA5D-92BBE2E451DB}"/>
                </a:ext>
              </a:extLst>
            </p:cNvPr>
            <p:cNvGrpSpPr/>
            <p:nvPr/>
          </p:nvGrpSpPr>
          <p:grpSpPr>
            <a:xfrm rot="5400000">
              <a:off x="1515103" y="-1057393"/>
              <a:ext cx="63104" cy="3091589"/>
              <a:chOff x="0" y="0"/>
              <a:chExt cx="17101" cy="934750"/>
            </a:xfrm>
          </p:grpSpPr>
          <p:sp>
            <p:nvSpPr>
              <p:cNvPr id="25" name="Freeform 3">
                <a:extLst>
                  <a:ext uri="{FF2B5EF4-FFF2-40B4-BE49-F238E27FC236}">
                    <a16:creationId xmlns:a16="http://schemas.microsoft.com/office/drawing/2014/main" id="{29179414-0A43-9F6F-28AD-23863DE12792}"/>
                  </a:ext>
                </a:extLst>
              </p:cNvPr>
              <p:cNvSpPr/>
              <p:nvPr/>
            </p:nvSpPr>
            <p:spPr>
              <a:xfrm>
                <a:off x="0" y="0"/>
                <a:ext cx="17101" cy="934750"/>
              </a:xfrm>
              <a:custGeom>
                <a:avLst/>
                <a:gdLst/>
                <a:ahLst/>
                <a:cxnLst/>
                <a:rect l="l" t="t" r="r" b="b"/>
                <a:pathLst>
                  <a:path w="17101" h="934750">
                    <a:moveTo>
                      <a:pt x="0" y="0"/>
                    </a:moveTo>
                    <a:lnTo>
                      <a:pt x="17101" y="0"/>
                    </a:lnTo>
                    <a:lnTo>
                      <a:pt x="17101" y="934750"/>
                    </a:lnTo>
                    <a:lnTo>
                      <a:pt x="0" y="934750"/>
                    </a:lnTo>
                    <a:close/>
                  </a:path>
                </a:pathLst>
              </a:custGeom>
              <a:solidFill>
                <a:srgbClr val="365B6D"/>
              </a:solidFill>
            </p:spPr>
            <p:txBody>
              <a:bodyPr/>
              <a:lstStyle/>
              <a:p>
                <a:pPr algn="l" rtl="0"/>
                <a:endParaRPr lang="sq-AL" noProof="0" dirty="0"/>
              </a:p>
            </p:txBody>
          </p:sp>
          <p:sp>
            <p:nvSpPr>
              <p:cNvPr id="26" name="TextBox 4">
                <a:extLst>
                  <a:ext uri="{FF2B5EF4-FFF2-40B4-BE49-F238E27FC236}">
                    <a16:creationId xmlns:a16="http://schemas.microsoft.com/office/drawing/2014/main" id="{34DB6DEC-89EC-1EAE-99D1-186E6FED5DE1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7101" cy="944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1871"/>
                  </a:lnSpc>
                </a:pPr>
                <a:endParaRPr lang="sq-AL" noProof="0" dirty="0"/>
              </a:p>
            </p:txBody>
          </p:sp>
        </p:grpSp>
        <p:grpSp>
          <p:nvGrpSpPr>
            <p:cNvPr id="22" name="Group 19">
              <a:extLst>
                <a:ext uri="{FF2B5EF4-FFF2-40B4-BE49-F238E27FC236}">
                  <a16:creationId xmlns:a16="http://schemas.microsoft.com/office/drawing/2014/main" id="{9DF9FD27-676C-87E4-C9B7-8E4616920CEE}"/>
                </a:ext>
              </a:extLst>
            </p:cNvPr>
            <p:cNvGrpSpPr/>
            <p:nvPr/>
          </p:nvGrpSpPr>
          <p:grpSpPr>
            <a:xfrm>
              <a:off x="97017" y="215910"/>
              <a:ext cx="3036746" cy="194284"/>
              <a:chOff x="120176" y="-97609"/>
              <a:chExt cx="2266969" cy="233489"/>
            </a:xfrm>
          </p:grpSpPr>
          <p:sp>
            <p:nvSpPr>
              <p:cNvPr id="23" name="TextBox 20">
                <a:extLst>
                  <a:ext uri="{FF2B5EF4-FFF2-40B4-BE49-F238E27FC236}">
                    <a16:creationId xmlns:a16="http://schemas.microsoft.com/office/drawing/2014/main" id="{F776A112-77A1-6AE8-CD78-E21E81A1A1DE}"/>
                  </a:ext>
                </a:extLst>
              </p:cNvPr>
              <p:cNvSpPr txBox="1"/>
              <p:nvPr/>
            </p:nvSpPr>
            <p:spPr>
              <a:xfrm>
                <a:off x="317411" y="-71078"/>
                <a:ext cx="2069734" cy="19264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 rtl="0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sq-AL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Buxheti</a:t>
                </a:r>
                <a:r>
                  <a:rPr lang="en-GB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</a:t>
                </a:r>
                <a:r>
                  <a:rPr lang="en-GB" sz="999" spc="3" noProof="0" dirty="0" err="1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Faktik</a:t>
                </a:r>
                <a:r>
                  <a:rPr lang="en-GB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2025 </a:t>
                </a:r>
                <a:r>
                  <a:rPr lang="sq-AL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për Qytetarët </a:t>
                </a:r>
              </a:p>
            </p:txBody>
          </p:sp>
          <p:sp>
            <p:nvSpPr>
              <p:cNvPr id="24" name="TextBox 21">
                <a:extLst>
                  <a:ext uri="{FF2B5EF4-FFF2-40B4-BE49-F238E27FC236}">
                    <a16:creationId xmlns:a16="http://schemas.microsoft.com/office/drawing/2014/main" id="{7AE448F4-70F7-1EC0-0C0F-D0C4BFC72ED9}"/>
                  </a:ext>
                </a:extLst>
              </p:cNvPr>
              <p:cNvSpPr txBox="1"/>
              <p:nvPr/>
            </p:nvSpPr>
            <p:spPr>
              <a:xfrm>
                <a:off x="120176" y="-97609"/>
                <a:ext cx="140198" cy="23348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 rtl="0">
                  <a:lnSpc>
                    <a:spcPts val="1679"/>
                  </a:lnSpc>
                  <a:spcBef>
                    <a:spcPct val="0"/>
                  </a:spcBef>
                </a:pPr>
                <a:r>
                  <a:rPr lang="en-US" sz="1200" b="1" spc="4" dirty="0">
                    <a:solidFill>
                      <a:srgbClr val="E49393"/>
                    </a:solidFill>
                    <a:latin typeface="Barlow Bold"/>
                    <a:ea typeface="Barlow Bold"/>
                    <a:cs typeface="Barlow Bold"/>
                    <a:sym typeface="Barlow Bold"/>
                  </a:rPr>
                  <a:t>22</a:t>
                </a:r>
                <a:endParaRPr lang="sq-AL" sz="1200" b="1" spc="4" noProof="0" dirty="0">
                  <a:solidFill>
                    <a:srgbClr val="E49393"/>
                  </a:solidFill>
                  <a:latin typeface="Barlow Bold"/>
                  <a:ea typeface="Barlow Bold"/>
                  <a:cs typeface="Barlow Bold"/>
                  <a:sym typeface="Barlow Bold"/>
                </a:endParaRPr>
              </a:p>
            </p:txBody>
          </p:sp>
        </p:grpSp>
      </p:grpSp>
      <p:grpSp>
        <p:nvGrpSpPr>
          <p:cNvPr id="27" name="Group 5">
            <a:extLst>
              <a:ext uri="{FF2B5EF4-FFF2-40B4-BE49-F238E27FC236}">
                <a16:creationId xmlns:a16="http://schemas.microsoft.com/office/drawing/2014/main" id="{B9E98965-0B2E-7CAC-928F-4A3B42FFC9BD}"/>
              </a:ext>
            </a:extLst>
          </p:cNvPr>
          <p:cNvGrpSpPr/>
          <p:nvPr/>
        </p:nvGrpSpPr>
        <p:grpSpPr>
          <a:xfrm rot="-10138660">
            <a:off x="6729297" y="-236639"/>
            <a:ext cx="2141005" cy="1985278"/>
            <a:chOff x="0" y="0"/>
            <a:chExt cx="812800" cy="753681"/>
          </a:xfrm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8D82E82C-6391-C70B-F67F-0A097FCE18E5}"/>
                </a:ext>
              </a:extLst>
            </p:cNvPr>
            <p:cNvSpPr/>
            <p:nvPr/>
          </p:nvSpPr>
          <p:spPr>
            <a:xfrm>
              <a:off x="0" y="0"/>
              <a:ext cx="812800" cy="753680"/>
            </a:xfrm>
            <a:custGeom>
              <a:avLst/>
              <a:gdLst/>
              <a:ahLst/>
              <a:cxnLst/>
              <a:rect l="l" t="t" r="r" b="b"/>
              <a:pathLst>
                <a:path w="812800" h="753680">
                  <a:moveTo>
                    <a:pt x="406400" y="0"/>
                  </a:moveTo>
                  <a:lnTo>
                    <a:pt x="812800" y="753680"/>
                  </a:lnTo>
                  <a:lnTo>
                    <a:pt x="0" y="75368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16863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29" name="TextBox 7">
              <a:extLst>
                <a:ext uri="{FF2B5EF4-FFF2-40B4-BE49-F238E27FC236}">
                  <a16:creationId xmlns:a16="http://schemas.microsoft.com/office/drawing/2014/main" id="{14B7AFA7-EC05-6114-396B-931AD19FA203}"/>
                </a:ext>
              </a:extLst>
            </p:cNvPr>
            <p:cNvSpPr txBox="1"/>
            <p:nvPr/>
          </p:nvSpPr>
          <p:spPr>
            <a:xfrm>
              <a:off x="127000" y="321348"/>
              <a:ext cx="558800" cy="378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30" name="Group 15">
            <a:extLst>
              <a:ext uri="{FF2B5EF4-FFF2-40B4-BE49-F238E27FC236}">
                <a16:creationId xmlns:a16="http://schemas.microsoft.com/office/drawing/2014/main" id="{F451F45D-0E0E-89AE-A637-E424F0402C1F}"/>
              </a:ext>
            </a:extLst>
          </p:cNvPr>
          <p:cNvGrpSpPr/>
          <p:nvPr/>
        </p:nvGrpSpPr>
        <p:grpSpPr>
          <a:xfrm rot="-10138660">
            <a:off x="6498344" y="-656774"/>
            <a:ext cx="2141005" cy="1985278"/>
            <a:chOff x="0" y="0"/>
            <a:chExt cx="812800" cy="753681"/>
          </a:xfrm>
        </p:grpSpPr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32408168-990B-E34D-15E2-815BB6BE0A36}"/>
                </a:ext>
              </a:extLst>
            </p:cNvPr>
            <p:cNvSpPr/>
            <p:nvPr/>
          </p:nvSpPr>
          <p:spPr>
            <a:xfrm>
              <a:off x="0" y="0"/>
              <a:ext cx="812800" cy="753680"/>
            </a:xfrm>
            <a:custGeom>
              <a:avLst/>
              <a:gdLst/>
              <a:ahLst/>
              <a:cxnLst/>
              <a:rect l="l" t="t" r="r" b="b"/>
              <a:pathLst>
                <a:path w="812800" h="753680">
                  <a:moveTo>
                    <a:pt x="406400" y="0"/>
                  </a:moveTo>
                  <a:lnTo>
                    <a:pt x="812800" y="753680"/>
                  </a:lnTo>
                  <a:lnTo>
                    <a:pt x="0" y="75368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16863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32" name="TextBox 17">
              <a:extLst>
                <a:ext uri="{FF2B5EF4-FFF2-40B4-BE49-F238E27FC236}">
                  <a16:creationId xmlns:a16="http://schemas.microsoft.com/office/drawing/2014/main" id="{6FA2036D-138C-3563-8CF1-364AA596AF4B}"/>
                </a:ext>
              </a:extLst>
            </p:cNvPr>
            <p:cNvSpPr txBox="1"/>
            <p:nvPr/>
          </p:nvSpPr>
          <p:spPr>
            <a:xfrm>
              <a:off x="127000" y="321348"/>
              <a:ext cx="558800" cy="378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33" name="Group 18">
            <a:extLst>
              <a:ext uri="{FF2B5EF4-FFF2-40B4-BE49-F238E27FC236}">
                <a16:creationId xmlns:a16="http://schemas.microsoft.com/office/drawing/2014/main" id="{FEC0A885-A0DF-3FA0-6868-747FE79DD9A0}"/>
              </a:ext>
            </a:extLst>
          </p:cNvPr>
          <p:cNvGrpSpPr/>
          <p:nvPr/>
        </p:nvGrpSpPr>
        <p:grpSpPr>
          <a:xfrm rot="1136038">
            <a:off x="-1163273" y="9315961"/>
            <a:ext cx="2238553" cy="1904372"/>
            <a:chOff x="0" y="0"/>
            <a:chExt cx="812800" cy="711200"/>
          </a:xfrm>
        </p:grpSpPr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412E6DF1-1906-53E7-9F00-A0DB0E80EDD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72941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35" name="TextBox 20">
              <a:extLst>
                <a:ext uri="{FF2B5EF4-FFF2-40B4-BE49-F238E27FC236}">
                  <a16:creationId xmlns:a16="http://schemas.microsoft.com/office/drawing/2014/main" id="{D4EB5965-C355-7E6F-6495-FA4BF7B1074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5324A865-08BD-9F7E-27B3-99E788DED9B8}"/>
              </a:ext>
            </a:extLst>
          </p:cNvPr>
          <p:cNvSpPr txBox="1"/>
          <p:nvPr/>
        </p:nvSpPr>
        <p:spPr>
          <a:xfrm>
            <a:off x="433170" y="6191369"/>
            <a:ext cx="3270906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9080" lvl="1" indent="-129540" defTabSz="914400" rtl="0" eaLnBrk="1" latinLnBrk="0" hangingPunct="1">
              <a:spcBef>
                <a:spcPct val="0"/>
              </a:spcBef>
              <a:spcAft>
                <a:spcPts val="1200"/>
              </a:spcAft>
              <a:buFont typeface="Arial"/>
              <a:buChar char="•"/>
            </a:pPr>
            <a:r>
              <a:rPr lang="sq-AL" sz="1300" b="0" kern="1200" spc="4" noProof="0" dirty="0">
                <a:solidFill>
                  <a:srgbClr val="365B6D"/>
                </a:solidFill>
                <a:latin typeface="Barlow"/>
                <a:ea typeface="+mn-ea"/>
                <a:cs typeface="+mn-cs"/>
              </a:rPr>
              <a:t>Bashkitë Durrës, Kavajë, Rrogozhinë, Vlorë, Himarë, Lezhë</a:t>
            </a:r>
            <a:r>
              <a:rPr lang="en-US" sz="1300" b="0" kern="1200" spc="4" noProof="0" dirty="0">
                <a:solidFill>
                  <a:srgbClr val="365B6D"/>
                </a:solidFill>
                <a:latin typeface="Barlow"/>
                <a:ea typeface="+mn-ea"/>
                <a:cs typeface="+mn-cs"/>
              </a:rPr>
              <a:t>, </a:t>
            </a:r>
            <a:r>
              <a:rPr lang="en-US" sz="1300" b="0" kern="1200" spc="4" noProof="0" dirty="0" err="1">
                <a:solidFill>
                  <a:srgbClr val="365B6D"/>
                </a:solidFill>
                <a:latin typeface="Barlow"/>
                <a:ea typeface="+mn-ea"/>
                <a:cs typeface="+mn-cs"/>
              </a:rPr>
              <a:t>Fier</a:t>
            </a:r>
            <a:r>
              <a:rPr lang="en-US" sz="1300" b="0" kern="1200" spc="4" noProof="0" dirty="0">
                <a:solidFill>
                  <a:srgbClr val="365B6D"/>
                </a:solidFill>
                <a:latin typeface="Barlow"/>
                <a:ea typeface="+mn-ea"/>
                <a:cs typeface="+mn-cs"/>
              </a:rPr>
              <a:t>, </a:t>
            </a:r>
            <a:r>
              <a:rPr lang="sq-AL" sz="1300" b="0" kern="1200" spc="4" noProof="0" dirty="0">
                <a:solidFill>
                  <a:srgbClr val="365B6D"/>
                </a:solidFill>
                <a:latin typeface="Barlow"/>
                <a:ea typeface="+mn-ea"/>
                <a:cs typeface="+mn-cs"/>
              </a:rPr>
              <a:t>Sarandë</a:t>
            </a:r>
            <a:r>
              <a:rPr lang="en-US" sz="1300" b="0" kern="1200" spc="4" noProof="0" dirty="0">
                <a:solidFill>
                  <a:srgbClr val="365B6D"/>
                </a:solidFill>
                <a:latin typeface="Barlow"/>
                <a:ea typeface="+mn-ea"/>
                <a:cs typeface="+mn-cs"/>
              </a:rPr>
              <a:t> </a:t>
            </a:r>
            <a:r>
              <a:rPr lang="en-US" sz="1300" b="0" kern="1200" spc="4" noProof="0" dirty="0" err="1">
                <a:solidFill>
                  <a:srgbClr val="365B6D"/>
                </a:solidFill>
                <a:latin typeface="Barlow"/>
                <a:ea typeface="+mn-ea"/>
                <a:cs typeface="+mn-cs"/>
              </a:rPr>
              <a:t>dhe</a:t>
            </a:r>
            <a:r>
              <a:rPr lang="en-US" sz="1300" b="0" kern="1200" spc="4" noProof="0" dirty="0">
                <a:solidFill>
                  <a:srgbClr val="365B6D"/>
                </a:solidFill>
                <a:latin typeface="Barlow"/>
                <a:ea typeface="+mn-ea"/>
                <a:cs typeface="+mn-cs"/>
              </a:rPr>
              <a:t> </a:t>
            </a:r>
            <a:r>
              <a:rPr lang="en-US" sz="1300" b="0" kern="1200" spc="4" noProof="0" dirty="0" err="1">
                <a:solidFill>
                  <a:srgbClr val="365B6D"/>
                </a:solidFill>
                <a:latin typeface="Barlow"/>
                <a:ea typeface="+mn-ea"/>
                <a:cs typeface="+mn-cs"/>
              </a:rPr>
              <a:t>Shkodër</a:t>
            </a:r>
            <a:r>
              <a:rPr lang="en-US" sz="1300" b="0" kern="1200" spc="4" noProof="0" dirty="0">
                <a:solidFill>
                  <a:srgbClr val="365B6D"/>
                </a:solidFill>
                <a:latin typeface="Barlow"/>
                <a:ea typeface="+mn-ea"/>
                <a:cs typeface="+mn-cs"/>
              </a:rPr>
              <a:t> </a:t>
            </a:r>
            <a:r>
              <a:rPr lang="sq-AL" sz="1300" b="0" kern="1200" spc="4" noProof="0" dirty="0">
                <a:solidFill>
                  <a:srgbClr val="365B6D"/>
                </a:solidFill>
                <a:latin typeface="Barlow"/>
                <a:ea typeface="+mn-ea"/>
                <a:cs typeface="+mn-cs"/>
              </a:rPr>
              <a:t> janë mbështetur në procesin e pastrimit të vijës bregdetare</a:t>
            </a:r>
            <a:r>
              <a:rPr lang="en-GB" sz="1300" b="0" kern="1200" spc="4" noProof="0" dirty="0">
                <a:solidFill>
                  <a:srgbClr val="365B6D"/>
                </a:solidFill>
                <a:latin typeface="Barlow"/>
                <a:ea typeface="+mn-ea"/>
                <a:cs typeface="+mn-cs"/>
              </a:rPr>
              <a:t>.</a:t>
            </a:r>
          </a:p>
          <a:p>
            <a:pPr marL="259080" lvl="1" indent="-129540" defTabSz="914400" rtl="0" eaLnBrk="1" latinLnBrk="0" hangingPunct="1">
              <a:spcBef>
                <a:spcPct val="0"/>
              </a:spcBef>
              <a:spcAft>
                <a:spcPts val="1200"/>
              </a:spcAft>
              <a:buFont typeface="Arial"/>
              <a:buChar char="•"/>
            </a:pPr>
            <a:r>
              <a:rPr lang="en-GB" sz="1300" spc="4" dirty="0" err="1">
                <a:solidFill>
                  <a:srgbClr val="365B6D"/>
                </a:solidFill>
                <a:latin typeface="Barlow"/>
              </a:rPr>
              <a:t>Janë</a:t>
            </a:r>
            <a:r>
              <a:rPr lang="en-GB" sz="1300" spc="4" dirty="0">
                <a:solidFill>
                  <a:srgbClr val="365B6D"/>
                </a:solidFill>
                <a:latin typeface="Barlow"/>
              </a:rPr>
              <a:t> </a:t>
            </a:r>
            <a:r>
              <a:rPr lang="en-GB" sz="1300" spc="4" dirty="0" err="1">
                <a:solidFill>
                  <a:srgbClr val="365B6D"/>
                </a:solidFill>
                <a:latin typeface="Barlow"/>
              </a:rPr>
              <a:t>kryer</a:t>
            </a:r>
            <a:r>
              <a:rPr lang="en-GB" sz="1300" spc="4" dirty="0">
                <a:solidFill>
                  <a:srgbClr val="365B6D"/>
                </a:solidFill>
                <a:latin typeface="Barlow"/>
              </a:rPr>
              <a:t> 1 593 </a:t>
            </a:r>
            <a:r>
              <a:rPr lang="en-GB" sz="1300" spc="4" dirty="0" err="1">
                <a:solidFill>
                  <a:srgbClr val="365B6D"/>
                </a:solidFill>
                <a:latin typeface="Barlow"/>
              </a:rPr>
              <a:t>monitorime</a:t>
            </a:r>
            <a:r>
              <a:rPr lang="en-GB" sz="1300" spc="4" dirty="0">
                <a:solidFill>
                  <a:srgbClr val="365B6D"/>
                </a:solidFill>
                <a:latin typeface="Barlow"/>
              </a:rPr>
              <a:t> </a:t>
            </a:r>
            <a:r>
              <a:rPr lang="en-GB" sz="1300" spc="4" dirty="0" err="1">
                <a:solidFill>
                  <a:srgbClr val="365B6D"/>
                </a:solidFill>
                <a:latin typeface="Barlow"/>
              </a:rPr>
              <a:t>përgjatë</a:t>
            </a:r>
            <a:r>
              <a:rPr lang="en-GB" sz="1300" spc="4" dirty="0">
                <a:solidFill>
                  <a:srgbClr val="365B6D"/>
                </a:solidFill>
                <a:latin typeface="Barlow"/>
              </a:rPr>
              <a:t> </a:t>
            </a:r>
            <a:r>
              <a:rPr lang="en-GB" sz="1300" spc="4" dirty="0" err="1">
                <a:solidFill>
                  <a:srgbClr val="365B6D"/>
                </a:solidFill>
                <a:latin typeface="Barlow"/>
              </a:rPr>
              <a:t>gjithë</a:t>
            </a:r>
            <a:r>
              <a:rPr lang="en-GB" sz="1300" spc="4" dirty="0">
                <a:solidFill>
                  <a:srgbClr val="365B6D"/>
                </a:solidFill>
                <a:latin typeface="Barlow"/>
              </a:rPr>
              <a:t> </a:t>
            </a:r>
            <a:r>
              <a:rPr lang="en-GB" sz="1300" spc="4" dirty="0" err="1">
                <a:solidFill>
                  <a:srgbClr val="365B6D"/>
                </a:solidFill>
                <a:latin typeface="Barlow"/>
              </a:rPr>
              <a:t>vijës</a:t>
            </a:r>
            <a:r>
              <a:rPr lang="en-GB" sz="1300" spc="4" dirty="0">
                <a:solidFill>
                  <a:srgbClr val="365B6D"/>
                </a:solidFill>
                <a:latin typeface="Barlow"/>
              </a:rPr>
              <a:t> </a:t>
            </a:r>
            <a:r>
              <a:rPr lang="en-GB" sz="1300" spc="4" dirty="0" err="1">
                <a:solidFill>
                  <a:srgbClr val="365B6D"/>
                </a:solidFill>
                <a:latin typeface="Barlow"/>
              </a:rPr>
              <a:t>bregdetare</a:t>
            </a:r>
            <a:endParaRPr lang="en-GB" sz="1300" spc="4" dirty="0">
              <a:solidFill>
                <a:srgbClr val="365B6D"/>
              </a:solidFill>
              <a:latin typeface="Barlow"/>
            </a:endParaRPr>
          </a:p>
          <a:p>
            <a:pPr marL="259080" lvl="1" indent="-129540">
              <a:spcBef>
                <a:spcPct val="0"/>
              </a:spcBef>
              <a:spcAft>
                <a:spcPts val="1200"/>
              </a:spcAft>
              <a:buFont typeface="Arial"/>
              <a:buChar char="•"/>
            </a:pPr>
            <a:r>
              <a:rPr lang="sq-AL" sz="1300" b="0" kern="1200" spc="4" noProof="0" dirty="0">
                <a:solidFill>
                  <a:srgbClr val="365B6D"/>
                </a:solidFill>
                <a:latin typeface="Barlow"/>
                <a:ea typeface="+mn-ea"/>
                <a:cs typeface="+mn-cs"/>
              </a:rPr>
              <a:t>Shqipëria u promovua si destinacion turistik në "</a:t>
            </a:r>
            <a:r>
              <a:rPr lang="sq-AL" sz="1300" b="0" i="1" kern="1200" spc="4" noProof="0" dirty="0">
                <a:solidFill>
                  <a:srgbClr val="365B6D"/>
                </a:solidFill>
                <a:latin typeface="Barlow"/>
                <a:ea typeface="+mn-ea"/>
                <a:cs typeface="+mn-cs"/>
              </a:rPr>
              <a:t>IT Berlin Tourism Fair</a:t>
            </a:r>
            <a:r>
              <a:rPr lang="sq-AL" sz="1300" b="0" kern="1200" spc="4" noProof="0" dirty="0">
                <a:solidFill>
                  <a:srgbClr val="365B6D"/>
                </a:solidFill>
                <a:latin typeface="Barlow"/>
                <a:ea typeface="+mn-ea"/>
                <a:cs typeface="+mn-cs"/>
              </a:rPr>
              <a:t>“</a:t>
            </a:r>
            <a:r>
              <a:rPr lang="en-US" sz="1300" b="0" kern="1200" spc="4" noProof="0" dirty="0">
                <a:solidFill>
                  <a:srgbClr val="365B6D"/>
                </a:solidFill>
                <a:latin typeface="Barlow"/>
                <a:ea typeface="+mn-ea"/>
                <a:cs typeface="+mn-cs"/>
              </a:rPr>
              <a:t>.</a:t>
            </a:r>
            <a:endParaRPr lang="en-GB" sz="1300" spc="4" dirty="0">
              <a:solidFill>
                <a:srgbClr val="365B6D"/>
              </a:solidFill>
              <a:highlight>
                <a:srgbClr val="00FF00"/>
              </a:highlight>
              <a:latin typeface="Barlow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66828F-154D-53A2-6A67-0EC782C45AB6}"/>
              </a:ext>
            </a:extLst>
          </p:cNvPr>
          <p:cNvSpPr txBox="1"/>
          <p:nvPr/>
        </p:nvSpPr>
        <p:spPr>
          <a:xfrm>
            <a:off x="3785997" y="6185469"/>
            <a:ext cx="3345053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9080" lvl="1" indent="-129540">
              <a:spcBef>
                <a:spcPct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1300" spc="4" dirty="0">
                <a:solidFill>
                  <a:srgbClr val="365B6D"/>
                </a:solidFill>
                <a:latin typeface="Barlow"/>
              </a:rPr>
              <a:t>4 </a:t>
            </a:r>
            <a:r>
              <a:rPr lang="en-US" sz="1300" spc="4" dirty="0" err="1">
                <a:solidFill>
                  <a:srgbClr val="365B6D"/>
                </a:solidFill>
                <a:latin typeface="Barlow"/>
              </a:rPr>
              <a:t>milionë</a:t>
            </a:r>
            <a:r>
              <a:rPr lang="en-US" sz="1300" spc="4" dirty="0">
                <a:solidFill>
                  <a:srgbClr val="365B6D"/>
                </a:solidFill>
                <a:latin typeface="Barlow"/>
              </a:rPr>
              <a:t> </a:t>
            </a:r>
            <a:r>
              <a:rPr lang="en-US" sz="1300" spc="4" dirty="0" err="1">
                <a:solidFill>
                  <a:srgbClr val="365B6D"/>
                </a:solidFill>
                <a:latin typeface="Barlow"/>
              </a:rPr>
              <a:t>turistë</a:t>
            </a:r>
            <a:r>
              <a:rPr lang="en-US" sz="1300" spc="4" dirty="0">
                <a:solidFill>
                  <a:srgbClr val="365B6D"/>
                </a:solidFill>
                <a:latin typeface="Barlow"/>
              </a:rPr>
              <a:t> </a:t>
            </a:r>
            <a:r>
              <a:rPr lang="en-US" sz="1300" spc="4" dirty="0" err="1">
                <a:solidFill>
                  <a:srgbClr val="365B6D"/>
                </a:solidFill>
                <a:latin typeface="Barlow"/>
              </a:rPr>
              <a:t>kanë</a:t>
            </a:r>
            <a:r>
              <a:rPr lang="en-US" sz="1300" spc="4" dirty="0">
                <a:solidFill>
                  <a:srgbClr val="365B6D"/>
                </a:solidFill>
                <a:latin typeface="Barlow"/>
              </a:rPr>
              <a:t> </a:t>
            </a:r>
            <a:r>
              <a:rPr lang="en-US" sz="1300" spc="4" dirty="0" err="1">
                <a:solidFill>
                  <a:srgbClr val="365B6D"/>
                </a:solidFill>
                <a:latin typeface="Barlow"/>
              </a:rPr>
              <a:t>hyrë</a:t>
            </a:r>
            <a:r>
              <a:rPr lang="en-US" sz="1300" spc="4" dirty="0">
                <a:solidFill>
                  <a:srgbClr val="365B6D"/>
                </a:solidFill>
                <a:latin typeface="Barlow"/>
              </a:rPr>
              <a:t> </a:t>
            </a:r>
            <a:r>
              <a:rPr lang="en-US" sz="1300" spc="4" dirty="0" err="1">
                <a:solidFill>
                  <a:srgbClr val="365B6D"/>
                </a:solidFill>
                <a:latin typeface="Barlow"/>
              </a:rPr>
              <a:t>në</a:t>
            </a:r>
            <a:r>
              <a:rPr lang="en-US" sz="1300" spc="4" dirty="0">
                <a:solidFill>
                  <a:srgbClr val="365B6D"/>
                </a:solidFill>
                <a:latin typeface="Barlow"/>
              </a:rPr>
              <a:t> </a:t>
            </a:r>
            <a:r>
              <a:rPr lang="en-US" sz="1300" spc="4" dirty="0" err="1">
                <a:solidFill>
                  <a:srgbClr val="365B6D"/>
                </a:solidFill>
                <a:latin typeface="Barlow"/>
              </a:rPr>
              <a:t>zonat</a:t>
            </a:r>
            <a:r>
              <a:rPr lang="en-US" sz="1300" spc="4" dirty="0">
                <a:solidFill>
                  <a:srgbClr val="365B6D"/>
                </a:solidFill>
                <a:latin typeface="Barlow"/>
              </a:rPr>
              <a:t> e </a:t>
            </a:r>
            <a:r>
              <a:rPr lang="en-US" sz="1300" spc="4" dirty="0" err="1">
                <a:solidFill>
                  <a:srgbClr val="365B6D"/>
                </a:solidFill>
                <a:latin typeface="Barlow"/>
              </a:rPr>
              <a:t>mbrojtura</a:t>
            </a:r>
            <a:r>
              <a:rPr lang="en-US" sz="1300" spc="4" dirty="0">
                <a:solidFill>
                  <a:srgbClr val="365B6D"/>
                </a:solidFill>
                <a:latin typeface="Barlow"/>
              </a:rPr>
              <a:t> </a:t>
            </a:r>
            <a:r>
              <a:rPr lang="en-US" sz="1300" spc="4" dirty="0" err="1">
                <a:solidFill>
                  <a:srgbClr val="365B6D"/>
                </a:solidFill>
                <a:latin typeface="Barlow"/>
              </a:rPr>
              <a:t>natyrore</a:t>
            </a:r>
            <a:r>
              <a:rPr lang="en-GB" sz="1300" spc="4" dirty="0">
                <a:solidFill>
                  <a:srgbClr val="365B6D"/>
                </a:solidFill>
                <a:latin typeface="Barlow"/>
              </a:rPr>
              <a:t>.</a:t>
            </a:r>
            <a:endParaRPr lang="sq-AL" sz="1300" spc="4" dirty="0">
              <a:solidFill>
                <a:srgbClr val="365B6D"/>
              </a:solidFill>
              <a:latin typeface="Barlow"/>
            </a:endParaRPr>
          </a:p>
          <a:p>
            <a:pPr marL="259080" lvl="1" indent="-129540">
              <a:spcBef>
                <a:spcPct val="0"/>
              </a:spcBef>
              <a:spcAft>
                <a:spcPts val="1200"/>
              </a:spcAft>
              <a:buFont typeface="Arial"/>
              <a:buChar char="•"/>
            </a:pPr>
            <a:r>
              <a:rPr lang="sq-AL" sz="1300" spc="4" dirty="0">
                <a:solidFill>
                  <a:srgbClr val="365B6D"/>
                </a:solidFill>
                <a:latin typeface="Barlow"/>
              </a:rPr>
              <a:t>Janë financuar</a:t>
            </a:r>
            <a:r>
              <a:rPr lang="en-US" sz="1300" spc="4" dirty="0">
                <a:solidFill>
                  <a:srgbClr val="365B6D"/>
                </a:solidFill>
                <a:latin typeface="Barlow"/>
              </a:rPr>
              <a:t> 27 </a:t>
            </a:r>
            <a:r>
              <a:rPr lang="sq-AL" sz="1300" spc="4" dirty="0">
                <a:solidFill>
                  <a:srgbClr val="365B6D"/>
                </a:solidFill>
                <a:latin typeface="Barlow"/>
              </a:rPr>
              <a:t>projekte </a:t>
            </a:r>
            <a:r>
              <a:rPr lang="en-US" sz="1300" spc="4" dirty="0" err="1">
                <a:solidFill>
                  <a:srgbClr val="365B6D"/>
                </a:solidFill>
                <a:latin typeface="Barlow"/>
              </a:rPr>
              <a:t>për</a:t>
            </a:r>
            <a:r>
              <a:rPr lang="en-US" sz="1300" spc="4" dirty="0">
                <a:solidFill>
                  <a:srgbClr val="365B6D"/>
                </a:solidFill>
                <a:latin typeface="Barlow"/>
              </a:rPr>
              <a:t> </a:t>
            </a:r>
            <a:r>
              <a:rPr lang="sq-AL" sz="1300" spc="4" dirty="0">
                <a:solidFill>
                  <a:srgbClr val="365B6D"/>
                </a:solidFill>
                <a:latin typeface="Barlow"/>
              </a:rPr>
              <a:t>promovimin</a:t>
            </a:r>
            <a:r>
              <a:rPr lang="en-US" sz="1300" spc="4" dirty="0">
                <a:solidFill>
                  <a:srgbClr val="365B6D"/>
                </a:solidFill>
                <a:latin typeface="Barlow"/>
              </a:rPr>
              <a:t> </a:t>
            </a:r>
            <a:r>
              <a:rPr lang="sq-AL" sz="1300" spc="4" dirty="0">
                <a:solidFill>
                  <a:srgbClr val="365B6D"/>
                </a:solidFill>
                <a:latin typeface="Barlow"/>
              </a:rPr>
              <a:t>e</a:t>
            </a:r>
            <a:r>
              <a:rPr lang="en-US" sz="1300" spc="4" dirty="0">
                <a:solidFill>
                  <a:srgbClr val="365B6D"/>
                </a:solidFill>
                <a:latin typeface="Barlow"/>
              </a:rPr>
              <a:t> </a:t>
            </a:r>
            <a:r>
              <a:rPr lang="sq-AL" sz="1300" spc="4" dirty="0">
                <a:solidFill>
                  <a:srgbClr val="365B6D"/>
                </a:solidFill>
                <a:latin typeface="Barlow"/>
              </a:rPr>
              <a:t>destinacioneve dhe zhvillimin e produkteve turistike</a:t>
            </a:r>
            <a:endParaRPr lang="en-GB" sz="1300" spc="4" dirty="0">
              <a:solidFill>
                <a:srgbClr val="365B6D"/>
              </a:solidFill>
              <a:latin typeface="Barlow"/>
            </a:endParaRPr>
          </a:p>
          <a:p>
            <a:pPr marL="259080" lvl="1" indent="-129540" defTabSz="914400" rtl="0" eaLnBrk="1" latinLnBrk="0" hangingPunct="1">
              <a:spcBef>
                <a:spcPct val="0"/>
              </a:spcBef>
              <a:spcAft>
                <a:spcPts val="1200"/>
              </a:spcAft>
              <a:buFont typeface="Arial"/>
              <a:buChar char="•"/>
            </a:pPr>
            <a:r>
              <a:rPr lang="en-GB" sz="1300" b="0" kern="1200" spc="4" noProof="0" dirty="0" err="1">
                <a:solidFill>
                  <a:srgbClr val="365B6D"/>
                </a:solidFill>
                <a:latin typeface="Barlow"/>
                <a:ea typeface="+mn-ea"/>
                <a:cs typeface="+mn-cs"/>
              </a:rPr>
              <a:t>Është</a:t>
            </a:r>
            <a:r>
              <a:rPr lang="en-GB" sz="1300" b="0" kern="1200" spc="4" noProof="0" dirty="0">
                <a:solidFill>
                  <a:srgbClr val="365B6D"/>
                </a:solidFill>
                <a:latin typeface="Barlow"/>
                <a:ea typeface="+mn-ea"/>
                <a:cs typeface="+mn-cs"/>
              </a:rPr>
              <a:t> </a:t>
            </a:r>
            <a:r>
              <a:rPr lang="en-GB" sz="1300" b="0" kern="1200" spc="4" noProof="0" dirty="0" err="1">
                <a:solidFill>
                  <a:srgbClr val="365B6D"/>
                </a:solidFill>
                <a:latin typeface="Barlow"/>
                <a:ea typeface="+mn-ea"/>
                <a:cs typeface="+mn-cs"/>
              </a:rPr>
              <a:t>realizuar</a:t>
            </a:r>
            <a:r>
              <a:rPr lang="en-GB" sz="1300" b="0" kern="1200" spc="4" noProof="0" dirty="0">
                <a:solidFill>
                  <a:srgbClr val="365B6D"/>
                </a:solidFill>
                <a:latin typeface="Barlow"/>
                <a:ea typeface="+mn-ea"/>
                <a:cs typeface="+mn-cs"/>
              </a:rPr>
              <a:t> </a:t>
            </a:r>
            <a:r>
              <a:rPr lang="en-GB" sz="1300" b="0" kern="1200" spc="4" noProof="0" dirty="0" err="1">
                <a:solidFill>
                  <a:srgbClr val="365B6D"/>
                </a:solidFill>
                <a:latin typeface="Barlow"/>
                <a:ea typeface="+mn-ea"/>
                <a:cs typeface="+mn-cs"/>
              </a:rPr>
              <a:t>ngritja</a:t>
            </a:r>
            <a:r>
              <a:rPr lang="en-GB" sz="1300" b="0" kern="1200" spc="4" noProof="0" dirty="0">
                <a:solidFill>
                  <a:srgbClr val="365B6D"/>
                </a:solidFill>
                <a:latin typeface="Barlow"/>
                <a:ea typeface="+mn-ea"/>
                <a:cs typeface="+mn-cs"/>
              </a:rPr>
              <a:t> e </a:t>
            </a:r>
            <a:r>
              <a:rPr lang="en-GB" sz="1300" b="0" kern="1200" spc="4" noProof="0" dirty="0" err="1">
                <a:solidFill>
                  <a:srgbClr val="365B6D"/>
                </a:solidFill>
                <a:latin typeface="Barlow"/>
                <a:ea typeface="+mn-ea"/>
                <a:cs typeface="+mn-cs"/>
              </a:rPr>
              <a:t>infrastrukturës</a:t>
            </a:r>
            <a:r>
              <a:rPr lang="en-GB" sz="1300" b="0" kern="1200" spc="4" noProof="0" dirty="0">
                <a:solidFill>
                  <a:srgbClr val="365B6D"/>
                </a:solidFill>
                <a:latin typeface="Barlow"/>
                <a:ea typeface="+mn-ea"/>
                <a:cs typeface="+mn-cs"/>
              </a:rPr>
              <a:t> </a:t>
            </a:r>
            <a:r>
              <a:rPr lang="en-GB" sz="1300" b="0" kern="1200" spc="4" noProof="0" dirty="0" err="1">
                <a:solidFill>
                  <a:srgbClr val="365B6D"/>
                </a:solidFill>
                <a:latin typeface="Barlow"/>
                <a:ea typeface="+mn-ea"/>
                <a:cs typeface="+mn-cs"/>
              </a:rPr>
              <a:t>turistike</a:t>
            </a:r>
            <a:r>
              <a:rPr lang="en-GB" sz="1300" b="0" kern="1200" spc="4" noProof="0" dirty="0">
                <a:solidFill>
                  <a:srgbClr val="365B6D"/>
                </a:solidFill>
                <a:latin typeface="Barlow"/>
                <a:ea typeface="+mn-ea"/>
                <a:cs typeface="+mn-cs"/>
              </a:rPr>
              <a:t> me </a:t>
            </a:r>
            <a:r>
              <a:rPr lang="en-GB" sz="1300" b="0" kern="1200" spc="4" noProof="0" dirty="0" err="1">
                <a:solidFill>
                  <a:srgbClr val="365B6D"/>
                </a:solidFill>
                <a:latin typeface="Barlow"/>
                <a:ea typeface="+mn-ea"/>
                <a:cs typeface="+mn-cs"/>
              </a:rPr>
              <a:t>theks</a:t>
            </a:r>
            <a:r>
              <a:rPr lang="en-GB" sz="1300" b="0" kern="1200" spc="4" noProof="0" dirty="0">
                <a:solidFill>
                  <a:srgbClr val="365B6D"/>
                </a:solidFill>
                <a:latin typeface="Barlow"/>
                <a:ea typeface="+mn-ea"/>
                <a:cs typeface="+mn-cs"/>
              </a:rPr>
              <a:t> </a:t>
            </a:r>
            <a:r>
              <a:rPr lang="en-GB" sz="1300" b="0" kern="1200" spc="4" noProof="0" dirty="0" err="1">
                <a:solidFill>
                  <a:srgbClr val="365B6D"/>
                </a:solidFill>
                <a:latin typeface="Barlow"/>
                <a:ea typeface="+mn-ea"/>
                <a:cs typeface="+mn-cs"/>
              </a:rPr>
              <a:t>në</a:t>
            </a:r>
            <a:r>
              <a:rPr lang="en-GB" sz="1300" b="0" kern="1200" spc="4" noProof="0" dirty="0">
                <a:solidFill>
                  <a:srgbClr val="365B6D"/>
                </a:solidFill>
                <a:latin typeface="Barlow"/>
                <a:ea typeface="+mn-ea"/>
                <a:cs typeface="+mn-cs"/>
              </a:rPr>
              <a:t> </a:t>
            </a:r>
            <a:r>
              <a:rPr lang="en-GB" sz="1300" b="0" kern="1200" spc="4" noProof="0" dirty="0" err="1">
                <a:solidFill>
                  <a:srgbClr val="365B6D"/>
                </a:solidFill>
                <a:latin typeface="Barlow"/>
                <a:ea typeface="+mn-ea"/>
                <a:cs typeface="+mn-cs"/>
              </a:rPr>
              <a:t>atë</a:t>
            </a:r>
            <a:r>
              <a:rPr lang="en-GB" sz="1300" b="0" kern="1200" spc="4" noProof="0" dirty="0">
                <a:solidFill>
                  <a:srgbClr val="365B6D"/>
                </a:solidFill>
                <a:latin typeface="Barlow"/>
                <a:ea typeface="+mn-ea"/>
                <a:cs typeface="+mn-cs"/>
              </a:rPr>
              <a:t> </a:t>
            </a:r>
            <a:r>
              <a:rPr lang="en-GB" sz="1300" b="0" kern="1200" spc="4" noProof="0" dirty="0" err="1">
                <a:solidFill>
                  <a:srgbClr val="365B6D"/>
                </a:solidFill>
                <a:latin typeface="Barlow"/>
                <a:ea typeface="+mn-ea"/>
                <a:cs typeface="+mn-cs"/>
              </a:rPr>
              <a:t>ujore</a:t>
            </a:r>
            <a:r>
              <a:rPr lang="en-GB" sz="1300" b="0" kern="1200" spc="4" noProof="0" dirty="0">
                <a:solidFill>
                  <a:srgbClr val="365B6D"/>
                </a:solidFill>
                <a:latin typeface="Barlow"/>
                <a:ea typeface="+mn-ea"/>
                <a:cs typeface="+mn-cs"/>
              </a:rPr>
              <a:t> </a:t>
            </a:r>
            <a:r>
              <a:rPr lang="en-GB" sz="1300" b="0" kern="1200" spc="4" noProof="0" dirty="0" err="1">
                <a:solidFill>
                  <a:srgbClr val="365B6D"/>
                </a:solidFill>
                <a:latin typeface="Barlow"/>
                <a:ea typeface="+mn-ea"/>
                <a:cs typeface="+mn-cs"/>
              </a:rPr>
              <a:t>përmes</a:t>
            </a:r>
            <a:r>
              <a:rPr lang="en-GB" sz="1300" b="0" kern="1200" spc="4" noProof="0" dirty="0">
                <a:solidFill>
                  <a:srgbClr val="365B6D"/>
                </a:solidFill>
                <a:latin typeface="Barlow"/>
                <a:ea typeface="+mn-ea"/>
                <a:cs typeface="+mn-cs"/>
              </a:rPr>
              <a:t> Eko-park </a:t>
            </a:r>
            <a:r>
              <a:rPr lang="en-GB" sz="1300" b="0" kern="1200" spc="4" noProof="0" dirty="0" err="1">
                <a:solidFill>
                  <a:srgbClr val="365B6D"/>
                </a:solidFill>
                <a:latin typeface="Barlow"/>
                <a:ea typeface="+mn-ea"/>
                <a:cs typeface="+mn-cs"/>
              </a:rPr>
              <a:t>Ulza</a:t>
            </a:r>
            <a:r>
              <a:rPr lang="en-GB" sz="1300" b="0" kern="1200" spc="4" noProof="0" dirty="0">
                <a:solidFill>
                  <a:srgbClr val="365B6D"/>
                </a:solidFill>
                <a:latin typeface="Barlow"/>
                <a:ea typeface="+mn-ea"/>
                <a:cs typeface="+mn-cs"/>
              </a:rPr>
              <a:t>.</a:t>
            </a:r>
            <a:endParaRPr lang="sq-AL" sz="1300" b="0" kern="1200" spc="4" noProof="0" dirty="0">
              <a:solidFill>
                <a:srgbClr val="365B6D"/>
              </a:solidFill>
              <a:latin typeface="Barlow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054EC84-395A-1930-7E00-6B5C68C81111}"/>
              </a:ext>
            </a:extLst>
          </p:cNvPr>
          <p:cNvSpPr/>
          <p:nvPr/>
        </p:nvSpPr>
        <p:spPr>
          <a:xfrm>
            <a:off x="3131519" y="5597441"/>
            <a:ext cx="2704131" cy="360488"/>
          </a:xfrm>
          <a:custGeom>
            <a:avLst/>
            <a:gdLst>
              <a:gd name="connsiteX0" fmla="*/ 2841 w 1366504"/>
              <a:gd name="connsiteY0" fmla="*/ 126136 h 842202"/>
              <a:gd name="connsiteX1" fmla="*/ 26654 w 1366504"/>
              <a:gd name="connsiteY1" fmla="*/ 581749 h 842202"/>
              <a:gd name="connsiteX2" fmla="*/ 66341 w 1366504"/>
              <a:gd name="connsiteY2" fmla="*/ 759549 h 842202"/>
              <a:gd name="connsiteX3" fmla="*/ 180641 w 1366504"/>
              <a:gd name="connsiteY3" fmla="*/ 840511 h 842202"/>
              <a:gd name="connsiteX4" fmla="*/ 758491 w 1366504"/>
              <a:gd name="connsiteY4" fmla="*/ 810349 h 842202"/>
              <a:gd name="connsiteX5" fmla="*/ 1237916 w 1366504"/>
              <a:gd name="connsiteY5" fmla="*/ 761136 h 842202"/>
              <a:gd name="connsiteX6" fmla="*/ 1337929 w 1366504"/>
              <a:gd name="connsiteY6" fmla="*/ 681761 h 842202"/>
              <a:gd name="connsiteX7" fmla="*/ 1364916 w 1366504"/>
              <a:gd name="connsiteY7" fmla="*/ 449986 h 842202"/>
              <a:gd name="connsiteX8" fmla="*/ 1301416 w 1366504"/>
              <a:gd name="connsiteY8" fmla="*/ 137249 h 842202"/>
              <a:gd name="connsiteX9" fmla="*/ 1252204 w 1366504"/>
              <a:gd name="connsiteY9" fmla="*/ 61049 h 842202"/>
              <a:gd name="connsiteX10" fmla="*/ 1017254 w 1366504"/>
              <a:gd name="connsiteY10" fmla="*/ 30886 h 842202"/>
              <a:gd name="connsiteX11" fmla="*/ 418766 w 1366504"/>
              <a:gd name="connsiteY11" fmla="*/ 8661 h 842202"/>
              <a:gd name="connsiteX12" fmla="*/ 93329 w 1366504"/>
              <a:gd name="connsiteY12" fmla="*/ 10249 h 842202"/>
              <a:gd name="connsiteX13" fmla="*/ 2841 w 1366504"/>
              <a:gd name="connsiteY13" fmla="*/ 126136 h 84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66504" h="842202">
                <a:moveTo>
                  <a:pt x="2841" y="126136"/>
                </a:moveTo>
                <a:cubicBezTo>
                  <a:pt x="-8271" y="221386"/>
                  <a:pt x="16071" y="476180"/>
                  <a:pt x="26654" y="581749"/>
                </a:cubicBezTo>
                <a:cubicBezTo>
                  <a:pt x="37237" y="687318"/>
                  <a:pt x="40677" y="716422"/>
                  <a:pt x="66341" y="759549"/>
                </a:cubicBezTo>
                <a:cubicBezTo>
                  <a:pt x="92005" y="802676"/>
                  <a:pt x="65283" y="832044"/>
                  <a:pt x="180641" y="840511"/>
                </a:cubicBezTo>
                <a:cubicBezTo>
                  <a:pt x="295999" y="848978"/>
                  <a:pt x="582279" y="823578"/>
                  <a:pt x="758491" y="810349"/>
                </a:cubicBezTo>
                <a:cubicBezTo>
                  <a:pt x="934703" y="797120"/>
                  <a:pt x="1141343" y="782567"/>
                  <a:pt x="1237916" y="761136"/>
                </a:cubicBezTo>
                <a:cubicBezTo>
                  <a:pt x="1334489" y="739705"/>
                  <a:pt x="1316762" y="733619"/>
                  <a:pt x="1337929" y="681761"/>
                </a:cubicBezTo>
                <a:cubicBezTo>
                  <a:pt x="1359096" y="629903"/>
                  <a:pt x="1371001" y="540738"/>
                  <a:pt x="1364916" y="449986"/>
                </a:cubicBezTo>
                <a:cubicBezTo>
                  <a:pt x="1358831" y="359234"/>
                  <a:pt x="1320201" y="202072"/>
                  <a:pt x="1301416" y="137249"/>
                </a:cubicBezTo>
                <a:cubicBezTo>
                  <a:pt x="1282631" y="72426"/>
                  <a:pt x="1299564" y="78776"/>
                  <a:pt x="1252204" y="61049"/>
                </a:cubicBezTo>
                <a:cubicBezTo>
                  <a:pt x="1204844" y="43322"/>
                  <a:pt x="1156160" y="39617"/>
                  <a:pt x="1017254" y="30886"/>
                </a:cubicBezTo>
                <a:cubicBezTo>
                  <a:pt x="878348" y="22155"/>
                  <a:pt x="572753" y="12100"/>
                  <a:pt x="418766" y="8661"/>
                </a:cubicBezTo>
                <a:cubicBezTo>
                  <a:pt x="264779" y="5222"/>
                  <a:pt x="162650" y="-9859"/>
                  <a:pt x="93329" y="10249"/>
                </a:cubicBezTo>
                <a:cubicBezTo>
                  <a:pt x="24008" y="30357"/>
                  <a:pt x="13953" y="30886"/>
                  <a:pt x="2841" y="12613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spc="4" dirty="0">
                <a:solidFill>
                  <a:srgbClr val="C00000"/>
                </a:solidFill>
                <a:latin typeface="Barlow" panose="00000500000000000000" pitchFamily="2" charset="0"/>
              </a:rPr>
              <a:t>NË SEKTORIN E TURIZMIT</a:t>
            </a:r>
            <a:endParaRPr lang="sq-AL" sz="1600" b="1" i="1" spc="4" dirty="0">
              <a:solidFill>
                <a:srgbClr val="C00000"/>
              </a:solidFill>
              <a:latin typeface="Barlow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48AC8D-4044-BDF2-2995-A1D290DBCC05}"/>
              </a:ext>
            </a:extLst>
          </p:cNvPr>
          <p:cNvSpPr txBox="1"/>
          <p:nvPr/>
        </p:nvSpPr>
        <p:spPr>
          <a:xfrm>
            <a:off x="545002" y="1507410"/>
            <a:ext cx="2622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sz="1400" b="1" noProof="0" dirty="0">
                <a:solidFill>
                  <a:schemeClr val="accent5">
                    <a:lumMod val="50000"/>
                  </a:schemeClr>
                </a:solidFill>
                <a:latin typeface="Barlow" panose="00000500000000000000" pitchFamily="2" charset="0"/>
              </a:rPr>
              <a:t>Arritjet kryesore</a:t>
            </a:r>
            <a:r>
              <a:rPr lang="en-US" sz="1400" b="1" noProof="0" dirty="0">
                <a:solidFill>
                  <a:schemeClr val="accent5">
                    <a:lumMod val="50000"/>
                  </a:schemeClr>
                </a:solidFill>
                <a:latin typeface="Barlow" panose="00000500000000000000" pitchFamily="2" charset="0"/>
              </a:rPr>
              <a:t> </a:t>
            </a:r>
            <a:r>
              <a:rPr lang="en-US" sz="1400" b="1" noProof="0" dirty="0" err="1">
                <a:solidFill>
                  <a:schemeClr val="accent5">
                    <a:lumMod val="50000"/>
                  </a:schemeClr>
                </a:solidFill>
                <a:latin typeface="Barlow" panose="00000500000000000000" pitchFamily="2" charset="0"/>
              </a:rPr>
              <a:t>në</a:t>
            </a:r>
            <a:r>
              <a:rPr lang="en-US" sz="1400" b="1" noProof="0" dirty="0">
                <a:solidFill>
                  <a:schemeClr val="accent5">
                    <a:lumMod val="50000"/>
                  </a:schemeClr>
                </a:solidFill>
                <a:latin typeface="Barlow" panose="00000500000000000000" pitchFamily="2" charset="0"/>
              </a:rPr>
              <a:t> </a:t>
            </a:r>
            <a:r>
              <a:rPr lang="en-US" sz="1400" b="1" noProof="0" dirty="0" err="1">
                <a:solidFill>
                  <a:schemeClr val="accent5">
                    <a:lumMod val="50000"/>
                  </a:schemeClr>
                </a:solidFill>
                <a:latin typeface="Barlow" panose="00000500000000000000" pitchFamily="2" charset="0"/>
              </a:rPr>
              <a:t>sektorin</a:t>
            </a:r>
            <a:r>
              <a:rPr lang="en-US" sz="1400" b="1" noProof="0" dirty="0">
                <a:solidFill>
                  <a:schemeClr val="accent5">
                    <a:lumMod val="50000"/>
                  </a:schemeClr>
                </a:solidFill>
                <a:latin typeface="Barlow" panose="00000500000000000000" pitchFamily="2" charset="0"/>
              </a:rPr>
              <a:t> e</a:t>
            </a:r>
            <a:r>
              <a:rPr lang="sq-AL" sz="1400" b="1" noProof="0" dirty="0">
                <a:solidFill>
                  <a:schemeClr val="accent5">
                    <a:lumMod val="50000"/>
                  </a:schemeClr>
                </a:solidFill>
                <a:latin typeface="Barlow" panose="00000500000000000000" pitchFamily="2" charset="0"/>
              </a:rPr>
              <a:t>: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latin typeface="Barlow" panose="00000500000000000000" pitchFamily="2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97A646-A5E8-35B7-B059-5AAC815170FB}"/>
              </a:ext>
            </a:extLst>
          </p:cNvPr>
          <p:cNvSpPr/>
          <p:nvPr/>
        </p:nvSpPr>
        <p:spPr>
          <a:xfrm>
            <a:off x="3131519" y="1502645"/>
            <a:ext cx="3352800" cy="374431"/>
          </a:xfrm>
          <a:custGeom>
            <a:avLst/>
            <a:gdLst>
              <a:gd name="connsiteX0" fmla="*/ 11063 w 1390939"/>
              <a:gd name="connsiteY0" fmla="*/ 52125 h 867129"/>
              <a:gd name="connsiteX1" fmla="*/ 479 w 1390939"/>
              <a:gd name="connsiteY1" fmla="*/ 511442 h 867129"/>
              <a:gd name="connsiteX2" fmla="*/ 17413 w 1390939"/>
              <a:gd name="connsiteY2" fmla="*/ 718875 h 867129"/>
              <a:gd name="connsiteX3" fmla="*/ 70329 w 1390939"/>
              <a:gd name="connsiteY3" fmla="*/ 786609 h 867129"/>
              <a:gd name="connsiteX4" fmla="*/ 165579 w 1390939"/>
              <a:gd name="connsiteY4" fmla="*/ 788725 h 867129"/>
              <a:gd name="connsiteX5" fmla="*/ 823863 w 1390939"/>
              <a:gd name="connsiteY5" fmla="*/ 828942 h 867129"/>
              <a:gd name="connsiteX6" fmla="*/ 1236613 w 1390939"/>
              <a:gd name="connsiteY6" fmla="*/ 867042 h 867129"/>
              <a:gd name="connsiteX7" fmla="*/ 1338213 w 1390939"/>
              <a:gd name="connsiteY7" fmla="*/ 837409 h 867129"/>
              <a:gd name="connsiteX8" fmla="*/ 1386896 w 1390939"/>
              <a:gd name="connsiteY8" fmla="*/ 776025 h 867129"/>
              <a:gd name="connsiteX9" fmla="*/ 1384779 w 1390939"/>
              <a:gd name="connsiteY9" fmla="*/ 568592 h 867129"/>
              <a:gd name="connsiteX10" fmla="*/ 1357263 w 1390939"/>
              <a:gd name="connsiteY10" fmla="*/ 223575 h 867129"/>
              <a:gd name="connsiteX11" fmla="*/ 1333979 w 1390939"/>
              <a:gd name="connsiteY11" fmla="*/ 45775 h 867129"/>
              <a:gd name="connsiteX12" fmla="*/ 1287413 w 1390939"/>
              <a:gd name="connsiteY12" fmla="*/ 11909 h 867129"/>
              <a:gd name="connsiteX13" fmla="*/ 720146 w 1390939"/>
              <a:gd name="connsiteY13" fmla="*/ 7675 h 867129"/>
              <a:gd name="connsiteX14" fmla="*/ 239663 w 1390939"/>
              <a:gd name="connsiteY14" fmla="*/ 7675 h 867129"/>
              <a:gd name="connsiteX15" fmla="*/ 72446 w 1390939"/>
              <a:gd name="connsiteY15" fmla="*/ 5559 h 867129"/>
              <a:gd name="connsiteX16" fmla="*/ 11063 w 1390939"/>
              <a:gd name="connsiteY16" fmla="*/ 52125 h 86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939" h="867129">
                <a:moveTo>
                  <a:pt x="11063" y="52125"/>
                </a:moveTo>
                <a:cubicBezTo>
                  <a:pt x="-931" y="136439"/>
                  <a:pt x="-579" y="400317"/>
                  <a:pt x="479" y="511442"/>
                </a:cubicBezTo>
                <a:cubicBezTo>
                  <a:pt x="1537" y="622567"/>
                  <a:pt x="5771" y="673014"/>
                  <a:pt x="17413" y="718875"/>
                </a:cubicBezTo>
                <a:cubicBezTo>
                  <a:pt x="29055" y="764736"/>
                  <a:pt x="45635" y="774967"/>
                  <a:pt x="70329" y="786609"/>
                </a:cubicBezTo>
                <a:cubicBezTo>
                  <a:pt x="95023" y="798251"/>
                  <a:pt x="165579" y="788725"/>
                  <a:pt x="165579" y="788725"/>
                </a:cubicBezTo>
                <a:lnTo>
                  <a:pt x="823863" y="828942"/>
                </a:lnTo>
                <a:cubicBezTo>
                  <a:pt x="1002369" y="841995"/>
                  <a:pt x="1150888" y="865631"/>
                  <a:pt x="1236613" y="867042"/>
                </a:cubicBezTo>
                <a:cubicBezTo>
                  <a:pt x="1322338" y="868453"/>
                  <a:pt x="1313166" y="852578"/>
                  <a:pt x="1338213" y="837409"/>
                </a:cubicBezTo>
                <a:cubicBezTo>
                  <a:pt x="1363260" y="822240"/>
                  <a:pt x="1379135" y="820828"/>
                  <a:pt x="1386896" y="776025"/>
                </a:cubicBezTo>
                <a:cubicBezTo>
                  <a:pt x="1394657" y="731222"/>
                  <a:pt x="1389718" y="660667"/>
                  <a:pt x="1384779" y="568592"/>
                </a:cubicBezTo>
                <a:cubicBezTo>
                  <a:pt x="1379840" y="476517"/>
                  <a:pt x="1365730" y="310711"/>
                  <a:pt x="1357263" y="223575"/>
                </a:cubicBezTo>
                <a:cubicBezTo>
                  <a:pt x="1348796" y="136439"/>
                  <a:pt x="1345621" y="81053"/>
                  <a:pt x="1333979" y="45775"/>
                </a:cubicBezTo>
                <a:cubicBezTo>
                  <a:pt x="1322337" y="10497"/>
                  <a:pt x="1389719" y="18259"/>
                  <a:pt x="1287413" y="11909"/>
                </a:cubicBezTo>
                <a:cubicBezTo>
                  <a:pt x="1185108" y="5559"/>
                  <a:pt x="720146" y="7675"/>
                  <a:pt x="720146" y="7675"/>
                </a:cubicBezTo>
                <a:lnTo>
                  <a:pt x="239663" y="7675"/>
                </a:lnTo>
                <a:cubicBezTo>
                  <a:pt x="131713" y="7322"/>
                  <a:pt x="109488" y="-1849"/>
                  <a:pt x="72446" y="5559"/>
                </a:cubicBezTo>
                <a:cubicBezTo>
                  <a:pt x="35404" y="12967"/>
                  <a:pt x="23057" y="-32189"/>
                  <a:pt x="11063" y="5212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spc="4" dirty="0" err="1">
                <a:solidFill>
                  <a:srgbClr val="C00000"/>
                </a:solidFill>
                <a:latin typeface="Barlow" panose="00000500000000000000" pitchFamily="2" charset="0"/>
              </a:rPr>
              <a:t>Mbështetjes</a:t>
            </a:r>
            <a:r>
              <a:rPr lang="en-US" sz="1600" b="1" i="1" spc="4" dirty="0">
                <a:solidFill>
                  <a:srgbClr val="C00000"/>
                </a:solidFill>
                <a:latin typeface="Barlow" panose="00000500000000000000" pitchFamily="2" charset="0"/>
              </a:rPr>
              <a:t> </a:t>
            </a:r>
            <a:r>
              <a:rPr lang="en-US" sz="1600" b="1" i="1" spc="4" dirty="0" err="1">
                <a:solidFill>
                  <a:srgbClr val="C00000"/>
                </a:solidFill>
                <a:latin typeface="Barlow" panose="00000500000000000000" pitchFamily="2" charset="0"/>
              </a:rPr>
              <a:t>për</a:t>
            </a:r>
            <a:r>
              <a:rPr lang="en-US" sz="1600" b="1" i="1" spc="4" dirty="0">
                <a:solidFill>
                  <a:srgbClr val="C00000"/>
                </a:solidFill>
                <a:latin typeface="Barlow" panose="00000500000000000000" pitchFamily="2" charset="0"/>
              </a:rPr>
              <a:t> </a:t>
            </a:r>
            <a:r>
              <a:rPr lang="en-US" sz="1600" b="1" i="1" spc="4" dirty="0" err="1">
                <a:solidFill>
                  <a:srgbClr val="C00000"/>
                </a:solidFill>
                <a:latin typeface="Barlow" panose="00000500000000000000" pitchFamily="2" charset="0"/>
              </a:rPr>
              <a:t>Zhvillim</a:t>
            </a:r>
            <a:r>
              <a:rPr lang="en-US" sz="1600" b="1" i="1" spc="4" dirty="0">
                <a:solidFill>
                  <a:srgbClr val="C00000"/>
                </a:solidFill>
                <a:latin typeface="Barlow" panose="00000500000000000000" pitchFamily="2" charset="0"/>
              </a:rPr>
              <a:t> </a:t>
            </a:r>
            <a:r>
              <a:rPr lang="en-US" sz="1600" b="1" i="1" spc="4" dirty="0" err="1">
                <a:solidFill>
                  <a:srgbClr val="C00000"/>
                </a:solidFill>
                <a:latin typeface="Barlow" panose="00000500000000000000" pitchFamily="2" charset="0"/>
              </a:rPr>
              <a:t>Ekonomik</a:t>
            </a:r>
            <a:endParaRPr lang="en-US" sz="1600" b="1" i="1" spc="4" dirty="0">
              <a:solidFill>
                <a:srgbClr val="C00000"/>
              </a:solidFill>
              <a:latin typeface="Barlow" panose="00000500000000000000" pitchFamily="2" charset="0"/>
            </a:endParaRPr>
          </a:p>
        </p:txBody>
      </p:sp>
      <p:pic>
        <p:nvPicPr>
          <p:cNvPr id="2050" name="Picture 2" descr="Ngadalësohet rritja ekonomike, INSTAT publikon raportin për 3-mujorin e  parë: PBB zgjerohet vetëm me 2.72% - BTV News">
            <a:extLst>
              <a:ext uri="{FF2B5EF4-FFF2-40B4-BE49-F238E27FC236}">
                <a16:creationId xmlns:a16="http://schemas.microsoft.com/office/drawing/2014/main" id="{62A08412-FD98-BD7C-15BD-F2D7FF7A2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50" y="3078892"/>
            <a:ext cx="3473450" cy="196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5C4DDD-471F-C9EE-51D7-4C4E95B53A24}"/>
              </a:ext>
            </a:extLst>
          </p:cNvPr>
          <p:cNvSpPr txBox="1"/>
          <p:nvPr/>
        </p:nvSpPr>
        <p:spPr>
          <a:xfrm>
            <a:off x="508614" y="5604086"/>
            <a:ext cx="2622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sz="1400" b="1" noProof="0" dirty="0">
                <a:solidFill>
                  <a:schemeClr val="accent5">
                    <a:lumMod val="50000"/>
                  </a:schemeClr>
                </a:solidFill>
                <a:latin typeface="Barlow" panose="00000500000000000000" pitchFamily="2" charset="0"/>
              </a:rPr>
              <a:t>Arritjet kryesore</a:t>
            </a:r>
            <a:r>
              <a:rPr lang="en-US" sz="1400" b="1" noProof="0" dirty="0">
                <a:solidFill>
                  <a:schemeClr val="accent5">
                    <a:lumMod val="50000"/>
                  </a:schemeClr>
                </a:solidFill>
                <a:latin typeface="Barlow" panose="00000500000000000000" pitchFamily="2" charset="0"/>
              </a:rPr>
              <a:t> </a:t>
            </a:r>
            <a:r>
              <a:rPr lang="en-US" sz="1400" b="1" noProof="0" dirty="0" err="1">
                <a:solidFill>
                  <a:schemeClr val="accent5">
                    <a:lumMod val="50000"/>
                  </a:schemeClr>
                </a:solidFill>
                <a:latin typeface="Barlow" panose="00000500000000000000" pitchFamily="2" charset="0"/>
              </a:rPr>
              <a:t>në</a:t>
            </a:r>
            <a:r>
              <a:rPr lang="en-US" sz="1400" b="1" noProof="0" dirty="0">
                <a:solidFill>
                  <a:schemeClr val="accent5">
                    <a:lumMod val="50000"/>
                  </a:schemeClr>
                </a:solidFill>
                <a:latin typeface="Barlow" panose="00000500000000000000" pitchFamily="2" charset="0"/>
              </a:rPr>
              <a:t> </a:t>
            </a:r>
            <a:r>
              <a:rPr lang="en-US" sz="1400" b="1" noProof="0" dirty="0" err="1">
                <a:solidFill>
                  <a:schemeClr val="accent5">
                    <a:lumMod val="50000"/>
                  </a:schemeClr>
                </a:solidFill>
                <a:latin typeface="Barlow" panose="00000500000000000000" pitchFamily="2" charset="0"/>
              </a:rPr>
              <a:t>sektorin</a:t>
            </a:r>
            <a:r>
              <a:rPr lang="en-US" sz="1400" b="1" noProof="0" dirty="0">
                <a:solidFill>
                  <a:schemeClr val="accent5">
                    <a:lumMod val="50000"/>
                  </a:schemeClr>
                </a:solidFill>
                <a:latin typeface="Barlow" panose="00000500000000000000" pitchFamily="2" charset="0"/>
              </a:rPr>
              <a:t> e</a:t>
            </a:r>
            <a:r>
              <a:rPr lang="sq-AL" sz="1400" b="1" noProof="0" dirty="0">
                <a:solidFill>
                  <a:schemeClr val="accent5">
                    <a:lumMod val="50000"/>
                  </a:schemeClr>
                </a:solidFill>
                <a:latin typeface="Barlow" panose="00000500000000000000" pitchFamily="2" charset="0"/>
              </a:rPr>
              <a:t>: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latin typeface="Barlow" panose="00000500000000000000" pitchFamily="2" charset="0"/>
            </a:endParaRPr>
          </a:p>
        </p:txBody>
      </p:sp>
      <p:pic>
        <p:nvPicPr>
          <p:cNvPr id="2052" name="Picture 4" descr="Turizmi Ne Shqiperi 2025">
            <a:extLst>
              <a:ext uri="{FF2B5EF4-FFF2-40B4-BE49-F238E27FC236}">
                <a16:creationId xmlns:a16="http://schemas.microsoft.com/office/drawing/2014/main" id="{4DDC02C4-A264-2C21-89CD-76959E43C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8281366"/>
            <a:ext cx="2135626" cy="241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Çelja e sezonit turistik veror 2025 në Shqipëri">
            <a:extLst>
              <a:ext uri="{FF2B5EF4-FFF2-40B4-BE49-F238E27FC236}">
                <a16:creationId xmlns:a16="http://schemas.microsoft.com/office/drawing/2014/main" id="{4C4FE08B-4F1F-5CC5-CC29-06A0E2D50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076" y="8292078"/>
            <a:ext cx="3852424" cy="241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951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AB302-53AA-612F-416F-04F32AAC4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>
            <a:extLst>
              <a:ext uri="{FF2B5EF4-FFF2-40B4-BE49-F238E27FC236}">
                <a16:creationId xmlns:a16="http://schemas.microsoft.com/office/drawing/2014/main" id="{750893C1-1E76-C289-CB97-17D645856F02}"/>
              </a:ext>
            </a:extLst>
          </p:cNvPr>
          <p:cNvSpPr txBox="1"/>
          <p:nvPr/>
        </p:nvSpPr>
        <p:spPr>
          <a:xfrm>
            <a:off x="756000" y="689325"/>
            <a:ext cx="4420994" cy="446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 rtl="0">
              <a:lnSpc>
                <a:spcPts val="3919"/>
              </a:lnSpc>
              <a:spcBef>
                <a:spcPct val="0"/>
              </a:spcBef>
            </a:pPr>
            <a:r>
              <a:rPr lang="sq-AL" sz="2799" b="1" noProof="0" dirty="0">
                <a:solidFill>
                  <a:srgbClr val="365B6D"/>
                </a:solidFill>
                <a:latin typeface="Barlow Bold"/>
                <a:ea typeface="Barlow Bold"/>
                <a:cs typeface="Barlow Bold"/>
                <a:sym typeface="Barlow Bold"/>
              </a:rPr>
              <a:t>MBROJTJA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3A26A8C-11C2-39A2-83F1-0BF1F6555172}"/>
              </a:ext>
            </a:extLst>
          </p:cNvPr>
          <p:cNvSpPr/>
          <p:nvPr/>
        </p:nvSpPr>
        <p:spPr>
          <a:xfrm>
            <a:off x="781624" y="1456567"/>
            <a:ext cx="2844225" cy="1205366"/>
          </a:xfrm>
          <a:custGeom>
            <a:avLst/>
            <a:gdLst>
              <a:gd name="connsiteX0" fmla="*/ 11063 w 1390939"/>
              <a:gd name="connsiteY0" fmla="*/ 52125 h 867129"/>
              <a:gd name="connsiteX1" fmla="*/ 479 w 1390939"/>
              <a:gd name="connsiteY1" fmla="*/ 511442 h 867129"/>
              <a:gd name="connsiteX2" fmla="*/ 17413 w 1390939"/>
              <a:gd name="connsiteY2" fmla="*/ 718875 h 867129"/>
              <a:gd name="connsiteX3" fmla="*/ 70329 w 1390939"/>
              <a:gd name="connsiteY3" fmla="*/ 786609 h 867129"/>
              <a:gd name="connsiteX4" fmla="*/ 165579 w 1390939"/>
              <a:gd name="connsiteY4" fmla="*/ 788725 h 867129"/>
              <a:gd name="connsiteX5" fmla="*/ 823863 w 1390939"/>
              <a:gd name="connsiteY5" fmla="*/ 828942 h 867129"/>
              <a:gd name="connsiteX6" fmla="*/ 1236613 w 1390939"/>
              <a:gd name="connsiteY6" fmla="*/ 867042 h 867129"/>
              <a:gd name="connsiteX7" fmla="*/ 1338213 w 1390939"/>
              <a:gd name="connsiteY7" fmla="*/ 837409 h 867129"/>
              <a:gd name="connsiteX8" fmla="*/ 1386896 w 1390939"/>
              <a:gd name="connsiteY8" fmla="*/ 776025 h 867129"/>
              <a:gd name="connsiteX9" fmla="*/ 1384779 w 1390939"/>
              <a:gd name="connsiteY9" fmla="*/ 568592 h 867129"/>
              <a:gd name="connsiteX10" fmla="*/ 1357263 w 1390939"/>
              <a:gd name="connsiteY10" fmla="*/ 223575 h 867129"/>
              <a:gd name="connsiteX11" fmla="*/ 1333979 w 1390939"/>
              <a:gd name="connsiteY11" fmla="*/ 45775 h 867129"/>
              <a:gd name="connsiteX12" fmla="*/ 1287413 w 1390939"/>
              <a:gd name="connsiteY12" fmla="*/ 11909 h 867129"/>
              <a:gd name="connsiteX13" fmla="*/ 720146 w 1390939"/>
              <a:gd name="connsiteY13" fmla="*/ 7675 h 867129"/>
              <a:gd name="connsiteX14" fmla="*/ 239663 w 1390939"/>
              <a:gd name="connsiteY14" fmla="*/ 7675 h 867129"/>
              <a:gd name="connsiteX15" fmla="*/ 72446 w 1390939"/>
              <a:gd name="connsiteY15" fmla="*/ 5559 h 867129"/>
              <a:gd name="connsiteX16" fmla="*/ 11063 w 1390939"/>
              <a:gd name="connsiteY16" fmla="*/ 52125 h 86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939" h="867129">
                <a:moveTo>
                  <a:pt x="11063" y="52125"/>
                </a:moveTo>
                <a:cubicBezTo>
                  <a:pt x="-931" y="136439"/>
                  <a:pt x="-579" y="400317"/>
                  <a:pt x="479" y="511442"/>
                </a:cubicBezTo>
                <a:cubicBezTo>
                  <a:pt x="1537" y="622567"/>
                  <a:pt x="5771" y="673014"/>
                  <a:pt x="17413" y="718875"/>
                </a:cubicBezTo>
                <a:cubicBezTo>
                  <a:pt x="29055" y="764736"/>
                  <a:pt x="45635" y="774967"/>
                  <a:pt x="70329" y="786609"/>
                </a:cubicBezTo>
                <a:cubicBezTo>
                  <a:pt x="95023" y="798251"/>
                  <a:pt x="165579" y="788725"/>
                  <a:pt x="165579" y="788725"/>
                </a:cubicBezTo>
                <a:lnTo>
                  <a:pt x="823863" y="828942"/>
                </a:lnTo>
                <a:cubicBezTo>
                  <a:pt x="1002369" y="841995"/>
                  <a:pt x="1150888" y="865631"/>
                  <a:pt x="1236613" y="867042"/>
                </a:cubicBezTo>
                <a:cubicBezTo>
                  <a:pt x="1322338" y="868453"/>
                  <a:pt x="1313166" y="852578"/>
                  <a:pt x="1338213" y="837409"/>
                </a:cubicBezTo>
                <a:cubicBezTo>
                  <a:pt x="1363260" y="822240"/>
                  <a:pt x="1379135" y="820828"/>
                  <a:pt x="1386896" y="776025"/>
                </a:cubicBezTo>
                <a:cubicBezTo>
                  <a:pt x="1394657" y="731222"/>
                  <a:pt x="1389718" y="660667"/>
                  <a:pt x="1384779" y="568592"/>
                </a:cubicBezTo>
                <a:cubicBezTo>
                  <a:pt x="1379840" y="476517"/>
                  <a:pt x="1365730" y="310711"/>
                  <a:pt x="1357263" y="223575"/>
                </a:cubicBezTo>
                <a:cubicBezTo>
                  <a:pt x="1348796" y="136439"/>
                  <a:pt x="1345621" y="81053"/>
                  <a:pt x="1333979" y="45775"/>
                </a:cubicBezTo>
                <a:cubicBezTo>
                  <a:pt x="1322337" y="10497"/>
                  <a:pt x="1389719" y="18259"/>
                  <a:pt x="1287413" y="11909"/>
                </a:cubicBezTo>
                <a:cubicBezTo>
                  <a:pt x="1185108" y="5559"/>
                  <a:pt x="720146" y="7675"/>
                  <a:pt x="720146" y="7675"/>
                </a:cubicBezTo>
                <a:lnTo>
                  <a:pt x="239663" y="7675"/>
                </a:lnTo>
                <a:cubicBezTo>
                  <a:pt x="131713" y="7322"/>
                  <a:pt x="109488" y="-1849"/>
                  <a:pt x="72446" y="5559"/>
                </a:cubicBezTo>
                <a:cubicBezTo>
                  <a:pt x="35404" y="12967"/>
                  <a:pt x="23057" y="-32189"/>
                  <a:pt x="11063" y="52125"/>
                </a:cubicBezTo>
                <a:close/>
              </a:path>
            </a:pathLst>
          </a:custGeom>
          <a:solidFill>
            <a:srgbClr val="D18F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en-US" sz="1400" b="1" noProof="0" dirty="0" err="1">
                <a:latin typeface="Barlow" panose="00000500000000000000" pitchFamily="2" charset="0"/>
              </a:rPr>
              <a:t>Shpenzimet</a:t>
            </a:r>
            <a:r>
              <a:rPr lang="en-US" sz="1400" b="1" noProof="0" dirty="0">
                <a:latin typeface="Barlow" panose="00000500000000000000" pitchFamily="2" charset="0"/>
              </a:rPr>
              <a:t> e </a:t>
            </a:r>
            <a:r>
              <a:rPr lang="en-US" sz="1400" b="1" noProof="0" dirty="0" err="1">
                <a:latin typeface="Barlow" panose="00000500000000000000" pitchFamily="2" charset="0"/>
              </a:rPr>
              <a:t>planifikuara</a:t>
            </a:r>
            <a:r>
              <a:rPr lang="en-US" sz="1400" b="1" noProof="0" dirty="0">
                <a:latin typeface="Barlow" panose="00000500000000000000" pitchFamily="2" charset="0"/>
              </a:rPr>
              <a:t>:</a:t>
            </a:r>
            <a:endParaRPr lang="sq-AL" sz="1400" b="1" noProof="0" dirty="0">
              <a:latin typeface="Barlow" panose="00000500000000000000" pitchFamily="2" charset="0"/>
            </a:endParaRPr>
          </a:p>
          <a:p>
            <a:pPr lvl="0" algn="ctr" rtl="0"/>
            <a:r>
              <a:rPr lang="en-US" sz="1400" b="1" noProof="0" dirty="0">
                <a:latin typeface="Barlow" panose="00000500000000000000" pitchFamily="2" charset="0"/>
              </a:rPr>
              <a:t>37</a:t>
            </a:r>
            <a:r>
              <a:rPr lang="sq-AL" sz="1400" b="1" noProof="0" dirty="0">
                <a:latin typeface="Barlow" panose="00000500000000000000" pitchFamily="2" charset="0"/>
              </a:rPr>
              <a:t>.</a:t>
            </a:r>
            <a:r>
              <a:rPr lang="en-US" sz="1400" b="1" noProof="0" dirty="0">
                <a:latin typeface="Barlow" panose="00000500000000000000" pitchFamily="2" charset="0"/>
              </a:rPr>
              <a:t>5</a:t>
            </a:r>
            <a:r>
              <a:rPr lang="sq-AL" sz="1400" b="1" noProof="0" dirty="0">
                <a:latin typeface="Barlow" panose="00000500000000000000" pitchFamily="2" charset="0"/>
              </a:rPr>
              <a:t> miliardë LEK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C01314B-E9E5-A86A-8A05-282E20B98F32}"/>
              </a:ext>
            </a:extLst>
          </p:cNvPr>
          <p:cNvSpPr/>
          <p:nvPr/>
        </p:nvSpPr>
        <p:spPr>
          <a:xfrm>
            <a:off x="4104013" y="1428611"/>
            <a:ext cx="2844225" cy="1165152"/>
          </a:xfrm>
          <a:custGeom>
            <a:avLst/>
            <a:gdLst>
              <a:gd name="connsiteX0" fmla="*/ 10697 w 1379494"/>
              <a:gd name="connsiteY0" fmla="*/ 135515 h 775813"/>
              <a:gd name="connsiteX1" fmla="*/ 13872 w 1379494"/>
              <a:gd name="connsiteY1" fmla="*/ 641927 h 775813"/>
              <a:gd name="connsiteX2" fmla="*/ 102772 w 1379494"/>
              <a:gd name="connsiteY2" fmla="*/ 770515 h 775813"/>
              <a:gd name="connsiteX3" fmla="*/ 636172 w 1379494"/>
              <a:gd name="connsiteY3" fmla="*/ 753052 h 775813"/>
              <a:gd name="connsiteX4" fmla="*/ 1244185 w 1379494"/>
              <a:gd name="connsiteY4" fmla="*/ 721302 h 775813"/>
              <a:gd name="connsiteX5" fmla="*/ 1372772 w 1379494"/>
              <a:gd name="connsiteY5" fmla="*/ 641927 h 775813"/>
              <a:gd name="connsiteX6" fmla="*/ 1360072 w 1379494"/>
              <a:gd name="connsiteY6" fmla="*/ 216477 h 775813"/>
              <a:gd name="connsiteX7" fmla="*/ 1348960 w 1379494"/>
              <a:gd name="connsiteY7" fmla="*/ 37090 h 775813"/>
              <a:gd name="connsiteX8" fmla="*/ 1085435 w 1379494"/>
              <a:gd name="connsiteY8" fmla="*/ 18040 h 775813"/>
              <a:gd name="connsiteX9" fmla="*/ 434560 w 1379494"/>
              <a:gd name="connsiteY9" fmla="*/ 2165 h 775813"/>
              <a:gd name="connsiteX10" fmla="*/ 115472 w 1379494"/>
              <a:gd name="connsiteY10" fmla="*/ 16452 h 775813"/>
              <a:gd name="connsiteX11" fmla="*/ 10697 w 1379494"/>
              <a:gd name="connsiteY11" fmla="*/ 135515 h 77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9494" h="775813">
                <a:moveTo>
                  <a:pt x="10697" y="135515"/>
                </a:moveTo>
                <a:cubicBezTo>
                  <a:pt x="-6236" y="239761"/>
                  <a:pt x="-1474" y="536094"/>
                  <a:pt x="13872" y="641927"/>
                </a:cubicBezTo>
                <a:cubicBezTo>
                  <a:pt x="29218" y="747760"/>
                  <a:pt x="-945" y="751994"/>
                  <a:pt x="102772" y="770515"/>
                </a:cubicBezTo>
                <a:cubicBezTo>
                  <a:pt x="206489" y="789036"/>
                  <a:pt x="636172" y="753052"/>
                  <a:pt x="636172" y="753052"/>
                </a:cubicBezTo>
                <a:cubicBezTo>
                  <a:pt x="826407" y="744850"/>
                  <a:pt x="1121418" y="739823"/>
                  <a:pt x="1244185" y="721302"/>
                </a:cubicBezTo>
                <a:cubicBezTo>
                  <a:pt x="1366952" y="702781"/>
                  <a:pt x="1353458" y="726064"/>
                  <a:pt x="1372772" y="641927"/>
                </a:cubicBezTo>
                <a:cubicBezTo>
                  <a:pt x="1392086" y="557790"/>
                  <a:pt x="1364041" y="317283"/>
                  <a:pt x="1360072" y="216477"/>
                </a:cubicBezTo>
                <a:cubicBezTo>
                  <a:pt x="1356103" y="115671"/>
                  <a:pt x="1394733" y="70163"/>
                  <a:pt x="1348960" y="37090"/>
                </a:cubicBezTo>
                <a:cubicBezTo>
                  <a:pt x="1303187" y="4017"/>
                  <a:pt x="1237835" y="23861"/>
                  <a:pt x="1085435" y="18040"/>
                </a:cubicBezTo>
                <a:cubicBezTo>
                  <a:pt x="933035" y="12219"/>
                  <a:pt x="596220" y="2430"/>
                  <a:pt x="434560" y="2165"/>
                </a:cubicBezTo>
                <a:cubicBezTo>
                  <a:pt x="272900" y="1900"/>
                  <a:pt x="186645" y="-7890"/>
                  <a:pt x="115472" y="16452"/>
                </a:cubicBezTo>
                <a:cubicBezTo>
                  <a:pt x="44299" y="40794"/>
                  <a:pt x="27630" y="31269"/>
                  <a:pt x="10697" y="1355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sq-AL" sz="1400" b="1" noProof="0" dirty="0">
                <a:solidFill>
                  <a:prstClr val="white"/>
                </a:solidFill>
                <a:latin typeface="Barlow" panose="00000500000000000000" pitchFamily="2" charset="0"/>
              </a:rPr>
              <a:t>Shpenzimet faktike:</a:t>
            </a:r>
          </a:p>
          <a:p>
            <a:pPr lvl="0" algn="ctr" rtl="0"/>
            <a:r>
              <a:rPr lang="en-US" sz="1400" b="1" noProof="0" dirty="0">
                <a:latin typeface="Barlow" panose="00000500000000000000" pitchFamily="2" charset="0"/>
              </a:rPr>
              <a:t>27</a:t>
            </a:r>
            <a:r>
              <a:rPr lang="sq-AL" sz="1400" b="1" noProof="0" dirty="0">
                <a:latin typeface="Barlow" panose="00000500000000000000" pitchFamily="2" charset="0"/>
              </a:rPr>
              <a:t> miliardë LEK</a:t>
            </a:r>
            <a:r>
              <a:rPr lang="en-US" sz="1400" b="1" noProof="0" dirty="0">
                <a:latin typeface="Barlow" panose="00000500000000000000" pitchFamily="2" charset="0"/>
              </a:rPr>
              <a:t>                                      </a:t>
            </a:r>
            <a:r>
              <a:rPr lang="en-US" sz="1400" b="1" noProof="0" dirty="0" err="1">
                <a:latin typeface="Barlow" panose="00000500000000000000" pitchFamily="2" charset="0"/>
              </a:rPr>
              <a:t>ose</a:t>
            </a:r>
            <a:r>
              <a:rPr lang="en-US" sz="1400" b="1" noProof="0" dirty="0">
                <a:latin typeface="Barlow" panose="00000500000000000000" pitchFamily="2" charset="0"/>
              </a:rPr>
              <a:t> 1</a:t>
            </a:r>
            <a:r>
              <a:rPr lang="en-US" sz="1400" b="1" dirty="0">
                <a:latin typeface="Barlow" panose="00000500000000000000" pitchFamily="2" charset="0"/>
              </a:rPr>
              <a:t>.02</a:t>
            </a:r>
            <a:r>
              <a:rPr lang="sq-AL" sz="1400" b="1" noProof="0" dirty="0">
                <a:latin typeface="Barlow" panose="00000500000000000000" pitchFamily="2" charset="0"/>
              </a:rPr>
              <a:t>% e PBB</a:t>
            </a:r>
            <a:r>
              <a:rPr lang="en-US" sz="1400" b="1" noProof="0" dirty="0">
                <a:latin typeface="Barlow" panose="00000500000000000000" pitchFamily="2" charset="0"/>
              </a:rPr>
              <a:t> </a:t>
            </a:r>
            <a:endParaRPr lang="sq-AL" sz="1400" b="1" noProof="0" dirty="0">
              <a:latin typeface="Barlow" panose="00000500000000000000" pitchFamily="2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992BE39-743E-E30C-2A80-B9A88F1F045F}"/>
              </a:ext>
            </a:extLst>
          </p:cNvPr>
          <p:cNvSpPr/>
          <p:nvPr/>
        </p:nvSpPr>
        <p:spPr>
          <a:xfrm>
            <a:off x="4147435" y="2918502"/>
            <a:ext cx="2869315" cy="1146736"/>
          </a:xfrm>
          <a:custGeom>
            <a:avLst/>
            <a:gdLst>
              <a:gd name="connsiteX0" fmla="*/ 2307 w 1360754"/>
              <a:gd name="connsiteY0" fmla="*/ 165248 h 824951"/>
              <a:gd name="connsiteX1" fmla="*/ 11832 w 1360754"/>
              <a:gd name="connsiteY1" fmla="*/ 611336 h 824951"/>
              <a:gd name="connsiteX2" fmla="*/ 45169 w 1360754"/>
              <a:gd name="connsiteY2" fmla="*/ 747861 h 824951"/>
              <a:gd name="connsiteX3" fmla="*/ 313457 w 1360754"/>
              <a:gd name="connsiteY3" fmla="*/ 806598 h 824951"/>
              <a:gd name="connsiteX4" fmla="*/ 1116732 w 1360754"/>
              <a:gd name="connsiteY4" fmla="*/ 820886 h 824951"/>
              <a:gd name="connsiteX5" fmla="*/ 1332632 w 1360754"/>
              <a:gd name="connsiteY5" fmla="*/ 741511 h 824951"/>
              <a:gd name="connsiteX6" fmla="*/ 1359619 w 1360754"/>
              <a:gd name="connsiteY6" fmla="*/ 428773 h 824951"/>
              <a:gd name="connsiteX7" fmla="*/ 1346919 w 1360754"/>
              <a:gd name="connsiteY7" fmla="*/ 116036 h 824951"/>
              <a:gd name="connsiteX8" fmla="*/ 1294532 w 1360754"/>
              <a:gd name="connsiteY8" fmla="*/ 25548 h 824951"/>
              <a:gd name="connsiteX9" fmla="*/ 1169119 w 1360754"/>
              <a:gd name="connsiteY9" fmla="*/ 148 h 824951"/>
              <a:gd name="connsiteX10" fmla="*/ 792882 w 1360754"/>
              <a:gd name="connsiteY10" fmla="*/ 14436 h 824951"/>
              <a:gd name="connsiteX11" fmla="*/ 262657 w 1360754"/>
              <a:gd name="connsiteY11" fmla="*/ 36661 h 824951"/>
              <a:gd name="connsiteX12" fmla="*/ 51519 w 1360754"/>
              <a:gd name="connsiteY12" fmla="*/ 63648 h 824951"/>
              <a:gd name="connsiteX13" fmla="*/ 2307 w 1360754"/>
              <a:gd name="connsiteY13" fmla="*/ 165248 h 82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60754" h="824951">
                <a:moveTo>
                  <a:pt x="2307" y="165248"/>
                </a:moveTo>
                <a:cubicBezTo>
                  <a:pt x="-4308" y="256529"/>
                  <a:pt x="4688" y="514234"/>
                  <a:pt x="11832" y="611336"/>
                </a:cubicBezTo>
                <a:cubicBezTo>
                  <a:pt x="18976" y="708438"/>
                  <a:pt x="-5102" y="715317"/>
                  <a:pt x="45169" y="747861"/>
                </a:cubicBezTo>
                <a:cubicBezTo>
                  <a:pt x="95440" y="780405"/>
                  <a:pt x="134863" y="794427"/>
                  <a:pt x="313457" y="806598"/>
                </a:cubicBezTo>
                <a:cubicBezTo>
                  <a:pt x="492051" y="818769"/>
                  <a:pt x="946870" y="831734"/>
                  <a:pt x="1116732" y="820886"/>
                </a:cubicBezTo>
                <a:cubicBezTo>
                  <a:pt x="1286595" y="810038"/>
                  <a:pt x="1292151" y="806863"/>
                  <a:pt x="1332632" y="741511"/>
                </a:cubicBezTo>
                <a:cubicBezTo>
                  <a:pt x="1373113" y="676159"/>
                  <a:pt x="1357238" y="533019"/>
                  <a:pt x="1359619" y="428773"/>
                </a:cubicBezTo>
                <a:cubicBezTo>
                  <a:pt x="1362000" y="324527"/>
                  <a:pt x="1357767" y="183240"/>
                  <a:pt x="1346919" y="116036"/>
                </a:cubicBezTo>
                <a:cubicBezTo>
                  <a:pt x="1336071" y="48832"/>
                  <a:pt x="1324165" y="44863"/>
                  <a:pt x="1294532" y="25548"/>
                </a:cubicBezTo>
                <a:cubicBezTo>
                  <a:pt x="1264899" y="6233"/>
                  <a:pt x="1252727" y="2000"/>
                  <a:pt x="1169119" y="148"/>
                </a:cubicBezTo>
                <a:cubicBezTo>
                  <a:pt x="1085511" y="-1704"/>
                  <a:pt x="792882" y="14436"/>
                  <a:pt x="792882" y="14436"/>
                </a:cubicBezTo>
                <a:lnTo>
                  <a:pt x="262657" y="36661"/>
                </a:lnTo>
                <a:cubicBezTo>
                  <a:pt x="139097" y="44863"/>
                  <a:pt x="94911" y="40365"/>
                  <a:pt x="51519" y="63648"/>
                </a:cubicBezTo>
                <a:cubicBezTo>
                  <a:pt x="8127" y="86931"/>
                  <a:pt x="8922" y="73967"/>
                  <a:pt x="2307" y="165248"/>
                </a:cubicBezTo>
                <a:close/>
              </a:path>
            </a:pathLst>
          </a:custGeom>
          <a:solidFill>
            <a:srgbClr val="5D78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fi-FI" sz="1400" b="1" noProof="0" dirty="0">
                <a:latin typeface="Barlow" panose="00000500000000000000" pitchFamily="2" charset="0"/>
              </a:rPr>
              <a:t>Rritja në krahasim me vitin 2024:</a:t>
            </a:r>
            <a:endParaRPr lang="sq-AL" sz="1400" b="1" noProof="0" dirty="0">
              <a:latin typeface="Barlow" panose="00000500000000000000" pitchFamily="2" charset="0"/>
            </a:endParaRPr>
          </a:p>
          <a:p>
            <a:pPr lvl="0" algn="ctr" rtl="0"/>
            <a:r>
              <a:rPr lang="en-GB" sz="1400" b="1" dirty="0">
                <a:latin typeface="Barlow" panose="00000500000000000000" pitchFamily="2" charset="0"/>
              </a:rPr>
              <a:t>25.8</a:t>
            </a:r>
            <a:r>
              <a:rPr lang="sq-AL" sz="1400" b="1" noProof="0" dirty="0">
                <a:latin typeface="Barlow" panose="00000500000000000000" pitchFamily="2" charset="0"/>
              </a:rPr>
              <a:t>%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01C4A75-AA31-0D34-6F6E-013AE32D22CC}"/>
              </a:ext>
            </a:extLst>
          </p:cNvPr>
          <p:cNvSpPr/>
          <p:nvPr/>
        </p:nvSpPr>
        <p:spPr>
          <a:xfrm>
            <a:off x="781624" y="2780264"/>
            <a:ext cx="2996626" cy="1165152"/>
          </a:xfrm>
          <a:custGeom>
            <a:avLst/>
            <a:gdLst>
              <a:gd name="connsiteX0" fmla="*/ 2841 w 1366504"/>
              <a:gd name="connsiteY0" fmla="*/ 126136 h 842202"/>
              <a:gd name="connsiteX1" fmla="*/ 26654 w 1366504"/>
              <a:gd name="connsiteY1" fmla="*/ 581749 h 842202"/>
              <a:gd name="connsiteX2" fmla="*/ 66341 w 1366504"/>
              <a:gd name="connsiteY2" fmla="*/ 759549 h 842202"/>
              <a:gd name="connsiteX3" fmla="*/ 180641 w 1366504"/>
              <a:gd name="connsiteY3" fmla="*/ 840511 h 842202"/>
              <a:gd name="connsiteX4" fmla="*/ 758491 w 1366504"/>
              <a:gd name="connsiteY4" fmla="*/ 810349 h 842202"/>
              <a:gd name="connsiteX5" fmla="*/ 1237916 w 1366504"/>
              <a:gd name="connsiteY5" fmla="*/ 761136 h 842202"/>
              <a:gd name="connsiteX6" fmla="*/ 1337929 w 1366504"/>
              <a:gd name="connsiteY6" fmla="*/ 681761 h 842202"/>
              <a:gd name="connsiteX7" fmla="*/ 1364916 w 1366504"/>
              <a:gd name="connsiteY7" fmla="*/ 449986 h 842202"/>
              <a:gd name="connsiteX8" fmla="*/ 1301416 w 1366504"/>
              <a:gd name="connsiteY8" fmla="*/ 137249 h 842202"/>
              <a:gd name="connsiteX9" fmla="*/ 1252204 w 1366504"/>
              <a:gd name="connsiteY9" fmla="*/ 61049 h 842202"/>
              <a:gd name="connsiteX10" fmla="*/ 1017254 w 1366504"/>
              <a:gd name="connsiteY10" fmla="*/ 30886 h 842202"/>
              <a:gd name="connsiteX11" fmla="*/ 418766 w 1366504"/>
              <a:gd name="connsiteY11" fmla="*/ 8661 h 842202"/>
              <a:gd name="connsiteX12" fmla="*/ 93329 w 1366504"/>
              <a:gd name="connsiteY12" fmla="*/ 10249 h 842202"/>
              <a:gd name="connsiteX13" fmla="*/ 2841 w 1366504"/>
              <a:gd name="connsiteY13" fmla="*/ 126136 h 84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66504" h="842202">
                <a:moveTo>
                  <a:pt x="2841" y="126136"/>
                </a:moveTo>
                <a:cubicBezTo>
                  <a:pt x="-8271" y="221386"/>
                  <a:pt x="16071" y="476180"/>
                  <a:pt x="26654" y="581749"/>
                </a:cubicBezTo>
                <a:cubicBezTo>
                  <a:pt x="37237" y="687318"/>
                  <a:pt x="40677" y="716422"/>
                  <a:pt x="66341" y="759549"/>
                </a:cubicBezTo>
                <a:cubicBezTo>
                  <a:pt x="92005" y="802676"/>
                  <a:pt x="65283" y="832044"/>
                  <a:pt x="180641" y="840511"/>
                </a:cubicBezTo>
                <a:cubicBezTo>
                  <a:pt x="295999" y="848978"/>
                  <a:pt x="582279" y="823578"/>
                  <a:pt x="758491" y="810349"/>
                </a:cubicBezTo>
                <a:cubicBezTo>
                  <a:pt x="934703" y="797120"/>
                  <a:pt x="1141343" y="782567"/>
                  <a:pt x="1237916" y="761136"/>
                </a:cubicBezTo>
                <a:cubicBezTo>
                  <a:pt x="1334489" y="739705"/>
                  <a:pt x="1316762" y="733619"/>
                  <a:pt x="1337929" y="681761"/>
                </a:cubicBezTo>
                <a:cubicBezTo>
                  <a:pt x="1359096" y="629903"/>
                  <a:pt x="1371001" y="540738"/>
                  <a:pt x="1364916" y="449986"/>
                </a:cubicBezTo>
                <a:cubicBezTo>
                  <a:pt x="1358831" y="359234"/>
                  <a:pt x="1320201" y="202072"/>
                  <a:pt x="1301416" y="137249"/>
                </a:cubicBezTo>
                <a:cubicBezTo>
                  <a:pt x="1282631" y="72426"/>
                  <a:pt x="1299564" y="78776"/>
                  <a:pt x="1252204" y="61049"/>
                </a:cubicBezTo>
                <a:cubicBezTo>
                  <a:pt x="1204844" y="43322"/>
                  <a:pt x="1156160" y="39617"/>
                  <a:pt x="1017254" y="30886"/>
                </a:cubicBezTo>
                <a:cubicBezTo>
                  <a:pt x="878348" y="22155"/>
                  <a:pt x="572753" y="12100"/>
                  <a:pt x="418766" y="8661"/>
                </a:cubicBezTo>
                <a:cubicBezTo>
                  <a:pt x="264779" y="5222"/>
                  <a:pt x="162650" y="-9859"/>
                  <a:pt x="93329" y="10249"/>
                </a:cubicBezTo>
                <a:cubicBezTo>
                  <a:pt x="24008" y="30357"/>
                  <a:pt x="13953" y="30886"/>
                  <a:pt x="2841" y="12613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sq-AL" sz="1400" b="1" noProof="0" dirty="0">
                <a:latin typeface="Barlow" panose="00000500000000000000" pitchFamily="2" charset="0"/>
              </a:rPr>
              <a:t>Niveli i realizimit faktik:</a:t>
            </a:r>
          </a:p>
          <a:p>
            <a:pPr lvl="0" algn="ctr" rtl="0"/>
            <a:r>
              <a:rPr lang="en-US" sz="1400" b="1" dirty="0">
                <a:latin typeface="Barlow" panose="00000500000000000000" pitchFamily="2" charset="0"/>
              </a:rPr>
              <a:t>72.1</a:t>
            </a:r>
            <a:r>
              <a:rPr lang="sq-AL" sz="1400" b="1" noProof="0" dirty="0">
                <a:latin typeface="Barlow" panose="00000500000000000000" pitchFamily="2" charset="0"/>
              </a:rPr>
              <a:t>%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E3A0707-E485-B699-D442-ABAEADBC9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087787"/>
              </p:ext>
            </p:extLst>
          </p:nvPr>
        </p:nvGraphicFramePr>
        <p:xfrm>
          <a:off x="539750" y="4172051"/>
          <a:ext cx="647700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8500">
                  <a:extLst>
                    <a:ext uri="{9D8B030D-6E8A-4147-A177-3AD203B41FA5}">
                      <a16:colId xmlns:a16="http://schemas.microsoft.com/office/drawing/2014/main" val="3608872522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994170029"/>
                    </a:ext>
                  </a:extLst>
                </a:gridCol>
              </a:tblGrid>
              <a:tr h="3557981">
                <a:tc>
                  <a:txBody>
                    <a:bodyPr/>
                    <a:lstStyle/>
                    <a:p>
                      <a:pPr marL="129540" lvl="1" algn="just" rtl="0">
                        <a:spcBef>
                          <a:spcPct val="0"/>
                        </a:spcBef>
                        <a:spcAft>
                          <a:spcPts val="1200"/>
                        </a:spcAft>
                      </a:pPr>
                      <a:r>
                        <a:rPr lang="sq-AL" sz="1400" b="1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Arritjet kryesore:</a:t>
                      </a:r>
                    </a:p>
                    <a:p>
                      <a:pPr marL="259080" marR="0" lvl="1" indent="-1295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U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mbajtën në gatishmëri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2,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657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personel i forcave tokësore, 6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99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personel i forcave ajrore dhe 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707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personel i forcave detare 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59080" marR="0" lvl="1" indent="-1295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M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orën pjesë në misione paqeruajtëse jashtë vendit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383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kontingjent ushtarak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59080" marR="0" lvl="1" indent="-1295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Mbështetja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logjistike për Forcat e Armatosura të Republikës së Shqipërisë u ofrua nëpërmjet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një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personeli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prej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1,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242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personash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59080" marR="0" lvl="1" indent="-1295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Mbi 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73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mijë pacientë ambulatorë dhe të urgjencës u trajtuan në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Njësinë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Mjekësore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Ushtarake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në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Spitalin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Universitar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të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Traumës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.</a:t>
                      </a:r>
                      <a:endParaRPr lang="sq-AL" sz="13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9080" marR="0" lvl="1" indent="-12954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sq-AL" sz="13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marR="0" lvl="1" indent="-1295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121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familje u ndihmuan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për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banesat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e 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dëmtua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ra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nga fatkeqësitë natyrore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.</a:t>
                      </a:r>
                      <a:endParaRPr lang="sq-AL" sz="13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marR="0" lvl="1" indent="-1295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U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ndërtua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objekti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multifunksional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për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akomodimin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e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komandës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dhe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shtabit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të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forcave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të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armatosura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59080" marR="0" lvl="1" indent="-1295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Janë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realizuar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blerje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pajisjesh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për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forcimin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e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sigurisë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dhe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garantimin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e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mbrojtjes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së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informacionit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në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ambientet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dhe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godinat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e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Forcave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të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Armatosura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.</a:t>
                      </a:r>
                      <a:endParaRPr lang="sq-AL" sz="13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marR="0" lvl="1" indent="-1295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Janë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financuar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projekte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të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rëndësishme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për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pajisjen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e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Forcave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të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Armatosura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me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armatim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municione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dhe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mjete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të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nevojshme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.</a:t>
                      </a:r>
                      <a:endParaRPr lang="sq-AL" sz="13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900109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BFC42566-5312-46FD-893D-37FBB3229521}"/>
              </a:ext>
            </a:extLst>
          </p:cNvPr>
          <p:cNvGrpSpPr/>
          <p:nvPr/>
        </p:nvGrpSpPr>
        <p:grpSpPr>
          <a:xfrm>
            <a:off x="860" y="215910"/>
            <a:ext cx="3132903" cy="304044"/>
            <a:chOff x="860" y="215910"/>
            <a:chExt cx="3132903" cy="304044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D0BFA7F9-9991-A1A3-EA7C-CA8AE1F7EA00}"/>
                </a:ext>
              </a:extLst>
            </p:cNvPr>
            <p:cNvGrpSpPr/>
            <p:nvPr/>
          </p:nvGrpSpPr>
          <p:grpSpPr>
            <a:xfrm rot="5400000">
              <a:off x="1515103" y="-1057393"/>
              <a:ext cx="63104" cy="3091589"/>
              <a:chOff x="0" y="0"/>
              <a:chExt cx="17101" cy="934750"/>
            </a:xfrm>
          </p:grpSpPr>
          <p:sp>
            <p:nvSpPr>
              <p:cNvPr id="11" name="Freeform 3">
                <a:extLst>
                  <a:ext uri="{FF2B5EF4-FFF2-40B4-BE49-F238E27FC236}">
                    <a16:creationId xmlns:a16="http://schemas.microsoft.com/office/drawing/2014/main" id="{49C79A5F-4FB4-8102-0211-C3CD154FABBF}"/>
                  </a:ext>
                </a:extLst>
              </p:cNvPr>
              <p:cNvSpPr/>
              <p:nvPr/>
            </p:nvSpPr>
            <p:spPr>
              <a:xfrm>
                <a:off x="0" y="0"/>
                <a:ext cx="17101" cy="934750"/>
              </a:xfrm>
              <a:custGeom>
                <a:avLst/>
                <a:gdLst/>
                <a:ahLst/>
                <a:cxnLst/>
                <a:rect l="l" t="t" r="r" b="b"/>
                <a:pathLst>
                  <a:path w="17101" h="934750">
                    <a:moveTo>
                      <a:pt x="0" y="0"/>
                    </a:moveTo>
                    <a:lnTo>
                      <a:pt x="17101" y="0"/>
                    </a:lnTo>
                    <a:lnTo>
                      <a:pt x="17101" y="934750"/>
                    </a:lnTo>
                    <a:lnTo>
                      <a:pt x="0" y="934750"/>
                    </a:lnTo>
                    <a:close/>
                  </a:path>
                </a:pathLst>
              </a:custGeom>
              <a:solidFill>
                <a:srgbClr val="365B6D"/>
              </a:solidFill>
            </p:spPr>
            <p:txBody>
              <a:bodyPr/>
              <a:lstStyle/>
              <a:p>
                <a:pPr algn="l" rtl="0"/>
                <a:endParaRPr lang="sq-AL" noProof="0" dirty="0"/>
              </a:p>
            </p:txBody>
          </p:sp>
          <p:sp>
            <p:nvSpPr>
              <p:cNvPr id="12" name="TextBox 4">
                <a:extLst>
                  <a:ext uri="{FF2B5EF4-FFF2-40B4-BE49-F238E27FC236}">
                    <a16:creationId xmlns:a16="http://schemas.microsoft.com/office/drawing/2014/main" id="{576D36FD-033E-F47A-3144-51609CB3949E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7101" cy="944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1871"/>
                  </a:lnSpc>
                </a:pPr>
                <a:endParaRPr lang="sq-AL" noProof="0" dirty="0"/>
              </a:p>
            </p:txBody>
          </p:sp>
        </p:grpSp>
        <p:grpSp>
          <p:nvGrpSpPr>
            <p:cNvPr id="7" name="Group 19">
              <a:extLst>
                <a:ext uri="{FF2B5EF4-FFF2-40B4-BE49-F238E27FC236}">
                  <a16:creationId xmlns:a16="http://schemas.microsoft.com/office/drawing/2014/main" id="{A439BB03-98A2-4A20-31E9-1A8EFD023E8A}"/>
                </a:ext>
              </a:extLst>
            </p:cNvPr>
            <p:cNvGrpSpPr/>
            <p:nvPr/>
          </p:nvGrpSpPr>
          <p:grpSpPr>
            <a:xfrm>
              <a:off x="97017" y="215910"/>
              <a:ext cx="3036746" cy="194284"/>
              <a:chOff x="120176" y="-97609"/>
              <a:chExt cx="2266969" cy="233489"/>
            </a:xfrm>
          </p:grpSpPr>
          <p:sp>
            <p:nvSpPr>
              <p:cNvPr id="8" name="TextBox 20">
                <a:extLst>
                  <a:ext uri="{FF2B5EF4-FFF2-40B4-BE49-F238E27FC236}">
                    <a16:creationId xmlns:a16="http://schemas.microsoft.com/office/drawing/2014/main" id="{B178189A-39F6-0FCF-9DDE-4788183315F9}"/>
                  </a:ext>
                </a:extLst>
              </p:cNvPr>
              <p:cNvSpPr txBox="1"/>
              <p:nvPr/>
            </p:nvSpPr>
            <p:spPr>
              <a:xfrm>
                <a:off x="317411" y="-71078"/>
                <a:ext cx="2069734" cy="19264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 rtl="0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sq-AL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Buxheti</a:t>
                </a:r>
                <a:r>
                  <a:rPr lang="en-GB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</a:t>
                </a:r>
                <a:r>
                  <a:rPr lang="en-GB" sz="999" spc="3" noProof="0" dirty="0" err="1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Faktik</a:t>
                </a:r>
                <a:r>
                  <a:rPr lang="en-GB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2025</a:t>
                </a:r>
                <a:r>
                  <a:rPr lang="sq-AL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për Qytetarët</a:t>
                </a:r>
              </a:p>
            </p:txBody>
          </p:sp>
          <p:sp>
            <p:nvSpPr>
              <p:cNvPr id="9" name="TextBox 21">
                <a:extLst>
                  <a:ext uri="{FF2B5EF4-FFF2-40B4-BE49-F238E27FC236}">
                    <a16:creationId xmlns:a16="http://schemas.microsoft.com/office/drawing/2014/main" id="{90737FC9-4A0C-2939-EA7C-554A4D0316B7}"/>
                  </a:ext>
                </a:extLst>
              </p:cNvPr>
              <p:cNvSpPr txBox="1"/>
              <p:nvPr/>
            </p:nvSpPr>
            <p:spPr>
              <a:xfrm>
                <a:off x="120176" y="-97609"/>
                <a:ext cx="140198" cy="23348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 rtl="0">
                  <a:lnSpc>
                    <a:spcPts val="1679"/>
                  </a:lnSpc>
                  <a:spcBef>
                    <a:spcPct val="0"/>
                  </a:spcBef>
                </a:pPr>
                <a:r>
                  <a:rPr lang="en-US" sz="1200" b="1" spc="4" dirty="0">
                    <a:solidFill>
                      <a:srgbClr val="E49393"/>
                    </a:solidFill>
                    <a:latin typeface="Barlow Bold"/>
                    <a:ea typeface="Barlow Bold"/>
                    <a:cs typeface="Barlow Bold"/>
                    <a:sym typeface="Barlow Bold"/>
                  </a:rPr>
                  <a:t>23</a:t>
                </a:r>
                <a:endParaRPr lang="sq-AL" sz="1200" b="1" spc="4" noProof="0" dirty="0">
                  <a:solidFill>
                    <a:srgbClr val="E49393"/>
                  </a:solidFill>
                  <a:latin typeface="Barlow Bold"/>
                  <a:ea typeface="Barlow Bold"/>
                  <a:cs typeface="Barlow Bold"/>
                  <a:sym typeface="Barlow Bold"/>
                </a:endParaRPr>
              </a:p>
            </p:txBody>
          </p:sp>
        </p:grpSp>
      </p:grpSp>
      <p:grpSp>
        <p:nvGrpSpPr>
          <p:cNvPr id="13" name="Group 5">
            <a:extLst>
              <a:ext uri="{FF2B5EF4-FFF2-40B4-BE49-F238E27FC236}">
                <a16:creationId xmlns:a16="http://schemas.microsoft.com/office/drawing/2014/main" id="{0EA6D2FA-BA7A-8E03-6C52-413E18E0F935}"/>
              </a:ext>
            </a:extLst>
          </p:cNvPr>
          <p:cNvGrpSpPr/>
          <p:nvPr/>
        </p:nvGrpSpPr>
        <p:grpSpPr>
          <a:xfrm rot="-10138660">
            <a:off x="6729297" y="-236639"/>
            <a:ext cx="2141005" cy="1985278"/>
            <a:chOff x="0" y="0"/>
            <a:chExt cx="812800" cy="75368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F00CFF4-6373-7198-B7D7-954D44E03E31}"/>
                </a:ext>
              </a:extLst>
            </p:cNvPr>
            <p:cNvSpPr/>
            <p:nvPr/>
          </p:nvSpPr>
          <p:spPr>
            <a:xfrm>
              <a:off x="0" y="0"/>
              <a:ext cx="812800" cy="753680"/>
            </a:xfrm>
            <a:custGeom>
              <a:avLst/>
              <a:gdLst/>
              <a:ahLst/>
              <a:cxnLst/>
              <a:rect l="l" t="t" r="r" b="b"/>
              <a:pathLst>
                <a:path w="812800" h="753680">
                  <a:moveTo>
                    <a:pt x="406400" y="0"/>
                  </a:moveTo>
                  <a:lnTo>
                    <a:pt x="812800" y="753680"/>
                  </a:lnTo>
                  <a:lnTo>
                    <a:pt x="0" y="75368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16863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5ABEFC2B-98BF-6D80-AF55-4FED4CD87538}"/>
                </a:ext>
              </a:extLst>
            </p:cNvPr>
            <p:cNvSpPr txBox="1"/>
            <p:nvPr/>
          </p:nvSpPr>
          <p:spPr>
            <a:xfrm>
              <a:off x="127000" y="321348"/>
              <a:ext cx="558800" cy="378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D53079-CF55-D38E-1CB2-9C66FE1D57C3}"/>
              </a:ext>
            </a:extLst>
          </p:cNvPr>
          <p:cNvGrpSpPr/>
          <p:nvPr/>
        </p:nvGrpSpPr>
        <p:grpSpPr>
          <a:xfrm rot="-10138660">
            <a:off x="6498344" y="-656774"/>
            <a:ext cx="2141005" cy="1985278"/>
            <a:chOff x="0" y="0"/>
            <a:chExt cx="812800" cy="753681"/>
          </a:xfrm>
        </p:grpSpPr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7A887797-7908-664E-FF47-E7A6E3A775B4}"/>
                </a:ext>
              </a:extLst>
            </p:cNvPr>
            <p:cNvSpPr/>
            <p:nvPr/>
          </p:nvSpPr>
          <p:spPr>
            <a:xfrm>
              <a:off x="0" y="0"/>
              <a:ext cx="812800" cy="753680"/>
            </a:xfrm>
            <a:custGeom>
              <a:avLst/>
              <a:gdLst/>
              <a:ahLst/>
              <a:cxnLst/>
              <a:rect l="l" t="t" r="r" b="b"/>
              <a:pathLst>
                <a:path w="812800" h="753680">
                  <a:moveTo>
                    <a:pt x="406400" y="0"/>
                  </a:moveTo>
                  <a:lnTo>
                    <a:pt x="812800" y="753680"/>
                  </a:lnTo>
                  <a:lnTo>
                    <a:pt x="0" y="75368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16863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23" name="TextBox 17">
              <a:extLst>
                <a:ext uri="{FF2B5EF4-FFF2-40B4-BE49-F238E27FC236}">
                  <a16:creationId xmlns:a16="http://schemas.microsoft.com/office/drawing/2014/main" id="{D9F34406-67B8-34CE-EFE4-4646BDFA413F}"/>
                </a:ext>
              </a:extLst>
            </p:cNvPr>
            <p:cNvSpPr txBox="1"/>
            <p:nvPr/>
          </p:nvSpPr>
          <p:spPr>
            <a:xfrm>
              <a:off x="127000" y="321348"/>
              <a:ext cx="558800" cy="378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24" name="Group 8">
            <a:extLst>
              <a:ext uri="{FF2B5EF4-FFF2-40B4-BE49-F238E27FC236}">
                <a16:creationId xmlns:a16="http://schemas.microsoft.com/office/drawing/2014/main" id="{2175DA7A-DB34-25FB-7F84-70AD85F6B5D7}"/>
              </a:ext>
            </a:extLst>
          </p:cNvPr>
          <p:cNvGrpSpPr/>
          <p:nvPr/>
        </p:nvGrpSpPr>
        <p:grpSpPr>
          <a:xfrm rot="1136038">
            <a:off x="6664025" y="9084315"/>
            <a:ext cx="2921675" cy="2556466"/>
            <a:chOff x="0" y="0"/>
            <a:chExt cx="812800" cy="711200"/>
          </a:xfrm>
        </p:grpSpPr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55DC3E94-E5B7-8C21-9C98-3C8EF66AD92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72941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26" name="TextBox 10">
              <a:extLst>
                <a:ext uri="{FF2B5EF4-FFF2-40B4-BE49-F238E27FC236}">
                  <a16:creationId xmlns:a16="http://schemas.microsoft.com/office/drawing/2014/main" id="{0C9AB7DB-D13B-1996-FA64-7ACAF2C0BBD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pic>
        <p:nvPicPr>
          <p:cNvPr id="18" name="Picture 17" descr="A sign with microphones in front of a military vehicle&#10;&#10;AI-generated content may be incorrect.">
            <a:extLst>
              <a:ext uri="{FF2B5EF4-FFF2-40B4-BE49-F238E27FC236}">
                <a16:creationId xmlns:a16="http://schemas.microsoft.com/office/drawing/2014/main" id="{1008B0E0-B4BD-3564-658C-70F13B422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24" y="7966944"/>
            <a:ext cx="6166614" cy="274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42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B8B1D-055D-6695-5B88-DD49B47B0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>
            <a:extLst>
              <a:ext uri="{FF2B5EF4-FFF2-40B4-BE49-F238E27FC236}">
                <a16:creationId xmlns:a16="http://schemas.microsoft.com/office/drawing/2014/main" id="{6702CDA2-6BE4-120C-08B6-22B351E681E4}"/>
              </a:ext>
            </a:extLst>
          </p:cNvPr>
          <p:cNvSpPr txBox="1"/>
          <p:nvPr/>
        </p:nvSpPr>
        <p:spPr>
          <a:xfrm>
            <a:off x="756000" y="689325"/>
            <a:ext cx="4543898" cy="446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 rtl="0">
              <a:lnSpc>
                <a:spcPts val="3919"/>
              </a:lnSpc>
              <a:spcBef>
                <a:spcPct val="0"/>
              </a:spcBef>
            </a:pPr>
            <a:r>
              <a:rPr lang="sq-AL" sz="2799" b="1" noProof="0" dirty="0">
                <a:solidFill>
                  <a:srgbClr val="365B6D"/>
                </a:solidFill>
                <a:latin typeface="Barlow Bold"/>
                <a:ea typeface="Barlow Bold"/>
                <a:cs typeface="Barlow Bold"/>
                <a:sym typeface="Barlow Bold"/>
              </a:rPr>
              <a:t>RENDI DHE SIGURIA PUBLIKE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D1E5B01-F677-3F10-A70A-64698913E04D}"/>
              </a:ext>
            </a:extLst>
          </p:cNvPr>
          <p:cNvSpPr/>
          <p:nvPr/>
        </p:nvSpPr>
        <p:spPr>
          <a:xfrm>
            <a:off x="437158" y="1251093"/>
            <a:ext cx="3276115" cy="938682"/>
          </a:xfrm>
          <a:custGeom>
            <a:avLst/>
            <a:gdLst>
              <a:gd name="connsiteX0" fmla="*/ 11063 w 1390939"/>
              <a:gd name="connsiteY0" fmla="*/ 52125 h 867129"/>
              <a:gd name="connsiteX1" fmla="*/ 479 w 1390939"/>
              <a:gd name="connsiteY1" fmla="*/ 511442 h 867129"/>
              <a:gd name="connsiteX2" fmla="*/ 17413 w 1390939"/>
              <a:gd name="connsiteY2" fmla="*/ 718875 h 867129"/>
              <a:gd name="connsiteX3" fmla="*/ 70329 w 1390939"/>
              <a:gd name="connsiteY3" fmla="*/ 786609 h 867129"/>
              <a:gd name="connsiteX4" fmla="*/ 165579 w 1390939"/>
              <a:gd name="connsiteY4" fmla="*/ 788725 h 867129"/>
              <a:gd name="connsiteX5" fmla="*/ 823863 w 1390939"/>
              <a:gd name="connsiteY5" fmla="*/ 828942 h 867129"/>
              <a:gd name="connsiteX6" fmla="*/ 1236613 w 1390939"/>
              <a:gd name="connsiteY6" fmla="*/ 867042 h 867129"/>
              <a:gd name="connsiteX7" fmla="*/ 1338213 w 1390939"/>
              <a:gd name="connsiteY7" fmla="*/ 837409 h 867129"/>
              <a:gd name="connsiteX8" fmla="*/ 1386896 w 1390939"/>
              <a:gd name="connsiteY8" fmla="*/ 776025 h 867129"/>
              <a:gd name="connsiteX9" fmla="*/ 1384779 w 1390939"/>
              <a:gd name="connsiteY9" fmla="*/ 568592 h 867129"/>
              <a:gd name="connsiteX10" fmla="*/ 1357263 w 1390939"/>
              <a:gd name="connsiteY10" fmla="*/ 223575 h 867129"/>
              <a:gd name="connsiteX11" fmla="*/ 1333979 w 1390939"/>
              <a:gd name="connsiteY11" fmla="*/ 45775 h 867129"/>
              <a:gd name="connsiteX12" fmla="*/ 1287413 w 1390939"/>
              <a:gd name="connsiteY12" fmla="*/ 11909 h 867129"/>
              <a:gd name="connsiteX13" fmla="*/ 720146 w 1390939"/>
              <a:gd name="connsiteY13" fmla="*/ 7675 h 867129"/>
              <a:gd name="connsiteX14" fmla="*/ 239663 w 1390939"/>
              <a:gd name="connsiteY14" fmla="*/ 7675 h 867129"/>
              <a:gd name="connsiteX15" fmla="*/ 72446 w 1390939"/>
              <a:gd name="connsiteY15" fmla="*/ 5559 h 867129"/>
              <a:gd name="connsiteX16" fmla="*/ 11063 w 1390939"/>
              <a:gd name="connsiteY16" fmla="*/ 52125 h 86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939" h="867129">
                <a:moveTo>
                  <a:pt x="11063" y="52125"/>
                </a:moveTo>
                <a:cubicBezTo>
                  <a:pt x="-931" y="136439"/>
                  <a:pt x="-579" y="400317"/>
                  <a:pt x="479" y="511442"/>
                </a:cubicBezTo>
                <a:cubicBezTo>
                  <a:pt x="1537" y="622567"/>
                  <a:pt x="5771" y="673014"/>
                  <a:pt x="17413" y="718875"/>
                </a:cubicBezTo>
                <a:cubicBezTo>
                  <a:pt x="29055" y="764736"/>
                  <a:pt x="45635" y="774967"/>
                  <a:pt x="70329" y="786609"/>
                </a:cubicBezTo>
                <a:cubicBezTo>
                  <a:pt x="95023" y="798251"/>
                  <a:pt x="165579" y="788725"/>
                  <a:pt x="165579" y="788725"/>
                </a:cubicBezTo>
                <a:lnTo>
                  <a:pt x="823863" y="828942"/>
                </a:lnTo>
                <a:cubicBezTo>
                  <a:pt x="1002369" y="841995"/>
                  <a:pt x="1150888" y="865631"/>
                  <a:pt x="1236613" y="867042"/>
                </a:cubicBezTo>
                <a:cubicBezTo>
                  <a:pt x="1322338" y="868453"/>
                  <a:pt x="1313166" y="852578"/>
                  <a:pt x="1338213" y="837409"/>
                </a:cubicBezTo>
                <a:cubicBezTo>
                  <a:pt x="1363260" y="822240"/>
                  <a:pt x="1379135" y="820828"/>
                  <a:pt x="1386896" y="776025"/>
                </a:cubicBezTo>
                <a:cubicBezTo>
                  <a:pt x="1394657" y="731222"/>
                  <a:pt x="1389718" y="660667"/>
                  <a:pt x="1384779" y="568592"/>
                </a:cubicBezTo>
                <a:cubicBezTo>
                  <a:pt x="1379840" y="476517"/>
                  <a:pt x="1365730" y="310711"/>
                  <a:pt x="1357263" y="223575"/>
                </a:cubicBezTo>
                <a:cubicBezTo>
                  <a:pt x="1348796" y="136439"/>
                  <a:pt x="1345621" y="81053"/>
                  <a:pt x="1333979" y="45775"/>
                </a:cubicBezTo>
                <a:cubicBezTo>
                  <a:pt x="1322337" y="10497"/>
                  <a:pt x="1389719" y="18259"/>
                  <a:pt x="1287413" y="11909"/>
                </a:cubicBezTo>
                <a:cubicBezTo>
                  <a:pt x="1185108" y="5559"/>
                  <a:pt x="720146" y="7675"/>
                  <a:pt x="720146" y="7675"/>
                </a:cubicBezTo>
                <a:lnTo>
                  <a:pt x="239663" y="7675"/>
                </a:lnTo>
                <a:cubicBezTo>
                  <a:pt x="131713" y="7322"/>
                  <a:pt x="109488" y="-1849"/>
                  <a:pt x="72446" y="5559"/>
                </a:cubicBezTo>
                <a:cubicBezTo>
                  <a:pt x="35404" y="12967"/>
                  <a:pt x="23057" y="-32189"/>
                  <a:pt x="11063" y="52125"/>
                </a:cubicBezTo>
                <a:close/>
              </a:path>
            </a:pathLst>
          </a:custGeom>
          <a:solidFill>
            <a:srgbClr val="D18F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sq-AL" sz="1400" b="1" noProof="0" dirty="0">
                <a:latin typeface="Barlow" panose="00000500000000000000" pitchFamily="2" charset="0"/>
              </a:rPr>
              <a:t>Shpenzimet e planifikuara:</a:t>
            </a:r>
          </a:p>
          <a:p>
            <a:pPr lvl="0" algn="ctr" rtl="0"/>
            <a:r>
              <a:rPr lang="en-US" sz="1400" b="1" dirty="0">
                <a:latin typeface="Barlow" panose="00000500000000000000" pitchFamily="2" charset="0"/>
              </a:rPr>
              <a:t>54</a:t>
            </a:r>
            <a:r>
              <a:rPr lang="sq-AL" sz="1400" b="1" noProof="0" dirty="0">
                <a:latin typeface="Barlow" panose="00000500000000000000" pitchFamily="2" charset="0"/>
              </a:rPr>
              <a:t>.7 miliardë LEK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EDAA054-B2BA-80CD-A252-B3355F85E676}"/>
              </a:ext>
            </a:extLst>
          </p:cNvPr>
          <p:cNvSpPr/>
          <p:nvPr/>
        </p:nvSpPr>
        <p:spPr>
          <a:xfrm>
            <a:off x="3906612" y="1268195"/>
            <a:ext cx="3276115" cy="943651"/>
          </a:xfrm>
          <a:custGeom>
            <a:avLst/>
            <a:gdLst>
              <a:gd name="connsiteX0" fmla="*/ 10697 w 1379494"/>
              <a:gd name="connsiteY0" fmla="*/ 135515 h 775813"/>
              <a:gd name="connsiteX1" fmla="*/ 13872 w 1379494"/>
              <a:gd name="connsiteY1" fmla="*/ 641927 h 775813"/>
              <a:gd name="connsiteX2" fmla="*/ 102772 w 1379494"/>
              <a:gd name="connsiteY2" fmla="*/ 770515 h 775813"/>
              <a:gd name="connsiteX3" fmla="*/ 636172 w 1379494"/>
              <a:gd name="connsiteY3" fmla="*/ 753052 h 775813"/>
              <a:gd name="connsiteX4" fmla="*/ 1244185 w 1379494"/>
              <a:gd name="connsiteY4" fmla="*/ 721302 h 775813"/>
              <a:gd name="connsiteX5" fmla="*/ 1372772 w 1379494"/>
              <a:gd name="connsiteY5" fmla="*/ 641927 h 775813"/>
              <a:gd name="connsiteX6" fmla="*/ 1360072 w 1379494"/>
              <a:gd name="connsiteY6" fmla="*/ 216477 h 775813"/>
              <a:gd name="connsiteX7" fmla="*/ 1348960 w 1379494"/>
              <a:gd name="connsiteY7" fmla="*/ 37090 h 775813"/>
              <a:gd name="connsiteX8" fmla="*/ 1085435 w 1379494"/>
              <a:gd name="connsiteY8" fmla="*/ 18040 h 775813"/>
              <a:gd name="connsiteX9" fmla="*/ 434560 w 1379494"/>
              <a:gd name="connsiteY9" fmla="*/ 2165 h 775813"/>
              <a:gd name="connsiteX10" fmla="*/ 115472 w 1379494"/>
              <a:gd name="connsiteY10" fmla="*/ 16452 h 775813"/>
              <a:gd name="connsiteX11" fmla="*/ 10697 w 1379494"/>
              <a:gd name="connsiteY11" fmla="*/ 135515 h 77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9494" h="775813">
                <a:moveTo>
                  <a:pt x="10697" y="135515"/>
                </a:moveTo>
                <a:cubicBezTo>
                  <a:pt x="-6236" y="239761"/>
                  <a:pt x="-1474" y="536094"/>
                  <a:pt x="13872" y="641927"/>
                </a:cubicBezTo>
                <a:cubicBezTo>
                  <a:pt x="29218" y="747760"/>
                  <a:pt x="-945" y="751994"/>
                  <a:pt x="102772" y="770515"/>
                </a:cubicBezTo>
                <a:cubicBezTo>
                  <a:pt x="206489" y="789036"/>
                  <a:pt x="636172" y="753052"/>
                  <a:pt x="636172" y="753052"/>
                </a:cubicBezTo>
                <a:cubicBezTo>
                  <a:pt x="826407" y="744850"/>
                  <a:pt x="1121418" y="739823"/>
                  <a:pt x="1244185" y="721302"/>
                </a:cubicBezTo>
                <a:cubicBezTo>
                  <a:pt x="1366952" y="702781"/>
                  <a:pt x="1353458" y="726064"/>
                  <a:pt x="1372772" y="641927"/>
                </a:cubicBezTo>
                <a:cubicBezTo>
                  <a:pt x="1392086" y="557790"/>
                  <a:pt x="1364041" y="317283"/>
                  <a:pt x="1360072" y="216477"/>
                </a:cubicBezTo>
                <a:cubicBezTo>
                  <a:pt x="1356103" y="115671"/>
                  <a:pt x="1394733" y="70163"/>
                  <a:pt x="1348960" y="37090"/>
                </a:cubicBezTo>
                <a:cubicBezTo>
                  <a:pt x="1303187" y="4017"/>
                  <a:pt x="1237835" y="23861"/>
                  <a:pt x="1085435" y="18040"/>
                </a:cubicBezTo>
                <a:cubicBezTo>
                  <a:pt x="933035" y="12219"/>
                  <a:pt x="596220" y="2430"/>
                  <a:pt x="434560" y="2165"/>
                </a:cubicBezTo>
                <a:cubicBezTo>
                  <a:pt x="272900" y="1900"/>
                  <a:pt x="186645" y="-7890"/>
                  <a:pt x="115472" y="16452"/>
                </a:cubicBezTo>
                <a:cubicBezTo>
                  <a:pt x="44299" y="40794"/>
                  <a:pt x="27630" y="31269"/>
                  <a:pt x="10697" y="1355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sq-AL" sz="1400" b="1" noProof="0" dirty="0">
                <a:solidFill>
                  <a:prstClr val="white"/>
                </a:solidFill>
                <a:latin typeface="Barlow" panose="00000500000000000000" pitchFamily="2" charset="0"/>
              </a:rPr>
              <a:t>Shpenzimet faktike:</a:t>
            </a:r>
          </a:p>
          <a:p>
            <a:pPr algn="ctr"/>
            <a:r>
              <a:rPr lang="en-US" sz="1400" b="1" dirty="0">
                <a:latin typeface="Barlow" panose="00000500000000000000" pitchFamily="2" charset="0"/>
              </a:rPr>
              <a:t>51</a:t>
            </a:r>
            <a:r>
              <a:rPr lang="sq-AL" sz="1400" b="1" noProof="0" dirty="0">
                <a:latin typeface="Barlow" panose="00000500000000000000" pitchFamily="2" charset="0"/>
              </a:rPr>
              <a:t>.</a:t>
            </a:r>
            <a:r>
              <a:rPr lang="en-US" sz="1400" b="1" noProof="0" dirty="0">
                <a:latin typeface="Barlow" panose="00000500000000000000" pitchFamily="2" charset="0"/>
              </a:rPr>
              <a:t>8</a:t>
            </a:r>
            <a:r>
              <a:rPr lang="sq-AL" sz="1400" b="1" noProof="0" dirty="0">
                <a:latin typeface="Barlow" panose="00000500000000000000" pitchFamily="2" charset="0"/>
              </a:rPr>
              <a:t> miliardë LEK</a:t>
            </a:r>
            <a:r>
              <a:rPr lang="en-US" sz="1400" b="1" noProof="0" dirty="0">
                <a:latin typeface="Barlow" panose="00000500000000000000" pitchFamily="2" charset="0"/>
              </a:rPr>
              <a:t>                                            </a:t>
            </a:r>
            <a:r>
              <a:rPr lang="en-US" sz="1400" b="1" noProof="0" dirty="0" err="1">
                <a:latin typeface="Barlow" panose="00000500000000000000" pitchFamily="2" charset="0"/>
              </a:rPr>
              <a:t>ose</a:t>
            </a:r>
            <a:r>
              <a:rPr lang="en-US" sz="1400" b="1" noProof="0" dirty="0">
                <a:latin typeface="Barlow" panose="00000500000000000000" pitchFamily="2" charset="0"/>
              </a:rPr>
              <a:t> </a:t>
            </a:r>
            <a:r>
              <a:rPr lang="sq-AL" sz="1400" b="1" noProof="0" dirty="0">
                <a:latin typeface="Barlow" panose="00000500000000000000" pitchFamily="2" charset="0"/>
              </a:rPr>
              <a:t>1.9</a:t>
            </a:r>
            <a:r>
              <a:rPr lang="en-US" sz="1400" b="1" noProof="0" dirty="0">
                <a:latin typeface="Barlow" panose="00000500000000000000" pitchFamily="2" charset="0"/>
              </a:rPr>
              <a:t>5</a:t>
            </a:r>
            <a:r>
              <a:rPr lang="sq-AL" sz="1400" b="1" noProof="0" dirty="0">
                <a:latin typeface="Barlow" panose="00000500000000000000" pitchFamily="2" charset="0"/>
              </a:rPr>
              <a:t>% e PBB-së</a:t>
            </a:r>
          </a:p>
          <a:p>
            <a:pPr lvl="0" algn="ctr" rtl="0"/>
            <a:r>
              <a:rPr lang="en-US" sz="1400" b="1" noProof="0" dirty="0">
                <a:latin typeface="Barlow" panose="00000500000000000000" pitchFamily="2" charset="0"/>
              </a:rPr>
              <a:t> </a:t>
            </a:r>
            <a:endParaRPr lang="sq-AL" sz="1400" b="1" noProof="0" dirty="0">
              <a:latin typeface="Barlow" panose="00000500000000000000" pitchFamily="2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824C306-2541-A65C-4A4F-313117CD5192}"/>
              </a:ext>
            </a:extLst>
          </p:cNvPr>
          <p:cNvSpPr/>
          <p:nvPr/>
        </p:nvSpPr>
        <p:spPr>
          <a:xfrm>
            <a:off x="4006850" y="2392234"/>
            <a:ext cx="3301886" cy="938683"/>
          </a:xfrm>
          <a:custGeom>
            <a:avLst/>
            <a:gdLst>
              <a:gd name="connsiteX0" fmla="*/ 2307 w 1360754"/>
              <a:gd name="connsiteY0" fmla="*/ 165248 h 824951"/>
              <a:gd name="connsiteX1" fmla="*/ 11832 w 1360754"/>
              <a:gd name="connsiteY1" fmla="*/ 611336 h 824951"/>
              <a:gd name="connsiteX2" fmla="*/ 45169 w 1360754"/>
              <a:gd name="connsiteY2" fmla="*/ 747861 h 824951"/>
              <a:gd name="connsiteX3" fmla="*/ 313457 w 1360754"/>
              <a:gd name="connsiteY3" fmla="*/ 806598 h 824951"/>
              <a:gd name="connsiteX4" fmla="*/ 1116732 w 1360754"/>
              <a:gd name="connsiteY4" fmla="*/ 820886 h 824951"/>
              <a:gd name="connsiteX5" fmla="*/ 1332632 w 1360754"/>
              <a:gd name="connsiteY5" fmla="*/ 741511 h 824951"/>
              <a:gd name="connsiteX6" fmla="*/ 1359619 w 1360754"/>
              <a:gd name="connsiteY6" fmla="*/ 428773 h 824951"/>
              <a:gd name="connsiteX7" fmla="*/ 1346919 w 1360754"/>
              <a:gd name="connsiteY7" fmla="*/ 116036 h 824951"/>
              <a:gd name="connsiteX8" fmla="*/ 1294532 w 1360754"/>
              <a:gd name="connsiteY8" fmla="*/ 25548 h 824951"/>
              <a:gd name="connsiteX9" fmla="*/ 1169119 w 1360754"/>
              <a:gd name="connsiteY9" fmla="*/ 148 h 824951"/>
              <a:gd name="connsiteX10" fmla="*/ 792882 w 1360754"/>
              <a:gd name="connsiteY10" fmla="*/ 14436 h 824951"/>
              <a:gd name="connsiteX11" fmla="*/ 262657 w 1360754"/>
              <a:gd name="connsiteY11" fmla="*/ 36661 h 824951"/>
              <a:gd name="connsiteX12" fmla="*/ 51519 w 1360754"/>
              <a:gd name="connsiteY12" fmla="*/ 63648 h 824951"/>
              <a:gd name="connsiteX13" fmla="*/ 2307 w 1360754"/>
              <a:gd name="connsiteY13" fmla="*/ 165248 h 82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60754" h="824951">
                <a:moveTo>
                  <a:pt x="2307" y="165248"/>
                </a:moveTo>
                <a:cubicBezTo>
                  <a:pt x="-4308" y="256529"/>
                  <a:pt x="4688" y="514234"/>
                  <a:pt x="11832" y="611336"/>
                </a:cubicBezTo>
                <a:cubicBezTo>
                  <a:pt x="18976" y="708438"/>
                  <a:pt x="-5102" y="715317"/>
                  <a:pt x="45169" y="747861"/>
                </a:cubicBezTo>
                <a:cubicBezTo>
                  <a:pt x="95440" y="780405"/>
                  <a:pt x="134863" y="794427"/>
                  <a:pt x="313457" y="806598"/>
                </a:cubicBezTo>
                <a:cubicBezTo>
                  <a:pt x="492051" y="818769"/>
                  <a:pt x="946870" y="831734"/>
                  <a:pt x="1116732" y="820886"/>
                </a:cubicBezTo>
                <a:cubicBezTo>
                  <a:pt x="1286595" y="810038"/>
                  <a:pt x="1292151" y="806863"/>
                  <a:pt x="1332632" y="741511"/>
                </a:cubicBezTo>
                <a:cubicBezTo>
                  <a:pt x="1373113" y="676159"/>
                  <a:pt x="1357238" y="533019"/>
                  <a:pt x="1359619" y="428773"/>
                </a:cubicBezTo>
                <a:cubicBezTo>
                  <a:pt x="1362000" y="324527"/>
                  <a:pt x="1357767" y="183240"/>
                  <a:pt x="1346919" y="116036"/>
                </a:cubicBezTo>
                <a:cubicBezTo>
                  <a:pt x="1336071" y="48832"/>
                  <a:pt x="1324165" y="44863"/>
                  <a:pt x="1294532" y="25548"/>
                </a:cubicBezTo>
                <a:cubicBezTo>
                  <a:pt x="1264899" y="6233"/>
                  <a:pt x="1252727" y="2000"/>
                  <a:pt x="1169119" y="148"/>
                </a:cubicBezTo>
                <a:cubicBezTo>
                  <a:pt x="1085511" y="-1704"/>
                  <a:pt x="792882" y="14436"/>
                  <a:pt x="792882" y="14436"/>
                </a:cubicBezTo>
                <a:lnTo>
                  <a:pt x="262657" y="36661"/>
                </a:lnTo>
                <a:cubicBezTo>
                  <a:pt x="139097" y="44863"/>
                  <a:pt x="94911" y="40365"/>
                  <a:pt x="51519" y="63648"/>
                </a:cubicBezTo>
                <a:cubicBezTo>
                  <a:pt x="8127" y="86931"/>
                  <a:pt x="8922" y="73967"/>
                  <a:pt x="2307" y="165248"/>
                </a:cubicBezTo>
                <a:close/>
              </a:path>
            </a:pathLst>
          </a:custGeom>
          <a:solidFill>
            <a:srgbClr val="5D78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fi-FI" sz="1400" b="1" noProof="0" dirty="0">
                <a:latin typeface="Barlow" panose="00000500000000000000" pitchFamily="2" charset="0"/>
              </a:rPr>
              <a:t>Rritja në krahasim me vitin 2024:</a:t>
            </a:r>
            <a:endParaRPr lang="sq-AL" sz="1400" b="1" noProof="0" dirty="0">
              <a:latin typeface="Barlow" panose="00000500000000000000" pitchFamily="2" charset="0"/>
            </a:endParaRPr>
          </a:p>
          <a:p>
            <a:pPr lvl="0" algn="ctr" rtl="0"/>
            <a:r>
              <a:rPr lang="en-GB" sz="1400" b="1" dirty="0">
                <a:latin typeface="Barlow" panose="00000500000000000000" pitchFamily="2" charset="0"/>
              </a:rPr>
              <a:t>7.1</a:t>
            </a:r>
            <a:r>
              <a:rPr lang="sq-AL" sz="1400" b="1" noProof="0" dirty="0">
                <a:latin typeface="Barlow" panose="00000500000000000000" pitchFamily="2" charset="0"/>
              </a:rPr>
              <a:t>%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BA2E167-1A11-9EAA-A7F5-0784E0467BA4}"/>
              </a:ext>
            </a:extLst>
          </p:cNvPr>
          <p:cNvSpPr/>
          <p:nvPr/>
        </p:nvSpPr>
        <p:spPr>
          <a:xfrm>
            <a:off x="423180" y="2353211"/>
            <a:ext cx="3355069" cy="938683"/>
          </a:xfrm>
          <a:custGeom>
            <a:avLst/>
            <a:gdLst>
              <a:gd name="connsiteX0" fmla="*/ 2841 w 1366504"/>
              <a:gd name="connsiteY0" fmla="*/ 126136 h 842202"/>
              <a:gd name="connsiteX1" fmla="*/ 26654 w 1366504"/>
              <a:gd name="connsiteY1" fmla="*/ 581749 h 842202"/>
              <a:gd name="connsiteX2" fmla="*/ 66341 w 1366504"/>
              <a:gd name="connsiteY2" fmla="*/ 759549 h 842202"/>
              <a:gd name="connsiteX3" fmla="*/ 180641 w 1366504"/>
              <a:gd name="connsiteY3" fmla="*/ 840511 h 842202"/>
              <a:gd name="connsiteX4" fmla="*/ 758491 w 1366504"/>
              <a:gd name="connsiteY4" fmla="*/ 810349 h 842202"/>
              <a:gd name="connsiteX5" fmla="*/ 1237916 w 1366504"/>
              <a:gd name="connsiteY5" fmla="*/ 761136 h 842202"/>
              <a:gd name="connsiteX6" fmla="*/ 1337929 w 1366504"/>
              <a:gd name="connsiteY6" fmla="*/ 681761 h 842202"/>
              <a:gd name="connsiteX7" fmla="*/ 1364916 w 1366504"/>
              <a:gd name="connsiteY7" fmla="*/ 449986 h 842202"/>
              <a:gd name="connsiteX8" fmla="*/ 1301416 w 1366504"/>
              <a:gd name="connsiteY8" fmla="*/ 137249 h 842202"/>
              <a:gd name="connsiteX9" fmla="*/ 1252204 w 1366504"/>
              <a:gd name="connsiteY9" fmla="*/ 61049 h 842202"/>
              <a:gd name="connsiteX10" fmla="*/ 1017254 w 1366504"/>
              <a:gd name="connsiteY10" fmla="*/ 30886 h 842202"/>
              <a:gd name="connsiteX11" fmla="*/ 418766 w 1366504"/>
              <a:gd name="connsiteY11" fmla="*/ 8661 h 842202"/>
              <a:gd name="connsiteX12" fmla="*/ 93329 w 1366504"/>
              <a:gd name="connsiteY12" fmla="*/ 10249 h 842202"/>
              <a:gd name="connsiteX13" fmla="*/ 2841 w 1366504"/>
              <a:gd name="connsiteY13" fmla="*/ 126136 h 84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66504" h="842202">
                <a:moveTo>
                  <a:pt x="2841" y="126136"/>
                </a:moveTo>
                <a:cubicBezTo>
                  <a:pt x="-8271" y="221386"/>
                  <a:pt x="16071" y="476180"/>
                  <a:pt x="26654" y="581749"/>
                </a:cubicBezTo>
                <a:cubicBezTo>
                  <a:pt x="37237" y="687318"/>
                  <a:pt x="40677" y="716422"/>
                  <a:pt x="66341" y="759549"/>
                </a:cubicBezTo>
                <a:cubicBezTo>
                  <a:pt x="92005" y="802676"/>
                  <a:pt x="65283" y="832044"/>
                  <a:pt x="180641" y="840511"/>
                </a:cubicBezTo>
                <a:cubicBezTo>
                  <a:pt x="295999" y="848978"/>
                  <a:pt x="582279" y="823578"/>
                  <a:pt x="758491" y="810349"/>
                </a:cubicBezTo>
                <a:cubicBezTo>
                  <a:pt x="934703" y="797120"/>
                  <a:pt x="1141343" y="782567"/>
                  <a:pt x="1237916" y="761136"/>
                </a:cubicBezTo>
                <a:cubicBezTo>
                  <a:pt x="1334489" y="739705"/>
                  <a:pt x="1316762" y="733619"/>
                  <a:pt x="1337929" y="681761"/>
                </a:cubicBezTo>
                <a:cubicBezTo>
                  <a:pt x="1359096" y="629903"/>
                  <a:pt x="1371001" y="540738"/>
                  <a:pt x="1364916" y="449986"/>
                </a:cubicBezTo>
                <a:cubicBezTo>
                  <a:pt x="1358831" y="359234"/>
                  <a:pt x="1320201" y="202072"/>
                  <a:pt x="1301416" y="137249"/>
                </a:cubicBezTo>
                <a:cubicBezTo>
                  <a:pt x="1282631" y="72426"/>
                  <a:pt x="1299564" y="78776"/>
                  <a:pt x="1252204" y="61049"/>
                </a:cubicBezTo>
                <a:cubicBezTo>
                  <a:pt x="1204844" y="43322"/>
                  <a:pt x="1156160" y="39617"/>
                  <a:pt x="1017254" y="30886"/>
                </a:cubicBezTo>
                <a:cubicBezTo>
                  <a:pt x="878348" y="22155"/>
                  <a:pt x="572753" y="12100"/>
                  <a:pt x="418766" y="8661"/>
                </a:cubicBezTo>
                <a:cubicBezTo>
                  <a:pt x="264779" y="5222"/>
                  <a:pt x="162650" y="-9859"/>
                  <a:pt x="93329" y="10249"/>
                </a:cubicBezTo>
                <a:cubicBezTo>
                  <a:pt x="24008" y="30357"/>
                  <a:pt x="13953" y="30886"/>
                  <a:pt x="2841" y="12613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sq-AL" sz="1400" b="1" noProof="0" dirty="0">
                <a:latin typeface="Barlow" panose="00000500000000000000" pitchFamily="2" charset="0"/>
              </a:rPr>
              <a:t>Niveli i realizimit faktik:</a:t>
            </a:r>
          </a:p>
          <a:p>
            <a:pPr lvl="0" algn="ctr" rtl="0"/>
            <a:r>
              <a:rPr lang="en-US" sz="1400" b="1" noProof="0" dirty="0">
                <a:latin typeface="Barlow" panose="00000500000000000000" pitchFamily="2" charset="0"/>
              </a:rPr>
              <a:t>94</a:t>
            </a:r>
            <a:r>
              <a:rPr lang="sq-AL" sz="1400" b="1" noProof="0" dirty="0">
                <a:latin typeface="Barlow" panose="00000500000000000000" pitchFamily="2" charset="0"/>
              </a:rPr>
              <a:t>.</a:t>
            </a:r>
            <a:r>
              <a:rPr lang="en-US" sz="1400" b="1" noProof="0" dirty="0">
                <a:latin typeface="Barlow" panose="00000500000000000000" pitchFamily="2" charset="0"/>
              </a:rPr>
              <a:t>7</a:t>
            </a:r>
            <a:r>
              <a:rPr lang="sq-AL" sz="1400" b="1" noProof="0" dirty="0">
                <a:latin typeface="Barlow" panose="00000500000000000000" pitchFamily="2" charset="0"/>
              </a:rPr>
              <a:t>%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1D00CEA-1054-616D-3981-55D02EC37D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598173"/>
              </p:ext>
            </p:extLst>
          </p:nvPr>
        </p:nvGraphicFramePr>
        <p:xfrm>
          <a:off x="423180" y="3664679"/>
          <a:ext cx="6759548" cy="652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9774">
                  <a:extLst>
                    <a:ext uri="{9D8B030D-6E8A-4147-A177-3AD203B41FA5}">
                      <a16:colId xmlns:a16="http://schemas.microsoft.com/office/drawing/2014/main" val="3608872522"/>
                    </a:ext>
                  </a:extLst>
                </a:gridCol>
                <a:gridCol w="3379774">
                  <a:extLst>
                    <a:ext uri="{9D8B030D-6E8A-4147-A177-3AD203B41FA5}">
                      <a16:colId xmlns:a16="http://schemas.microsoft.com/office/drawing/2014/main" val="994170029"/>
                    </a:ext>
                  </a:extLst>
                </a:gridCol>
              </a:tblGrid>
              <a:tr h="5034355">
                <a:tc>
                  <a:txBody>
                    <a:bodyPr/>
                    <a:lstStyle/>
                    <a:p>
                      <a:pPr marL="129540" lvl="1" algn="just" rtl="0">
                        <a:spcBef>
                          <a:spcPct val="0"/>
                        </a:spcBef>
                        <a:spcAft>
                          <a:spcPts val="1200"/>
                        </a:spcAft>
                      </a:pPr>
                      <a:r>
                        <a:rPr lang="sq-AL" sz="1400" b="1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Arritjet kryesore:</a:t>
                      </a:r>
                    </a:p>
                    <a:p>
                      <a:pPr marL="259080" lvl="1" indent="-129540" algn="l" defTabSz="914400" rtl="0" eaLnBrk="1" latinLnBrk="0" hangingPunct="1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/>
                        <a:buChar char="•"/>
                      </a:pP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U dhanë shërbime në burg për 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4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,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370 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të dënuar meshkuj, 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102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të dënuara femra dhe 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20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të dënuar të mitur. 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477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të dënuar të sëmurë u trajtuan me shërbime shëndetësore.</a:t>
                      </a:r>
                    </a:p>
                    <a:p>
                      <a:pPr marL="259080" marR="0" lvl="1" indent="-1295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8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,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760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burra, 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698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gra dhe 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312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të mitur u mbikëqyrën në mënyrë efektive gjatë periudhës së provës.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232 persona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përfituan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shërbime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për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rintegrimin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e tyre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në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shoqëri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.</a:t>
                      </a:r>
                      <a:endParaRPr lang="sq-AL" sz="13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marR="0" lvl="1" indent="-1295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Iu ofrua ndihmë ligjore falas 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5,300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individëve, nga të cilët 5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7.7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% janë gra dhe vajza.</a:t>
                      </a:r>
                    </a:p>
                    <a:p>
                      <a:pPr marL="259080" marR="0" lvl="1" indent="-1295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U kryen 17,608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akte ekspertize të klasifikuara si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: 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​​mjeko-ligjore, toksikologjike-ligjore, biologjike-ligjore dhe psikiatrike-ligjore, në përputhje me standardet evropiane.</a:t>
                      </a:r>
                    </a:p>
                    <a:p>
                      <a:pPr marL="259080" marR="0" lvl="1" indent="-1295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Skema 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e 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shpërndarj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es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së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fondit fizik dhe financiar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u zbatua për 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96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subjekte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pronarësh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.</a:t>
                      </a:r>
                      <a:endParaRPr lang="en-US" sz="13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marR="0" lvl="1" indent="-1295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3,527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p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ronarë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t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ë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prekur nga ndërtimet informale u kompensuan dhe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u likuiduan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plotësisht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.</a:t>
                      </a:r>
                      <a:endParaRPr lang="sq-AL" sz="13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marR="0" lvl="1" indent="-1295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U kryen 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38,195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operacione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dhe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hetime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policore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.</a:t>
                      </a:r>
                      <a:endParaRPr lang="sq-AL" sz="13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9080" marR="0" lvl="1" indent="-12954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13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marR="0" lvl="1" indent="-1295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U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realizua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rikonstruksioni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ambienteve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të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Institutit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të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Mjekësisë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Ligjore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.</a:t>
                      </a:r>
                      <a:endParaRPr lang="sq-AL" sz="13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marR="0" lvl="1" indent="-1295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U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financuan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projekte për ndërtimin dhe rikonstruksionin e godinave 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t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ë Polici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s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ë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së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Shtetit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dhe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u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përmirësua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n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sistemet teknologjike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(TIMS) 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&amp;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infrastruktura për rritjen e sigurisë dhe eficiencës së shërbimeve policore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59080" marR="0" lvl="1" indent="-1295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Vijoi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financimi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projekte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ve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për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sistemin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e b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urgjeve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, 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që syno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n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përmirësimin e kushteve të jetesës dhe infrastrukturës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259080" marR="0" lvl="1" indent="-1295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U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financua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rikonstruksioni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godinës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së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I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EVP Kukës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.</a:t>
                      </a:r>
                      <a:endParaRPr lang="sq-AL" sz="13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900109"/>
                  </a:ext>
                </a:extLst>
              </a:tr>
            </a:tbl>
          </a:graphicData>
        </a:graphic>
      </p:graphicFrame>
      <p:grpSp>
        <p:nvGrpSpPr>
          <p:cNvPr id="24" name="Group 5">
            <a:extLst>
              <a:ext uri="{FF2B5EF4-FFF2-40B4-BE49-F238E27FC236}">
                <a16:creationId xmlns:a16="http://schemas.microsoft.com/office/drawing/2014/main" id="{B8968932-201A-13B1-127D-FC70C90EACD6}"/>
              </a:ext>
            </a:extLst>
          </p:cNvPr>
          <p:cNvGrpSpPr/>
          <p:nvPr/>
        </p:nvGrpSpPr>
        <p:grpSpPr>
          <a:xfrm rot="-10138660">
            <a:off x="6729297" y="-236639"/>
            <a:ext cx="2141005" cy="1985278"/>
            <a:chOff x="0" y="0"/>
            <a:chExt cx="812800" cy="753681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555524F3-3683-8957-DCDA-89C46E5ED24B}"/>
                </a:ext>
              </a:extLst>
            </p:cNvPr>
            <p:cNvSpPr/>
            <p:nvPr/>
          </p:nvSpPr>
          <p:spPr>
            <a:xfrm>
              <a:off x="0" y="0"/>
              <a:ext cx="812800" cy="753680"/>
            </a:xfrm>
            <a:custGeom>
              <a:avLst/>
              <a:gdLst/>
              <a:ahLst/>
              <a:cxnLst/>
              <a:rect l="l" t="t" r="r" b="b"/>
              <a:pathLst>
                <a:path w="812800" h="753680">
                  <a:moveTo>
                    <a:pt x="406400" y="0"/>
                  </a:moveTo>
                  <a:lnTo>
                    <a:pt x="812800" y="753680"/>
                  </a:lnTo>
                  <a:lnTo>
                    <a:pt x="0" y="75368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16863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26" name="TextBox 7">
              <a:extLst>
                <a:ext uri="{FF2B5EF4-FFF2-40B4-BE49-F238E27FC236}">
                  <a16:creationId xmlns:a16="http://schemas.microsoft.com/office/drawing/2014/main" id="{6A2FA9F9-5F01-9FF4-4E65-E416B8215A44}"/>
                </a:ext>
              </a:extLst>
            </p:cNvPr>
            <p:cNvSpPr txBox="1"/>
            <p:nvPr/>
          </p:nvSpPr>
          <p:spPr>
            <a:xfrm>
              <a:off x="127000" y="321348"/>
              <a:ext cx="558800" cy="378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27" name="Group 15">
            <a:extLst>
              <a:ext uri="{FF2B5EF4-FFF2-40B4-BE49-F238E27FC236}">
                <a16:creationId xmlns:a16="http://schemas.microsoft.com/office/drawing/2014/main" id="{14522601-9711-1A83-5DA7-5242662493B9}"/>
              </a:ext>
            </a:extLst>
          </p:cNvPr>
          <p:cNvGrpSpPr/>
          <p:nvPr/>
        </p:nvGrpSpPr>
        <p:grpSpPr>
          <a:xfrm rot="-10138660">
            <a:off x="6498344" y="-656774"/>
            <a:ext cx="2141005" cy="1985278"/>
            <a:chOff x="0" y="0"/>
            <a:chExt cx="812800" cy="753681"/>
          </a:xfrm>
        </p:grpSpPr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752CA000-7A4A-3F49-EA39-89970783AE80}"/>
                </a:ext>
              </a:extLst>
            </p:cNvPr>
            <p:cNvSpPr/>
            <p:nvPr/>
          </p:nvSpPr>
          <p:spPr>
            <a:xfrm>
              <a:off x="0" y="0"/>
              <a:ext cx="812800" cy="753680"/>
            </a:xfrm>
            <a:custGeom>
              <a:avLst/>
              <a:gdLst/>
              <a:ahLst/>
              <a:cxnLst/>
              <a:rect l="l" t="t" r="r" b="b"/>
              <a:pathLst>
                <a:path w="812800" h="753680">
                  <a:moveTo>
                    <a:pt x="406400" y="0"/>
                  </a:moveTo>
                  <a:lnTo>
                    <a:pt x="812800" y="753680"/>
                  </a:lnTo>
                  <a:lnTo>
                    <a:pt x="0" y="75368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16863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29" name="TextBox 17">
              <a:extLst>
                <a:ext uri="{FF2B5EF4-FFF2-40B4-BE49-F238E27FC236}">
                  <a16:creationId xmlns:a16="http://schemas.microsoft.com/office/drawing/2014/main" id="{201862B2-EB5B-D23B-4869-4EC8B257050E}"/>
                </a:ext>
              </a:extLst>
            </p:cNvPr>
            <p:cNvSpPr txBox="1"/>
            <p:nvPr/>
          </p:nvSpPr>
          <p:spPr>
            <a:xfrm>
              <a:off x="127000" y="321348"/>
              <a:ext cx="558800" cy="378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30" name="Group 8">
            <a:extLst>
              <a:ext uri="{FF2B5EF4-FFF2-40B4-BE49-F238E27FC236}">
                <a16:creationId xmlns:a16="http://schemas.microsoft.com/office/drawing/2014/main" id="{15B8A5D0-7D41-F422-DBCB-9C0894BEF6C0}"/>
              </a:ext>
            </a:extLst>
          </p:cNvPr>
          <p:cNvGrpSpPr/>
          <p:nvPr/>
        </p:nvGrpSpPr>
        <p:grpSpPr>
          <a:xfrm rot="1136038">
            <a:off x="6664025" y="9084315"/>
            <a:ext cx="2921675" cy="2556466"/>
            <a:chOff x="0" y="0"/>
            <a:chExt cx="812800" cy="711200"/>
          </a:xfrm>
        </p:grpSpPr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E5E39CB3-56E5-A023-5904-8F00EBC5D5C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72941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32" name="TextBox 10">
              <a:extLst>
                <a:ext uri="{FF2B5EF4-FFF2-40B4-BE49-F238E27FC236}">
                  <a16:creationId xmlns:a16="http://schemas.microsoft.com/office/drawing/2014/main" id="{854844AC-57F0-480B-8416-3148927D16B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33" name="Group 18">
            <a:extLst>
              <a:ext uri="{FF2B5EF4-FFF2-40B4-BE49-F238E27FC236}">
                <a16:creationId xmlns:a16="http://schemas.microsoft.com/office/drawing/2014/main" id="{456C6899-C9DB-AC27-6353-54AC8A6A774E}"/>
              </a:ext>
            </a:extLst>
          </p:cNvPr>
          <p:cNvGrpSpPr/>
          <p:nvPr/>
        </p:nvGrpSpPr>
        <p:grpSpPr>
          <a:xfrm rot="1136038">
            <a:off x="-1621916" y="8874481"/>
            <a:ext cx="2921675" cy="2556466"/>
            <a:chOff x="0" y="0"/>
            <a:chExt cx="812800" cy="711200"/>
          </a:xfrm>
        </p:grpSpPr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C6408F9D-3DA2-F031-34E9-1EEFB04F339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72941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35" name="TextBox 20">
              <a:extLst>
                <a:ext uri="{FF2B5EF4-FFF2-40B4-BE49-F238E27FC236}">
                  <a16:creationId xmlns:a16="http://schemas.microsoft.com/office/drawing/2014/main" id="{ECAF192A-60F1-DF1A-9C7A-612AA3A5EA1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5BFD004-BBB7-4DC8-A6D5-804B28BDC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396" y="7362484"/>
            <a:ext cx="3473450" cy="2280828"/>
          </a:xfrm>
          <a:prstGeom prst="rect">
            <a:avLst/>
          </a:prstGeom>
          <a:noFill/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85F647E-ADA9-1CAF-CB8A-EAF0FDB5218D}"/>
              </a:ext>
            </a:extLst>
          </p:cNvPr>
          <p:cNvGrpSpPr/>
          <p:nvPr/>
        </p:nvGrpSpPr>
        <p:grpSpPr>
          <a:xfrm>
            <a:off x="860" y="215910"/>
            <a:ext cx="3132903" cy="304044"/>
            <a:chOff x="860" y="215910"/>
            <a:chExt cx="3132903" cy="304044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480A8445-42A3-40AF-9399-6CD9DD07C20D}"/>
                </a:ext>
              </a:extLst>
            </p:cNvPr>
            <p:cNvGrpSpPr/>
            <p:nvPr/>
          </p:nvGrpSpPr>
          <p:grpSpPr>
            <a:xfrm rot="5400000">
              <a:off x="1515103" y="-1057393"/>
              <a:ext cx="63104" cy="3091589"/>
              <a:chOff x="0" y="0"/>
              <a:chExt cx="17101" cy="934750"/>
            </a:xfrm>
          </p:grpSpPr>
          <p:sp>
            <p:nvSpPr>
              <p:cNvPr id="9" name="Freeform 3">
                <a:extLst>
                  <a:ext uri="{FF2B5EF4-FFF2-40B4-BE49-F238E27FC236}">
                    <a16:creationId xmlns:a16="http://schemas.microsoft.com/office/drawing/2014/main" id="{FE06067C-BFA2-E97B-7923-7375C58388B7}"/>
                  </a:ext>
                </a:extLst>
              </p:cNvPr>
              <p:cNvSpPr/>
              <p:nvPr/>
            </p:nvSpPr>
            <p:spPr>
              <a:xfrm>
                <a:off x="0" y="0"/>
                <a:ext cx="17101" cy="934750"/>
              </a:xfrm>
              <a:custGeom>
                <a:avLst/>
                <a:gdLst/>
                <a:ahLst/>
                <a:cxnLst/>
                <a:rect l="l" t="t" r="r" b="b"/>
                <a:pathLst>
                  <a:path w="17101" h="934750">
                    <a:moveTo>
                      <a:pt x="0" y="0"/>
                    </a:moveTo>
                    <a:lnTo>
                      <a:pt x="17101" y="0"/>
                    </a:lnTo>
                    <a:lnTo>
                      <a:pt x="17101" y="934750"/>
                    </a:lnTo>
                    <a:lnTo>
                      <a:pt x="0" y="934750"/>
                    </a:lnTo>
                    <a:close/>
                  </a:path>
                </a:pathLst>
              </a:custGeom>
              <a:solidFill>
                <a:srgbClr val="365B6D"/>
              </a:solidFill>
            </p:spPr>
            <p:txBody>
              <a:bodyPr/>
              <a:lstStyle/>
              <a:p>
                <a:pPr algn="l" rtl="0"/>
                <a:endParaRPr lang="sq-AL" noProof="0" dirty="0"/>
              </a:p>
            </p:txBody>
          </p:sp>
          <p:sp>
            <p:nvSpPr>
              <p:cNvPr id="18" name="TextBox 4">
                <a:extLst>
                  <a:ext uri="{FF2B5EF4-FFF2-40B4-BE49-F238E27FC236}">
                    <a16:creationId xmlns:a16="http://schemas.microsoft.com/office/drawing/2014/main" id="{4DAA7C37-0DAA-EF5E-6357-C329DEA5C70B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7101" cy="944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1871"/>
                  </a:lnSpc>
                </a:pPr>
                <a:endParaRPr lang="sq-AL" noProof="0" dirty="0"/>
              </a:p>
            </p:txBody>
          </p:sp>
        </p:grpSp>
        <p:grpSp>
          <p:nvGrpSpPr>
            <p:cNvPr id="6" name="Group 19">
              <a:extLst>
                <a:ext uri="{FF2B5EF4-FFF2-40B4-BE49-F238E27FC236}">
                  <a16:creationId xmlns:a16="http://schemas.microsoft.com/office/drawing/2014/main" id="{1CD96974-0C00-6E4F-5647-5702433A3014}"/>
                </a:ext>
              </a:extLst>
            </p:cNvPr>
            <p:cNvGrpSpPr/>
            <p:nvPr/>
          </p:nvGrpSpPr>
          <p:grpSpPr>
            <a:xfrm>
              <a:off x="97017" y="215910"/>
              <a:ext cx="3036746" cy="194284"/>
              <a:chOff x="120176" y="-97609"/>
              <a:chExt cx="2266969" cy="233489"/>
            </a:xfrm>
          </p:grpSpPr>
          <p:sp>
            <p:nvSpPr>
              <p:cNvPr id="7" name="TextBox 20">
                <a:extLst>
                  <a:ext uri="{FF2B5EF4-FFF2-40B4-BE49-F238E27FC236}">
                    <a16:creationId xmlns:a16="http://schemas.microsoft.com/office/drawing/2014/main" id="{16105362-5F23-B14A-C1E2-0834F6D19477}"/>
                  </a:ext>
                </a:extLst>
              </p:cNvPr>
              <p:cNvSpPr txBox="1"/>
              <p:nvPr/>
            </p:nvSpPr>
            <p:spPr>
              <a:xfrm>
                <a:off x="317411" y="-71078"/>
                <a:ext cx="2069734" cy="19264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 rtl="0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sq-AL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Buxheti</a:t>
                </a:r>
                <a:r>
                  <a:rPr lang="en-GB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</a:t>
                </a:r>
                <a:r>
                  <a:rPr lang="en-GB" sz="999" spc="3" noProof="0" dirty="0" err="1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Faktik</a:t>
                </a:r>
                <a:r>
                  <a:rPr lang="en-GB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2025 </a:t>
                </a:r>
                <a:r>
                  <a:rPr lang="sq-AL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për Qytetarët</a:t>
                </a:r>
              </a:p>
            </p:txBody>
          </p:sp>
          <p:sp>
            <p:nvSpPr>
              <p:cNvPr id="8" name="TextBox 21">
                <a:extLst>
                  <a:ext uri="{FF2B5EF4-FFF2-40B4-BE49-F238E27FC236}">
                    <a16:creationId xmlns:a16="http://schemas.microsoft.com/office/drawing/2014/main" id="{643E8108-14DC-7B00-B213-AF9B106EF4DF}"/>
                  </a:ext>
                </a:extLst>
              </p:cNvPr>
              <p:cNvSpPr txBox="1"/>
              <p:nvPr/>
            </p:nvSpPr>
            <p:spPr>
              <a:xfrm>
                <a:off x="120176" y="-97609"/>
                <a:ext cx="140198" cy="23348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 rtl="0">
                  <a:lnSpc>
                    <a:spcPts val="1679"/>
                  </a:lnSpc>
                  <a:spcBef>
                    <a:spcPct val="0"/>
                  </a:spcBef>
                </a:pPr>
                <a:r>
                  <a:rPr lang="en-US" sz="1200" b="1" spc="4" dirty="0">
                    <a:solidFill>
                      <a:srgbClr val="E49393"/>
                    </a:solidFill>
                    <a:latin typeface="Barlow Bold"/>
                    <a:ea typeface="Barlow Bold"/>
                    <a:cs typeface="Barlow Bold"/>
                    <a:sym typeface="Barlow Bold"/>
                  </a:rPr>
                  <a:t>24</a:t>
                </a:r>
                <a:endParaRPr lang="sq-AL" sz="1200" b="1" spc="4" noProof="0" dirty="0">
                  <a:solidFill>
                    <a:srgbClr val="E49393"/>
                  </a:solidFill>
                  <a:latin typeface="Barlow Bold"/>
                  <a:ea typeface="Barlow Bold"/>
                  <a:cs typeface="Barlow Bold"/>
                  <a:sym typeface="Barlow Bold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1304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D8326-3679-7B1A-B5BF-45B9564F4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>
            <a:extLst>
              <a:ext uri="{FF2B5EF4-FFF2-40B4-BE49-F238E27FC236}">
                <a16:creationId xmlns:a16="http://schemas.microsoft.com/office/drawing/2014/main" id="{CF513289-6D3C-46D5-EAAB-0EAFF45059A3}"/>
              </a:ext>
            </a:extLst>
          </p:cNvPr>
          <p:cNvSpPr txBox="1"/>
          <p:nvPr/>
        </p:nvSpPr>
        <p:spPr>
          <a:xfrm>
            <a:off x="755999" y="632583"/>
            <a:ext cx="6018875" cy="446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 rtl="0">
              <a:lnSpc>
                <a:spcPts val="3919"/>
              </a:lnSpc>
              <a:spcBef>
                <a:spcPct val="0"/>
              </a:spcBef>
            </a:pPr>
            <a:r>
              <a:rPr lang="en-US" sz="2799" b="1" noProof="0" dirty="0">
                <a:solidFill>
                  <a:srgbClr val="365B6D"/>
                </a:solidFill>
                <a:latin typeface="Barlow Bold"/>
                <a:ea typeface="Barlow Bold"/>
                <a:cs typeface="Barlow Bold"/>
                <a:sym typeface="Barlow Bold"/>
              </a:rPr>
              <a:t>MBROJTJA E </a:t>
            </a:r>
            <a:r>
              <a:rPr lang="sq-AL" sz="2799" b="1" noProof="0" dirty="0">
                <a:solidFill>
                  <a:srgbClr val="365B6D"/>
                </a:solidFill>
                <a:latin typeface="Barlow Bold"/>
                <a:ea typeface="Barlow Bold"/>
                <a:cs typeface="Barlow Bold"/>
                <a:sym typeface="Barlow Bold"/>
              </a:rPr>
              <a:t>MJEDISI</a:t>
            </a:r>
            <a:r>
              <a:rPr lang="en-US" sz="2799" b="1" noProof="0" dirty="0">
                <a:solidFill>
                  <a:srgbClr val="365B6D"/>
                </a:solidFill>
                <a:latin typeface="Barlow Bold"/>
                <a:ea typeface="Barlow Bold"/>
                <a:cs typeface="Barlow Bold"/>
                <a:sym typeface="Barlow Bold"/>
              </a:rPr>
              <a:t>T</a:t>
            </a:r>
            <a:endParaRPr lang="sq-AL" sz="2799" b="1" noProof="0" dirty="0">
              <a:solidFill>
                <a:srgbClr val="365B6D"/>
              </a:solidFill>
              <a:latin typeface="Barlow Bold"/>
              <a:ea typeface="Barlow Bold"/>
              <a:cs typeface="Barlow Bold"/>
              <a:sym typeface="Barlow Bold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95C8F84-F3D3-B790-C3F9-AF38A2673023}"/>
              </a:ext>
            </a:extLst>
          </p:cNvPr>
          <p:cNvSpPr/>
          <p:nvPr/>
        </p:nvSpPr>
        <p:spPr>
          <a:xfrm>
            <a:off x="523817" y="1456567"/>
            <a:ext cx="3254432" cy="1205366"/>
          </a:xfrm>
          <a:custGeom>
            <a:avLst/>
            <a:gdLst>
              <a:gd name="connsiteX0" fmla="*/ 11063 w 1390939"/>
              <a:gd name="connsiteY0" fmla="*/ 52125 h 867129"/>
              <a:gd name="connsiteX1" fmla="*/ 479 w 1390939"/>
              <a:gd name="connsiteY1" fmla="*/ 511442 h 867129"/>
              <a:gd name="connsiteX2" fmla="*/ 17413 w 1390939"/>
              <a:gd name="connsiteY2" fmla="*/ 718875 h 867129"/>
              <a:gd name="connsiteX3" fmla="*/ 70329 w 1390939"/>
              <a:gd name="connsiteY3" fmla="*/ 786609 h 867129"/>
              <a:gd name="connsiteX4" fmla="*/ 165579 w 1390939"/>
              <a:gd name="connsiteY4" fmla="*/ 788725 h 867129"/>
              <a:gd name="connsiteX5" fmla="*/ 823863 w 1390939"/>
              <a:gd name="connsiteY5" fmla="*/ 828942 h 867129"/>
              <a:gd name="connsiteX6" fmla="*/ 1236613 w 1390939"/>
              <a:gd name="connsiteY6" fmla="*/ 867042 h 867129"/>
              <a:gd name="connsiteX7" fmla="*/ 1338213 w 1390939"/>
              <a:gd name="connsiteY7" fmla="*/ 837409 h 867129"/>
              <a:gd name="connsiteX8" fmla="*/ 1386896 w 1390939"/>
              <a:gd name="connsiteY8" fmla="*/ 776025 h 867129"/>
              <a:gd name="connsiteX9" fmla="*/ 1384779 w 1390939"/>
              <a:gd name="connsiteY9" fmla="*/ 568592 h 867129"/>
              <a:gd name="connsiteX10" fmla="*/ 1357263 w 1390939"/>
              <a:gd name="connsiteY10" fmla="*/ 223575 h 867129"/>
              <a:gd name="connsiteX11" fmla="*/ 1333979 w 1390939"/>
              <a:gd name="connsiteY11" fmla="*/ 45775 h 867129"/>
              <a:gd name="connsiteX12" fmla="*/ 1287413 w 1390939"/>
              <a:gd name="connsiteY12" fmla="*/ 11909 h 867129"/>
              <a:gd name="connsiteX13" fmla="*/ 720146 w 1390939"/>
              <a:gd name="connsiteY13" fmla="*/ 7675 h 867129"/>
              <a:gd name="connsiteX14" fmla="*/ 239663 w 1390939"/>
              <a:gd name="connsiteY14" fmla="*/ 7675 h 867129"/>
              <a:gd name="connsiteX15" fmla="*/ 72446 w 1390939"/>
              <a:gd name="connsiteY15" fmla="*/ 5559 h 867129"/>
              <a:gd name="connsiteX16" fmla="*/ 11063 w 1390939"/>
              <a:gd name="connsiteY16" fmla="*/ 52125 h 86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939" h="867129">
                <a:moveTo>
                  <a:pt x="11063" y="52125"/>
                </a:moveTo>
                <a:cubicBezTo>
                  <a:pt x="-931" y="136439"/>
                  <a:pt x="-579" y="400317"/>
                  <a:pt x="479" y="511442"/>
                </a:cubicBezTo>
                <a:cubicBezTo>
                  <a:pt x="1537" y="622567"/>
                  <a:pt x="5771" y="673014"/>
                  <a:pt x="17413" y="718875"/>
                </a:cubicBezTo>
                <a:cubicBezTo>
                  <a:pt x="29055" y="764736"/>
                  <a:pt x="45635" y="774967"/>
                  <a:pt x="70329" y="786609"/>
                </a:cubicBezTo>
                <a:cubicBezTo>
                  <a:pt x="95023" y="798251"/>
                  <a:pt x="165579" y="788725"/>
                  <a:pt x="165579" y="788725"/>
                </a:cubicBezTo>
                <a:lnTo>
                  <a:pt x="823863" y="828942"/>
                </a:lnTo>
                <a:cubicBezTo>
                  <a:pt x="1002369" y="841995"/>
                  <a:pt x="1150888" y="865631"/>
                  <a:pt x="1236613" y="867042"/>
                </a:cubicBezTo>
                <a:cubicBezTo>
                  <a:pt x="1322338" y="868453"/>
                  <a:pt x="1313166" y="852578"/>
                  <a:pt x="1338213" y="837409"/>
                </a:cubicBezTo>
                <a:cubicBezTo>
                  <a:pt x="1363260" y="822240"/>
                  <a:pt x="1379135" y="820828"/>
                  <a:pt x="1386896" y="776025"/>
                </a:cubicBezTo>
                <a:cubicBezTo>
                  <a:pt x="1394657" y="731222"/>
                  <a:pt x="1389718" y="660667"/>
                  <a:pt x="1384779" y="568592"/>
                </a:cubicBezTo>
                <a:cubicBezTo>
                  <a:pt x="1379840" y="476517"/>
                  <a:pt x="1365730" y="310711"/>
                  <a:pt x="1357263" y="223575"/>
                </a:cubicBezTo>
                <a:cubicBezTo>
                  <a:pt x="1348796" y="136439"/>
                  <a:pt x="1345621" y="81053"/>
                  <a:pt x="1333979" y="45775"/>
                </a:cubicBezTo>
                <a:cubicBezTo>
                  <a:pt x="1322337" y="10497"/>
                  <a:pt x="1389719" y="18259"/>
                  <a:pt x="1287413" y="11909"/>
                </a:cubicBezTo>
                <a:cubicBezTo>
                  <a:pt x="1185108" y="5559"/>
                  <a:pt x="720146" y="7675"/>
                  <a:pt x="720146" y="7675"/>
                </a:cubicBezTo>
                <a:lnTo>
                  <a:pt x="239663" y="7675"/>
                </a:lnTo>
                <a:cubicBezTo>
                  <a:pt x="131713" y="7322"/>
                  <a:pt x="109488" y="-1849"/>
                  <a:pt x="72446" y="5559"/>
                </a:cubicBezTo>
                <a:cubicBezTo>
                  <a:pt x="35404" y="12967"/>
                  <a:pt x="23057" y="-32189"/>
                  <a:pt x="11063" y="52125"/>
                </a:cubicBezTo>
                <a:close/>
              </a:path>
            </a:pathLst>
          </a:custGeom>
          <a:solidFill>
            <a:srgbClr val="D18F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sq-AL" sz="1400" b="1" noProof="0" dirty="0">
                <a:latin typeface="Barlow" panose="00000500000000000000" pitchFamily="2" charset="0"/>
              </a:rPr>
              <a:t>Shpenzimet e planifikuara:</a:t>
            </a:r>
            <a:endParaRPr lang="en-US" sz="1400" b="1" noProof="0" dirty="0">
              <a:latin typeface="Barlow" panose="00000500000000000000" pitchFamily="2" charset="0"/>
            </a:endParaRPr>
          </a:p>
          <a:p>
            <a:pPr lvl="0" algn="ctr" rtl="0"/>
            <a:endParaRPr lang="sq-AL" sz="1400" b="1" noProof="0" dirty="0">
              <a:latin typeface="Barlow" panose="00000500000000000000" pitchFamily="2" charset="0"/>
            </a:endParaRPr>
          </a:p>
          <a:p>
            <a:pPr lvl="0" algn="ctr" rtl="0"/>
            <a:r>
              <a:rPr lang="sq-AL" sz="1400" b="1" noProof="0" dirty="0">
                <a:latin typeface="Barlow" panose="00000500000000000000" pitchFamily="2" charset="0"/>
              </a:rPr>
              <a:t>7.</a:t>
            </a:r>
            <a:r>
              <a:rPr lang="en-US" sz="1400" b="1" noProof="0" dirty="0">
                <a:latin typeface="Barlow" panose="00000500000000000000" pitchFamily="2" charset="0"/>
              </a:rPr>
              <a:t>8 </a:t>
            </a:r>
            <a:r>
              <a:rPr lang="sq-AL" sz="1400" b="1" noProof="0" dirty="0">
                <a:latin typeface="Barlow" panose="00000500000000000000" pitchFamily="2" charset="0"/>
              </a:rPr>
              <a:t>miliardë LEK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4091D21-2FFA-A501-361A-7DF49DFD3CE7}"/>
              </a:ext>
            </a:extLst>
          </p:cNvPr>
          <p:cNvSpPr/>
          <p:nvPr/>
        </p:nvSpPr>
        <p:spPr>
          <a:xfrm>
            <a:off x="4009202" y="1440280"/>
            <a:ext cx="3123092" cy="1165152"/>
          </a:xfrm>
          <a:custGeom>
            <a:avLst/>
            <a:gdLst>
              <a:gd name="connsiteX0" fmla="*/ 10697 w 1379494"/>
              <a:gd name="connsiteY0" fmla="*/ 135515 h 775813"/>
              <a:gd name="connsiteX1" fmla="*/ 13872 w 1379494"/>
              <a:gd name="connsiteY1" fmla="*/ 641927 h 775813"/>
              <a:gd name="connsiteX2" fmla="*/ 102772 w 1379494"/>
              <a:gd name="connsiteY2" fmla="*/ 770515 h 775813"/>
              <a:gd name="connsiteX3" fmla="*/ 636172 w 1379494"/>
              <a:gd name="connsiteY3" fmla="*/ 753052 h 775813"/>
              <a:gd name="connsiteX4" fmla="*/ 1244185 w 1379494"/>
              <a:gd name="connsiteY4" fmla="*/ 721302 h 775813"/>
              <a:gd name="connsiteX5" fmla="*/ 1372772 w 1379494"/>
              <a:gd name="connsiteY5" fmla="*/ 641927 h 775813"/>
              <a:gd name="connsiteX6" fmla="*/ 1360072 w 1379494"/>
              <a:gd name="connsiteY6" fmla="*/ 216477 h 775813"/>
              <a:gd name="connsiteX7" fmla="*/ 1348960 w 1379494"/>
              <a:gd name="connsiteY7" fmla="*/ 37090 h 775813"/>
              <a:gd name="connsiteX8" fmla="*/ 1085435 w 1379494"/>
              <a:gd name="connsiteY8" fmla="*/ 18040 h 775813"/>
              <a:gd name="connsiteX9" fmla="*/ 434560 w 1379494"/>
              <a:gd name="connsiteY9" fmla="*/ 2165 h 775813"/>
              <a:gd name="connsiteX10" fmla="*/ 115472 w 1379494"/>
              <a:gd name="connsiteY10" fmla="*/ 16452 h 775813"/>
              <a:gd name="connsiteX11" fmla="*/ 10697 w 1379494"/>
              <a:gd name="connsiteY11" fmla="*/ 135515 h 77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9494" h="775813">
                <a:moveTo>
                  <a:pt x="10697" y="135515"/>
                </a:moveTo>
                <a:cubicBezTo>
                  <a:pt x="-6236" y="239761"/>
                  <a:pt x="-1474" y="536094"/>
                  <a:pt x="13872" y="641927"/>
                </a:cubicBezTo>
                <a:cubicBezTo>
                  <a:pt x="29218" y="747760"/>
                  <a:pt x="-945" y="751994"/>
                  <a:pt x="102772" y="770515"/>
                </a:cubicBezTo>
                <a:cubicBezTo>
                  <a:pt x="206489" y="789036"/>
                  <a:pt x="636172" y="753052"/>
                  <a:pt x="636172" y="753052"/>
                </a:cubicBezTo>
                <a:cubicBezTo>
                  <a:pt x="826407" y="744850"/>
                  <a:pt x="1121418" y="739823"/>
                  <a:pt x="1244185" y="721302"/>
                </a:cubicBezTo>
                <a:cubicBezTo>
                  <a:pt x="1366952" y="702781"/>
                  <a:pt x="1353458" y="726064"/>
                  <a:pt x="1372772" y="641927"/>
                </a:cubicBezTo>
                <a:cubicBezTo>
                  <a:pt x="1392086" y="557790"/>
                  <a:pt x="1364041" y="317283"/>
                  <a:pt x="1360072" y="216477"/>
                </a:cubicBezTo>
                <a:cubicBezTo>
                  <a:pt x="1356103" y="115671"/>
                  <a:pt x="1394733" y="70163"/>
                  <a:pt x="1348960" y="37090"/>
                </a:cubicBezTo>
                <a:cubicBezTo>
                  <a:pt x="1303187" y="4017"/>
                  <a:pt x="1237835" y="23861"/>
                  <a:pt x="1085435" y="18040"/>
                </a:cubicBezTo>
                <a:cubicBezTo>
                  <a:pt x="933035" y="12219"/>
                  <a:pt x="596220" y="2430"/>
                  <a:pt x="434560" y="2165"/>
                </a:cubicBezTo>
                <a:cubicBezTo>
                  <a:pt x="272900" y="1900"/>
                  <a:pt x="186645" y="-7890"/>
                  <a:pt x="115472" y="16452"/>
                </a:cubicBezTo>
                <a:cubicBezTo>
                  <a:pt x="44299" y="40794"/>
                  <a:pt x="27630" y="31269"/>
                  <a:pt x="10697" y="1355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en-GB" sz="1400" b="1" dirty="0" err="1">
                <a:solidFill>
                  <a:prstClr val="white"/>
                </a:solidFill>
                <a:latin typeface="Barlow" panose="00000500000000000000" pitchFamily="2" charset="0"/>
              </a:rPr>
              <a:t>Shpenzimet</a:t>
            </a:r>
            <a:r>
              <a:rPr lang="en-GB" sz="1400" b="1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en-GB" sz="1400" b="1" dirty="0" err="1">
                <a:solidFill>
                  <a:prstClr val="white"/>
                </a:solidFill>
                <a:latin typeface="Barlow" panose="00000500000000000000" pitchFamily="2" charset="0"/>
              </a:rPr>
              <a:t>faktike</a:t>
            </a:r>
            <a:r>
              <a:rPr lang="en-GB" sz="1400" b="1" dirty="0">
                <a:solidFill>
                  <a:prstClr val="white"/>
                </a:solidFill>
                <a:latin typeface="Barlow" panose="00000500000000000000" pitchFamily="2" charset="0"/>
              </a:rPr>
              <a:t>:</a:t>
            </a:r>
            <a:endParaRPr lang="sq-AL" sz="1400" b="1" noProof="0" dirty="0">
              <a:solidFill>
                <a:prstClr val="white"/>
              </a:solidFill>
              <a:latin typeface="Barlow" panose="00000500000000000000" pitchFamily="2" charset="0"/>
            </a:endParaRPr>
          </a:p>
          <a:p>
            <a:pPr algn="ctr"/>
            <a:r>
              <a:rPr lang="sq-AL" sz="1400" b="1" noProof="0" dirty="0">
                <a:latin typeface="Barlow" panose="00000500000000000000" pitchFamily="2" charset="0"/>
              </a:rPr>
              <a:t>8.</a:t>
            </a:r>
            <a:r>
              <a:rPr lang="en-US" sz="1400" b="1" dirty="0">
                <a:latin typeface="Barlow" panose="00000500000000000000" pitchFamily="2" charset="0"/>
              </a:rPr>
              <a:t>6</a:t>
            </a:r>
            <a:r>
              <a:rPr lang="sq-AL" sz="1400" b="1" noProof="0" dirty="0">
                <a:latin typeface="Barlow" panose="00000500000000000000" pitchFamily="2" charset="0"/>
              </a:rPr>
              <a:t> miliardë LEK</a:t>
            </a:r>
            <a:r>
              <a:rPr lang="en-US" sz="1400" b="1" noProof="0" dirty="0">
                <a:latin typeface="Barlow" panose="00000500000000000000" pitchFamily="2" charset="0"/>
              </a:rPr>
              <a:t>                                        </a:t>
            </a:r>
            <a:r>
              <a:rPr lang="en-US" sz="1400" b="1" noProof="0" dirty="0" err="1">
                <a:latin typeface="Barlow" panose="00000500000000000000" pitchFamily="2" charset="0"/>
              </a:rPr>
              <a:t>ose</a:t>
            </a:r>
            <a:r>
              <a:rPr lang="en-US" sz="1400" b="1" noProof="0" dirty="0">
                <a:latin typeface="Barlow" panose="00000500000000000000" pitchFamily="2" charset="0"/>
              </a:rPr>
              <a:t> </a:t>
            </a:r>
            <a:r>
              <a:rPr lang="sq-AL" sz="1400" b="1" noProof="0" dirty="0">
                <a:latin typeface="Barlow" panose="00000500000000000000" pitchFamily="2" charset="0"/>
              </a:rPr>
              <a:t>0.3</a:t>
            </a:r>
            <a:r>
              <a:rPr lang="en-US" sz="1400" b="1" dirty="0">
                <a:latin typeface="Barlow" panose="00000500000000000000" pitchFamily="2" charset="0"/>
              </a:rPr>
              <a:t>3</a:t>
            </a:r>
            <a:r>
              <a:rPr lang="sq-AL" sz="1400" b="1" noProof="0" dirty="0">
                <a:latin typeface="Barlow" panose="00000500000000000000" pitchFamily="2" charset="0"/>
              </a:rPr>
              <a:t>% e PBB</a:t>
            </a:r>
          </a:p>
          <a:p>
            <a:pPr lvl="0" algn="ctr" rtl="0"/>
            <a:r>
              <a:rPr lang="en-US" sz="1400" b="1" noProof="0" dirty="0">
                <a:latin typeface="Barlow" panose="00000500000000000000" pitchFamily="2" charset="0"/>
              </a:rPr>
              <a:t> </a:t>
            </a:r>
            <a:endParaRPr lang="sq-AL" sz="1400" b="1" noProof="0" dirty="0">
              <a:latin typeface="Barlow" panose="00000500000000000000" pitchFamily="2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A58D4C4-2C5B-ED41-5AFF-D9138252A9DF}"/>
              </a:ext>
            </a:extLst>
          </p:cNvPr>
          <p:cNvSpPr/>
          <p:nvPr/>
        </p:nvSpPr>
        <p:spPr>
          <a:xfrm>
            <a:off x="4084159" y="2869405"/>
            <a:ext cx="3123092" cy="1146736"/>
          </a:xfrm>
          <a:custGeom>
            <a:avLst/>
            <a:gdLst>
              <a:gd name="connsiteX0" fmla="*/ 2307 w 1360754"/>
              <a:gd name="connsiteY0" fmla="*/ 165248 h 824951"/>
              <a:gd name="connsiteX1" fmla="*/ 11832 w 1360754"/>
              <a:gd name="connsiteY1" fmla="*/ 611336 h 824951"/>
              <a:gd name="connsiteX2" fmla="*/ 45169 w 1360754"/>
              <a:gd name="connsiteY2" fmla="*/ 747861 h 824951"/>
              <a:gd name="connsiteX3" fmla="*/ 313457 w 1360754"/>
              <a:gd name="connsiteY3" fmla="*/ 806598 h 824951"/>
              <a:gd name="connsiteX4" fmla="*/ 1116732 w 1360754"/>
              <a:gd name="connsiteY4" fmla="*/ 820886 h 824951"/>
              <a:gd name="connsiteX5" fmla="*/ 1332632 w 1360754"/>
              <a:gd name="connsiteY5" fmla="*/ 741511 h 824951"/>
              <a:gd name="connsiteX6" fmla="*/ 1359619 w 1360754"/>
              <a:gd name="connsiteY6" fmla="*/ 428773 h 824951"/>
              <a:gd name="connsiteX7" fmla="*/ 1346919 w 1360754"/>
              <a:gd name="connsiteY7" fmla="*/ 116036 h 824951"/>
              <a:gd name="connsiteX8" fmla="*/ 1294532 w 1360754"/>
              <a:gd name="connsiteY8" fmla="*/ 25548 h 824951"/>
              <a:gd name="connsiteX9" fmla="*/ 1169119 w 1360754"/>
              <a:gd name="connsiteY9" fmla="*/ 148 h 824951"/>
              <a:gd name="connsiteX10" fmla="*/ 792882 w 1360754"/>
              <a:gd name="connsiteY10" fmla="*/ 14436 h 824951"/>
              <a:gd name="connsiteX11" fmla="*/ 262657 w 1360754"/>
              <a:gd name="connsiteY11" fmla="*/ 36661 h 824951"/>
              <a:gd name="connsiteX12" fmla="*/ 51519 w 1360754"/>
              <a:gd name="connsiteY12" fmla="*/ 63648 h 824951"/>
              <a:gd name="connsiteX13" fmla="*/ 2307 w 1360754"/>
              <a:gd name="connsiteY13" fmla="*/ 165248 h 82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60754" h="824951">
                <a:moveTo>
                  <a:pt x="2307" y="165248"/>
                </a:moveTo>
                <a:cubicBezTo>
                  <a:pt x="-4308" y="256529"/>
                  <a:pt x="4688" y="514234"/>
                  <a:pt x="11832" y="611336"/>
                </a:cubicBezTo>
                <a:cubicBezTo>
                  <a:pt x="18976" y="708438"/>
                  <a:pt x="-5102" y="715317"/>
                  <a:pt x="45169" y="747861"/>
                </a:cubicBezTo>
                <a:cubicBezTo>
                  <a:pt x="95440" y="780405"/>
                  <a:pt x="134863" y="794427"/>
                  <a:pt x="313457" y="806598"/>
                </a:cubicBezTo>
                <a:cubicBezTo>
                  <a:pt x="492051" y="818769"/>
                  <a:pt x="946870" y="831734"/>
                  <a:pt x="1116732" y="820886"/>
                </a:cubicBezTo>
                <a:cubicBezTo>
                  <a:pt x="1286595" y="810038"/>
                  <a:pt x="1292151" y="806863"/>
                  <a:pt x="1332632" y="741511"/>
                </a:cubicBezTo>
                <a:cubicBezTo>
                  <a:pt x="1373113" y="676159"/>
                  <a:pt x="1357238" y="533019"/>
                  <a:pt x="1359619" y="428773"/>
                </a:cubicBezTo>
                <a:cubicBezTo>
                  <a:pt x="1362000" y="324527"/>
                  <a:pt x="1357767" y="183240"/>
                  <a:pt x="1346919" y="116036"/>
                </a:cubicBezTo>
                <a:cubicBezTo>
                  <a:pt x="1336071" y="48832"/>
                  <a:pt x="1324165" y="44863"/>
                  <a:pt x="1294532" y="25548"/>
                </a:cubicBezTo>
                <a:cubicBezTo>
                  <a:pt x="1264899" y="6233"/>
                  <a:pt x="1252727" y="2000"/>
                  <a:pt x="1169119" y="148"/>
                </a:cubicBezTo>
                <a:cubicBezTo>
                  <a:pt x="1085511" y="-1704"/>
                  <a:pt x="792882" y="14436"/>
                  <a:pt x="792882" y="14436"/>
                </a:cubicBezTo>
                <a:lnTo>
                  <a:pt x="262657" y="36661"/>
                </a:lnTo>
                <a:cubicBezTo>
                  <a:pt x="139097" y="44863"/>
                  <a:pt x="94911" y="40365"/>
                  <a:pt x="51519" y="63648"/>
                </a:cubicBezTo>
                <a:cubicBezTo>
                  <a:pt x="8127" y="86931"/>
                  <a:pt x="8922" y="73967"/>
                  <a:pt x="2307" y="165248"/>
                </a:cubicBezTo>
                <a:close/>
              </a:path>
            </a:pathLst>
          </a:custGeom>
          <a:solidFill>
            <a:srgbClr val="5D78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fi-FI" sz="1400" b="1" noProof="0" dirty="0">
                <a:latin typeface="Barlow" panose="00000500000000000000" pitchFamily="2" charset="0"/>
              </a:rPr>
              <a:t>Rritja në krahasim me vitin 2024:</a:t>
            </a:r>
          </a:p>
          <a:p>
            <a:pPr lvl="0" algn="ctr" rtl="0"/>
            <a:endParaRPr lang="sq-AL" sz="1400" b="1" noProof="0" dirty="0">
              <a:latin typeface="Barlow" panose="00000500000000000000" pitchFamily="2" charset="0"/>
            </a:endParaRPr>
          </a:p>
          <a:p>
            <a:pPr lvl="0" algn="ctr" rtl="0"/>
            <a:r>
              <a:rPr lang="en-GB" sz="1400" b="1" noProof="0" dirty="0">
                <a:latin typeface="Barlow" panose="00000500000000000000" pitchFamily="2" charset="0"/>
              </a:rPr>
              <a:t>9.3</a:t>
            </a:r>
            <a:r>
              <a:rPr lang="sq-AL" sz="1400" b="1" noProof="0" dirty="0">
                <a:latin typeface="Barlow" panose="00000500000000000000" pitchFamily="2" charset="0"/>
              </a:rPr>
              <a:t>%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DDEF460-A510-77A1-526F-4E4C8D47E439}"/>
              </a:ext>
            </a:extLst>
          </p:cNvPr>
          <p:cNvSpPr/>
          <p:nvPr/>
        </p:nvSpPr>
        <p:spPr>
          <a:xfrm>
            <a:off x="523818" y="2850989"/>
            <a:ext cx="3254432" cy="1165152"/>
          </a:xfrm>
          <a:custGeom>
            <a:avLst/>
            <a:gdLst>
              <a:gd name="connsiteX0" fmla="*/ 2841 w 1366504"/>
              <a:gd name="connsiteY0" fmla="*/ 126136 h 842202"/>
              <a:gd name="connsiteX1" fmla="*/ 26654 w 1366504"/>
              <a:gd name="connsiteY1" fmla="*/ 581749 h 842202"/>
              <a:gd name="connsiteX2" fmla="*/ 66341 w 1366504"/>
              <a:gd name="connsiteY2" fmla="*/ 759549 h 842202"/>
              <a:gd name="connsiteX3" fmla="*/ 180641 w 1366504"/>
              <a:gd name="connsiteY3" fmla="*/ 840511 h 842202"/>
              <a:gd name="connsiteX4" fmla="*/ 758491 w 1366504"/>
              <a:gd name="connsiteY4" fmla="*/ 810349 h 842202"/>
              <a:gd name="connsiteX5" fmla="*/ 1237916 w 1366504"/>
              <a:gd name="connsiteY5" fmla="*/ 761136 h 842202"/>
              <a:gd name="connsiteX6" fmla="*/ 1337929 w 1366504"/>
              <a:gd name="connsiteY6" fmla="*/ 681761 h 842202"/>
              <a:gd name="connsiteX7" fmla="*/ 1364916 w 1366504"/>
              <a:gd name="connsiteY7" fmla="*/ 449986 h 842202"/>
              <a:gd name="connsiteX8" fmla="*/ 1301416 w 1366504"/>
              <a:gd name="connsiteY8" fmla="*/ 137249 h 842202"/>
              <a:gd name="connsiteX9" fmla="*/ 1252204 w 1366504"/>
              <a:gd name="connsiteY9" fmla="*/ 61049 h 842202"/>
              <a:gd name="connsiteX10" fmla="*/ 1017254 w 1366504"/>
              <a:gd name="connsiteY10" fmla="*/ 30886 h 842202"/>
              <a:gd name="connsiteX11" fmla="*/ 418766 w 1366504"/>
              <a:gd name="connsiteY11" fmla="*/ 8661 h 842202"/>
              <a:gd name="connsiteX12" fmla="*/ 93329 w 1366504"/>
              <a:gd name="connsiteY12" fmla="*/ 10249 h 842202"/>
              <a:gd name="connsiteX13" fmla="*/ 2841 w 1366504"/>
              <a:gd name="connsiteY13" fmla="*/ 126136 h 84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66504" h="842202">
                <a:moveTo>
                  <a:pt x="2841" y="126136"/>
                </a:moveTo>
                <a:cubicBezTo>
                  <a:pt x="-8271" y="221386"/>
                  <a:pt x="16071" y="476180"/>
                  <a:pt x="26654" y="581749"/>
                </a:cubicBezTo>
                <a:cubicBezTo>
                  <a:pt x="37237" y="687318"/>
                  <a:pt x="40677" y="716422"/>
                  <a:pt x="66341" y="759549"/>
                </a:cubicBezTo>
                <a:cubicBezTo>
                  <a:pt x="92005" y="802676"/>
                  <a:pt x="65283" y="832044"/>
                  <a:pt x="180641" y="840511"/>
                </a:cubicBezTo>
                <a:cubicBezTo>
                  <a:pt x="295999" y="848978"/>
                  <a:pt x="582279" y="823578"/>
                  <a:pt x="758491" y="810349"/>
                </a:cubicBezTo>
                <a:cubicBezTo>
                  <a:pt x="934703" y="797120"/>
                  <a:pt x="1141343" y="782567"/>
                  <a:pt x="1237916" y="761136"/>
                </a:cubicBezTo>
                <a:cubicBezTo>
                  <a:pt x="1334489" y="739705"/>
                  <a:pt x="1316762" y="733619"/>
                  <a:pt x="1337929" y="681761"/>
                </a:cubicBezTo>
                <a:cubicBezTo>
                  <a:pt x="1359096" y="629903"/>
                  <a:pt x="1371001" y="540738"/>
                  <a:pt x="1364916" y="449986"/>
                </a:cubicBezTo>
                <a:cubicBezTo>
                  <a:pt x="1358831" y="359234"/>
                  <a:pt x="1320201" y="202072"/>
                  <a:pt x="1301416" y="137249"/>
                </a:cubicBezTo>
                <a:cubicBezTo>
                  <a:pt x="1282631" y="72426"/>
                  <a:pt x="1299564" y="78776"/>
                  <a:pt x="1252204" y="61049"/>
                </a:cubicBezTo>
                <a:cubicBezTo>
                  <a:pt x="1204844" y="43322"/>
                  <a:pt x="1156160" y="39617"/>
                  <a:pt x="1017254" y="30886"/>
                </a:cubicBezTo>
                <a:cubicBezTo>
                  <a:pt x="878348" y="22155"/>
                  <a:pt x="572753" y="12100"/>
                  <a:pt x="418766" y="8661"/>
                </a:cubicBezTo>
                <a:cubicBezTo>
                  <a:pt x="264779" y="5222"/>
                  <a:pt x="162650" y="-9859"/>
                  <a:pt x="93329" y="10249"/>
                </a:cubicBezTo>
                <a:cubicBezTo>
                  <a:pt x="24008" y="30357"/>
                  <a:pt x="13953" y="30886"/>
                  <a:pt x="2841" y="12613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sq-AL" sz="1400" b="1" noProof="0" dirty="0">
                <a:latin typeface="Barlow" panose="00000500000000000000" pitchFamily="2" charset="0"/>
              </a:rPr>
              <a:t>Niveli i realizimit faktik:</a:t>
            </a:r>
            <a:endParaRPr lang="en-US" sz="1400" b="1" noProof="0" dirty="0">
              <a:latin typeface="Barlow" panose="00000500000000000000" pitchFamily="2" charset="0"/>
            </a:endParaRPr>
          </a:p>
          <a:p>
            <a:pPr lvl="0" algn="ctr" rtl="0"/>
            <a:endParaRPr lang="sq-AL" sz="1400" b="1" noProof="0" dirty="0">
              <a:latin typeface="Barlow" panose="00000500000000000000" pitchFamily="2" charset="0"/>
            </a:endParaRPr>
          </a:p>
          <a:p>
            <a:pPr lvl="0" algn="ctr" rtl="0"/>
            <a:r>
              <a:rPr lang="sq-AL" sz="1400" b="1" noProof="0" dirty="0">
                <a:latin typeface="Barlow" panose="00000500000000000000" pitchFamily="2" charset="0"/>
              </a:rPr>
              <a:t>110.</a:t>
            </a:r>
            <a:r>
              <a:rPr lang="en-US" sz="1400" b="1" noProof="0" dirty="0">
                <a:latin typeface="Barlow" panose="00000500000000000000" pitchFamily="2" charset="0"/>
              </a:rPr>
              <a:t>8</a:t>
            </a:r>
            <a:r>
              <a:rPr lang="sq-AL" sz="1400" b="1" noProof="0" dirty="0">
                <a:latin typeface="Barlow" panose="00000500000000000000" pitchFamily="2" charset="0"/>
              </a:rPr>
              <a:t>%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71970E2-5E2A-1E70-76FD-8C536547BA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568648"/>
              </p:ext>
            </p:extLst>
          </p:nvPr>
        </p:nvGraphicFramePr>
        <p:xfrm>
          <a:off x="0" y="4356100"/>
          <a:ext cx="7207250" cy="6121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3625">
                  <a:extLst>
                    <a:ext uri="{9D8B030D-6E8A-4147-A177-3AD203B41FA5}">
                      <a16:colId xmlns:a16="http://schemas.microsoft.com/office/drawing/2014/main" val="3608872522"/>
                    </a:ext>
                  </a:extLst>
                </a:gridCol>
                <a:gridCol w="3603625">
                  <a:extLst>
                    <a:ext uri="{9D8B030D-6E8A-4147-A177-3AD203B41FA5}">
                      <a16:colId xmlns:a16="http://schemas.microsoft.com/office/drawing/2014/main" val="994170029"/>
                    </a:ext>
                  </a:extLst>
                </a:gridCol>
              </a:tblGrid>
              <a:tr h="6121390">
                <a:tc>
                  <a:txBody>
                    <a:bodyPr/>
                    <a:lstStyle/>
                    <a:p>
                      <a:pPr marL="259080" lvl="1" indent="-129540" algn="just" defTabSz="914400" rtl="0" eaLnBrk="1" latinLnBrk="0" hangingPunct="1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/>
                        <a:buChar char="•"/>
                      </a:pPr>
                      <a:endParaRPr lang="en-US" sz="14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lvl="1" indent="-129540" algn="just" defTabSz="914400" rtl="0" eaLnBrk="1" latinLnBrk="0" hangingPunct="1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/>
                        <a:buChar char="•"/>
                      </a:pPr>
                      <a:endParaRPr lang="en-US" sz="14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lvl="1" indent="-129540" algn="just" defTabSz="914400" rtl="0" eaLnBrk="1" latinLnBrk="0" hangingPunct="1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/>
                        <a:buChar char="•"/>
                      </a:pPr>
                      <a:endParaRPr lang="en-US" sz="14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lvl="1" indent="-129540" algn="just" defTabSz="914400" rtl="0" eaLnBrk="1" latinLnBrk="0" hangingPunct="1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/>
                        <a:buChar char="•"/>
                      </a:pPr>
                      <a:endParaRPr lang="en-US" sz="14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lvl="1" indent="-129540" algn="just" defTabSz="914400" rtl="0" eaLnBrk="1" latinLnBrk="0" hangingPunct="1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/>
                        <a:buChar char="•"/>
                      </a:pPr>
                      <a:endParaRPr lang="en-US" sz="14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lvl="1" indent="-129540" algn="just" defTabSz="914400" rtl="0" eaLnBrk="1" latinLnBrk="0" hangingPunct="1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/>
                        <a:buChar char="•"/>
                      </a:pPr>
                      <a:endParaRPr lang="en-US" sz="14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lvl="1" indent="-129540" algn="just" defTabSz="914400" rtl="0" eaLnBrk="1" latinLnBrk="0" hangingPunct="1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/>
                        <a:buChar char="•"/>
                      </a:pPr>
                      <a:endParaRPr lang="en-US" sz="14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lvl="1" indent="-129540" algn="just" defTabSz="914400" rtl="0" eaLnBrk="1" latinLnBrk="0" hangingPunct="1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/>
                        <a:buChar char="•"/>
                      </a:pPr>
                      <a:endParaRPr lang="en-US" sz="14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lvl="1" indent="-129540" algn="just" defTabSz="914400" rtl="0" eaLnBrk="1" latinLnBrk="0" hangingPunct="1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/>
                        <a:buChar char="•"/>
                      </a:pPr>
                      <a:endParaRPr lang="en-US" sz="14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129540" lvl="1" indent="0" algn="just" defTabSz="914400" rtl="0" eaLnBrk="1" latinLnBrk="0" hangingPunct="1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/>
                        <a:buNone/>
                      </a:pPr>
                      <a:endParaRPr lang="en-US" sz="14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129540" lvl="1" indent="0" algn="just" defTabSz="914400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/>
                        <a:buNone/>
                      </a:pPr>
                      <a:endParaRPr lang="en-US" sz="12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lvl="1" indent="-129540" algn="l" defTabSz="914400" rtl="0" eaLnBrk="1" latinLnBrk="0" hangingPunct="1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/>
                        <a:buChar char="•"/>
                      </a:pP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Janë hartuar dhe zbatuar projekte strategjike që përfshijnë qendrën multifunksionale në Luginën e Vjosës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59080" lvl="1" indent="-129540" algn="l" defTabSz="914400" rtl="0" eaLnBrk="1" latinLnBrk="0" hangingPunct="1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/>
                        <a:buChar char="•"/>
                      </a:pP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Është zbatuar programi SANEX Kapitulli 27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-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SIDA për përmirësimin dhe përafrimin e standardeve mjedisore në fushën e ujërave dhe mbrojtjes së mjedisit.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9540" lvl="1" algn="l" rtl="0">
                        <a:spcBef>
                          <a:spcPct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 </a:t>
                      </a:r>
                      <a:r>
                        <a:rPr lang="sq-AL" sz="1400" b="1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Arritjet kryesore:</a:t>
                      </a:r>
                      <a:endParaRPr lang="en-US" sz="1400" b="1" spc="4" noProof="0" dirty="0">
                        <a:solidFill>
                          <a:srgbClr val="365B6D"/>
                        </a:solidFill>
                        <a:latin typeface="Barlow"/>
                      </a:endParaRPr>
                    </a:p>
                    <a:p>
                      <a:pPr marL="259080" lvl="1" indent="-129540" algn="l" defTabSz="914400" rtl="0" eaLnBrk="1" latinLnBrk="0" hangingPunct="1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/>
                        <a:buChar char="•"/>
                      </a:pP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Janë kryer 64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4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inspektime për parandalimin e përkeqësimit të shfrytëzimit pa kriter të burimeve ujore, të ndotjes se ujit, ajrit dhe tokës me ndikim në përmirësimin e cilësisë së mjedisit, ajrit, mbrojtjes së natyrës dhe biodiversitetit.</a:t>
                      </a:r>
                      <a:endParaRPr lang="en-US" sz="13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lvl="1" indent="-129540" algn="l" defTabSz="914400" rtl="0" eaLnBrk="1" latinLnBrk="0" hangingPunct="1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/>
                        <a:buChar char="•"/>
                      </a:pP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U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realizua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n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8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340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raporte monitorimi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për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veprimtarinë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mjedisin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.</a:t>
                      </a:r>
                      <a:endParaRPr lang="en-US" sz="13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259080" lvl="1" indent="-129540" algn="l" defTabSz="914400" rtl="0" eaLnBrk="1" latinLnBrk="0" hangingPunct="1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/>
                        <a:buChar char="•"/>
                      </a:pP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U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hartua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n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plane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për menaxhimin e qëndrueshëm të ekosistemeve, promovimin e zhvillimit të një ekonomie të gjelbër, koordinimin në nivel qendror, rajonal e lokal.</a:t>
                      </a:r>
                      <a:endParaRPr lang="en-US" sz="13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900109"/>
                  </a:ext>
                </a:extLst>
              </a:tr>
            </a:tbl>
          </a:graphicData>
        </a:graphic>
      </p:graphicFrame>
      <p:grpSp>
        <p:nvGrpSpPr>
          <p:cNvPr id="14" name="Group 5">
            <a:extLst>
              <a:ext uri="{FF2B5EF4-FFF2-40B4-BE49-F238E27FC236}">
                <a16:creationId xmlns:a16="http://schemas.microsoft.com/office/drawing/2014/main" id="{A4EFBD68-769C-0BF0-872B-CB5A9D1C15E1}"/>
              </a:ext>
            </a:extLst>
          </p:cNvPr>
          <p:cNvGrpSpPr/>
          <p:nvPr/>
        </p:nvGrpSpPr>
        <p:grpSpPr>
          <a:xfrm rot="-10138660">
            <a:off x="6729297" y="-236639"/>
            <a:ext cx="2141005" cy="1985278"/>
            <a:chOff x="0" y="0"/>
            <a:chExt cx="812800" cy="75368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C6900143-FB90-DA04-A08A-7CD74EB6D0D0}"/>
                </a:ext>
              </a:extLst>
            </p:cNvPr>
            <p:cNvSpPr/>
            <p:nvPr/>
          </p:nvSpPr>
          <p:spPr>
            <a:xfrm>
              <a:off x="0" y="0"/>
              <a:ext cx="812800" cy="753680"/>
            </a:xfrm>
            <a:custGeom>
              <a:avLst/>
              <a:gdLst/>
              <a:ahLst/>
              <a:cxnLst/>
              <a:rect l="l" t="t" r="r" b="b"/>
              <a:pathLst>
                <a:path w="812800" h="753680">
                  <a:moveTo>
                    <a:pt x="406400" y="0"/>
                  </a:moveTo>
                  <a:lnTo>
                    <a:pt x="812800" y="753680"/>
                  </a:lnTo>
                  <a:lnTo>
                    <a:pt x="0" y="75368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16863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78DC19F6-A607-D65D-AD97-7627C3BEC8A1}"/>
                </a:ext>
              </a:extLst>
            </p:cNvPr>
            <p:cNvSpPr txBox="1"/>
            <p:nvPr/>
          </p:nvSpPr>
          <p:spPr>
            <a:xfrm>
              <a:off x="127000" y="321348"/>
              <a:ext cx="558800" cy="378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22" name="Group 15">
            <a:extLst>
              <a:ext uri="{FF2B5EF4-FFF2-40B4-BE49-F238E27FC236}">
                <a16:creationId xmlns:a16="http://schemas.microsoft.com/office/drawing/2014/main" id="{77BC629D-2AD7-8518-E671-081FF386BC37}"/>
              </a:ext>
            </a:extLst>
          </p:cNvPr>
          <p:cNvGrpSpPr/>
          <p:nvPr/>
        </p:nvGrpSpPr>
        <p:grpSpPr>
          <a:xfrm rot="-10138660">
            <a:off x="6498344" y="-656774"/>
            <a:ext cx="2141005" cy="1985278"/>
            <a:chOff x="0" y="0"/>
            <a:chExt cx="812800" cy="753681"/>
          </a:xfrm>
        </p:grpSpPr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BE243314-D852-F801-F67B-BEEE2D1CFC45}"/>
                </a:ext>
              </a:extLst>
            </p:cNvPr>
            <p:cNvSpPr/>
            <p:nvPr/>
          </p:nvSpPr>
          <p:spPr>
            <a:xfrm>
              <a:off x="0" y="0"/>
              <a:ext cx="812800" cy="753680"/>
            </a:xfrm>
            <a:custGeom>
              <a:avLst/>
              <a:gdLst/>
              <a:ahLst/>
              <a:cxnLst/>
              <a:rect l="l" t="t" r="r" b="b"/>
              <a:pathLst>
                <a:path w="812800" h="753680">
                  <a:moveTo>
                    <a:pt x="406400" y="0"/>
                  </a:moveTo>
                  <a:lnTo>
                    <a:pt x="812800" y="753680"/>
                  </a:lnTo>
                  <a:lnTo>
                    <a:pt x="0" y="75368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16863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24" name="TextBox 17">
              <a:extLst>
                <a:ext uri="{FF2B5EF4-FFF2-40B4-BE49-F238E27FC236}">
                  <a16:creationId xmlns:a16="http://schemas.microsoft.com/office/drawing/2014/main" id="{0B6D5438-189B-6658-403F-AE1827211DB5}"/>
                </a:ext>
              </a:extLst>
            </p:cNvPr>
            <p:cNvSpPr txBox="1"/>
            <p:nvPr/>
          </p:nvSpPr>
          <p:spPr>
            <a:xfrm>
              <a:off x="127000" y="321348"/>
              <a:ext cx="558800" cy="378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25" name="Group 8">
            <a:extLst>
              <a:ext uri="{FF2B5EF4-FFF2-40B4-BE49-F238E27FC236}">
                <a16:creationId xmlns:a16="http://schemas.microsoft.com/office/drawing/2014/main" id="{99C45BF0-1369-644E-B0CD-080AEA8F189C}"/>
              </a:ext>
            </a:extLst>
          </p:cNvPr>
          <p:cNvGrpSpPr/>
          <p:nvPr/>
        </p:nvGrpSpPr>
        <p:grpSpPr>
          <a:xfrm rot="1136038">
            <a:off x="6664025" y="9084315"/>
            <a:ext cx="2921675" cy="2556466"/>
            <a:chOff x="0" y="0"/>
            <a:chExt cx="812800" cy="711200"/>
          </a:xfrm>
        </p:grpSpPr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FF5F4E85-E85E-F9BF-968D-4368F390F9A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72941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27" name="TextBox 10">
              <a:extLst>
                <a:ext uri="{FF2B5EF4-FFF2-40B4-BE49-F238E27FC236}">
                  <a16:creationId xmlns:a16="http://schemas.microsoft.com/office/drawing/2014/main" id="{2147284E-F76E-F041-AEFC-D6F6BBD18AB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pic>
        <p:nvPicPr>
          <p:cNvPr id="4" name="Picture 3" descr="A body of water with a dock and mountains in the background">
            <a:extLst>
              <a:ext uri="{FF2B5EF4-FFF2-40B4-BE49-F238E27FC236}">
                <a16:creationId xmlns:a16="http://schemas.microsoft.com/office/drawing/2014/main" id="{18730BCF-6F2B-0DBF-383A-71CC58DF9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15" y="4876405"/>
            <a:ext cx="3613740" cy="26038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830D3CE-2B44-A11E-CAE0-873D9D5D26D9}"/>
              </a:ext>
            </a:extLst>
          </p:cNvPr>
          <p:cNvGrpSpPr/>
          <p:nvPr/>
        </p:nvGrpSpPr>
        <p:grpSpPr>
          <a:xfrm>
            <a:off x="860" y="215910"/>
            <a:ext cx="3132903" cy="304044"/>
            <a:chOff x="860" y="215910"/>
            <a:chExt cx="3132903" cy="304044"/>
          </a:xfrm>
        </p:grpSpPr>
        <p:grpSp>
          <p:nvGrpSpPr>
            <p:cNvPr id="18" name="Group 2">
              <a:extLst>
                <a:ext uri="{FF2B5EF4-FFF2-40B4-BE49-F238E27FC236}">
                  <a16:creationId xmlns:a16="http://schemas.microsoft.com/office/drawing/2014/main" id="{4360106E-FBE3-2EC1-12D7-E1E228470CCF}"/>
                </a:ext>
              </a:extLst>
            </p:cNvPr>
            <p:cNvGrpSpPr/>
            <p:nvPr/>
          </p:nvGrpSpPr>
          <p:grpSpPr>
            <a:xfrm rot="5400000">
              <a:off x="1515103" y="-1057393"/>
              <a:ext cx="63104" cy="3091589"/>
              <a:chOff x="0" y="0"/>
              <a:chExt cx="17101" cy="934750"/>
            </a:xfrm>
          </p:grpSpPr>
          <p:sp>
            <p:nvSpPr>
              <p:cNvPr id="31" name="Freeform 3">
                <a:extLst>
                  <a:ext uri="{FF2B5EF4-FFF2-40B4-BE49-F238E27FC236}">
                    <a16:creationId xmlns:a16="http://schemas.microsoft.com/office/drawing/2014/main" id="{10E0D32C-89BB-0172-86DB-19E45465A7C1}"/>
                  </a:ext>
                </a:extLst>
              </p:cNvPr>
              <p:cNvSpPr/>
              <p:nvPr/>
            </p:nvSpPr>
            <p:spPr>
              <a:xfrm>
                <a:off x="0" y="0"/>
                <a:ext cx="17101" cy="934750"/>
              </a:xfrm>
              <a:custGeom>
                <a:avLst/>
                <a:gdLst/>
                <a:ahLst/>
                <a:cxnLst/>
                <a:rect l="l" t="t" r="r" b="b"/>
                <a:pathLst>
                  <a:path w="17101" h="934750">
                    <a:moveTo>
                      <a:pt x="0" y="0"/>
                    </a:moveTo>
                    <a:lnTo>
                      <a:pt x="17101" y="0"/>
                    </a:lnTo>
                    <a:lnTo>
                      <a:pt x="17101" y="934750"/>
                    </a:lnTo>
                    <a:lnTo>
                      <a:pt x="0" y="934750"/>
                    </a:lnTo>
                    <a:close/>
                  </a:path>
                </a:pathLst>
              </a:custGeom>
              <a:solidFill>
                <a:srgbClr val="365B6D"/>
              </a:solidFill>
            </p:spPr>
            <p:txBody>
              <a:bodyPr/>
              <a:lstStyle/>
              <a:p>
                <a:pPr algn="l" rtl="0"/>
                <a:endParaRPr lang="sq-AL" noProof="0" dirty="0"/>
              </a:p>
            </p:txBody>
          </p:sp>
          <p:sp>
            <p:nvSpPr>
              <p:cNvPr id="32" name="TextBox 4">
                <a:extLst>
                  <a:ext uri="{FF2B5EF4-FFF2-40B4-BE49-F238E27FC236}">
                    <a16:creationId xmlns:a16="http://schemas.microsoft.com/office/drawing/2014/main" id="{E965D795-68AF-68DA-7898-563743BA3A6B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7101" cy="944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1871"/>
                  </a:lnSpc>
                </a:pPr>
                <a:endParaRPr lang="sq-AL" noProof="0" dirty="0"/>
              </a:p>
            </p:txBody>
          </p:sp>
        </p:grpSp>
        <p:grpSp>
          <p:nvGrpSpPr>
            <p:cNvPr id="28" name="Group 19">
              <a:extLst>
                <a:ext uri="{FF2B5EF4-FFF2-40B4-BE49-F238E27FC236}">
                  <a16:creationId xmlns:a16="http://schemas.microsoft.com/office/drawing/2014/main" id="{74F4A285-C3A8-45E4-9E06-52BC531BC28B}"/>
                </a:ext>
              </a:extLst>
            </p:cNvPr>
            <p:cNvGrpSpPr/>
            <p:nvPr/>
          </p:nvGrpSpPr>
          <p:grpSpPr>
            <a:xfrm>
              <a:off x="97017" y="215910"/>
              <a:ext cx="3036746" cy="194284"/>
              <a:chOff x="120176" y="-97609"/>
              <a:chExt cx="2266969" cy="233489"/>
            </a:xfrm>
          </p:grpSpPr>
          <p:sp>
            <p:nvSpPr>
              <p:cNvPr id="29" name="TextBox 20">
                <a:extLst>
                  <a:ext uri="{FF2B5EF4-FFF2-40B4-BE49-F238E27FC236}">
                    <a16:creationId xmlns:a16="http://schemas.microsoft.com/office/drawing/2014/main" id="{3F92A811-886A-BEE5-CCB5-9E0E8D920227}"/>
                  </a:ext>
                </a:extLst>
              </p:cNvPr>
              <p:cNvSpPr txBox="1"/>
              <p:nvPr/>
            </p:nvSpPr>
            <p:spPr>
              <a:xfrm>
                <a:off x="317411" y="-71078"/>
                <a:ext cx="2069734" cy="19264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 rtl="0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sq-AL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Buxheti</a:t>
                </a:r>
                <a:r>
                  <a:rPr lang="en-GB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</a:t>
                </a:r>
                <a:r>
                  <a:rPr lang="en-GB" sz="999" spc="3" noProof="0" dirty="0" err="1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Faktik</a:t>
                </a:r>
                <a:r>
                  <a:rPr lang="en-GB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2025 </a:t>
                </a:r>
                <a:r>
                  <a:rPr lang="sq-AL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për Qytetarët</a:t>
                </a:r>
              </a:p>
            </p:txBody>
          </p:sp>
          <p:sp>
            <p:nvSpPr>
              <p:cNvPr id="30" name="TextBox 21">
                <a:extLst>
                  <a:ext uri="{FF2B5EF4-FFF2-40B4-BE49-F238E27FC236}">
                    <a16:creationId xmlns:a16="http://schemas.microsoft.com/office/drawing/2014/main" id="{C7A45FFE-56BE-7726-5775-A38321F497C9}"/>
                  </a:ext>
                </a:extLst>
              </p:cNvPr>
              <p:cNvSpPr txBox="1"/>
              <p:nvPr/>
            </p:nvSpPr>
            <p:spPr>
              <a:xfrm>
                <a:off x="120176" y="-97609"/>
                <a:ext cx="140198" cy="23348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 rtl="0">
                  <a:lnSpc>
                    <a:spcPts val="1679"/>
                  </a:lnSpc>
                  <a:spcBef>
                    <a:spcPct val="0"/>
                  </a:spcBef>
                </a:pPr>
                <a:r>
                  <a:rPr lang="en-US" sz="1200" b="1" spc="4" dirty="0">
                    <a:solidFill>
                      <a:srgbClr val="E49393"/>
                    </a:solidFill>
                    <a:latin typeface="Barlow Bold"/>
                    <a:ea typeface="Barlow Bold"/>
                    <a:cs typeface="Barlow Bold"/>
                    <a:sym typeface="Barlow Bold"/>
                  </a:rPr>
                  <a:t>25</a:t>
                </a:r>
                <a:endParaRPr lang="sq-AL" sz="1200" b="1" spc="4" noProof="0" dirty="0">
                  <a:solidFill>
                    <a:srgbClr val="E49393"/>
                  </a:solidFill>
                  <a:latin typeface="Barlow Bold"/>
                  <a:ea typeface="Barlow Bold"/>
                  <a:cs typeface="Barlow Bold"/>
                  <a:sym typeface="Barlow Bold"/>
                </a:endParaRPr>
              </a:p>
            </p:txBody>
          </p:sp>
        </p:grpSp>
      </p:grpSp>
      <p:pic>
        <p:nvPicPr>
          <p:cNvPr id="3074" name="Picture 2" descr="Qëndrueshmëria dhe mjedisi">
            <a:extLst>
              <a:ext uri="{FF2B5EF4-FFF2-40B4-BE49-F238E27FC236}">
                <a16:creationId xmlns:a16="http://schemas.microsoft.com/office/drawing/2014/main" id="{AD4A46FD-52D3-022C-A972-254260239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203" y="7937500"/>
            <a:ext cx="3547298" cy="212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713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749AF-6AD9-6071-B256-E46D4270A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>
            <a:extLst>
              <a:ext uri="{FF2B5EF4-FFF2-40B4-BE49-F238E27FC236}">
                <a16:creationId xmlns:a16="http://schemas.microsoft.com/office/drawing/2014/main" id="{4B96C11D-C6F9-5413-1943-A179B42785FF}"/>
              </a:ext>
            </a:extLst>
          </p:cNvPr>
          <p:cNvSpPr txBox="1"/>
          <p:nvPr/>
        </p:nvSpPr>
        <p:spPr>
          <a:xfrm>
            <a:off x="755999" y="689325"/>
            <a:ext cx="6300508" cy="446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 rtl="0">
              <a:lnSpc>
                <a:spcPts val="3919"/>
              </a:lnSpc>
              <a:spcBef>
                <a:spcPct val="0"/>
              </a:spcBef>
            </a:pPr>
            <a:r>
              <a:rPr lang="sq-AL" sz="2799" b="1" noProof="0" dirty="0">
                <a:solidFill>
                  <a:srgbClr val="365B6D"/>
                </a:solidFill>
                <a:latin typeface="Barlow Bold"/>
                <a:ea typeface="Barlow Bold"/>
                <a:cs typeface="Barlow Bold"/>
                <a:sym typeface="Barlow Bold"/>
              </a:rPr>
              <a:t>ARGËTIMI, KULTURA</a:t>
            </a:r>
            <a:r>
              <a:rPr lang="en-US" sz="2799" b="1" dirty="0">
                <a:solidFill>
                  <a:srgbClr val="365B6D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  <a:r>
              <a:rPr lang="sq-AL" sz="2799" b="1" noProof="0" dirty="0">
                <a:solidFill>
                  <a:srgbClr val="365B6D"/>
                </a:solidFill>
                <a:latin typeface="Barlow Bold"/>
                <a:ea typeface="Barlow Bold"/>
                <a:cs typeface="Barlow Bold"/>
                <a:sym typeface="Barlow Bold"/>
              </a:rPr>
              <a:t>DHE FEJA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4CF249E-07FF-FE30-1646-1EFA5D13E3D6}"/>
              </a:ext>
            </a:extLst>
          </p:cNvPr>
          <p:cNvSpPr/>
          <p:nvPr/>
        </p:nvSpPr>
        <p:spPr>
          <a:xfrm>
            <a:off x="501649" y="1324863"/>
            <a:ext cx="3112574" cy="1103184"/>
          </a:xfrm>
          <a:custGeom>
            <a:avLst/>
            <a:gdLst>
              <a:gd name="connsiteX0" fmla="*/ 11063 w 1390939"/>
              <a:gd name="connsiteY0" fmla="*/ 52125 h 867129"/>
              <a:gd name="connsiteX1" fmla="*/ 479 w 1390939"/>
              <a:gd name="connsiteY1" fmla="*/ 511442 h 867129"/>
              <a:gd name="connsiteX2" fmla="*/ 17413 w 1390939"/>
              <a:gd name="connsiteY2" fmla="*/ 718875 h 867129"/>
              <a:gd name="connsiteX3" fmla="*/ 70329 w 1390939"/>
              <a:gd name="connsiteY3" fmla="*/ 786609 h 867129"/>
              <a:gd name="connsiteX4" fmla="*/ 165579 w 1390939"/>
              <a:gd name="connsiteY4" fmla="*/ 788725 h 867129"/>
              <a:gd name="connsiteX5" fmla="*/ 823863 w 1390939"/>
              <a:gd name="connsiteY5" fmla="*/ 828942 h 867129"/>
              <a:gd name="connsiteX6" fmla="*/ 1236613 w 1390939"/>
              <a:gd name="connsiteY6" fmla="*/ 867042 h 867129"/>
              <a:gd name="connsiteX7" fmla="*/ 1338213 w 1390939"/>
              <a:gd name="connsiteY7" fmla="*/ 837409 h 867129"/>
              <a:gd name="connsiteX8" fmla="*/ 1386896 w 1390939"/>
              <a:gd name="connsiteY8" fmla="*/ 776025 h 867129"/>
              <a:gd name="connsiteX9" fmla="*/ 1384779 w 1390939"/>
              <a:gd name="connsiteY9" fmla="*/ 568592 h 867129"/>
              <a:gd name="connsiteX10" fmla="*/ 1357263 w 1390939"/>
              <a:gd name="connsiteY10" fmla="*/ 223575 h 867129"/>
              <a:gd name="connsiteX11" fmla="*/ 1333979 w 1390939"/>
              <a:gd name="connsiteY11" fmla="*/ 45775 h 867129"/>
              <a:gd name="connsiteX12" fmla="*/ 1287413 w 1390939"/>
              <a:gd name="connsiteY12" fmla="*/ 11909 h 867129"/>
              <a:gd name="connsiteX13" fmla="*/ 720146 w 1390939"/>
              <a:gd name="connsiteY13" fmla="*/ 7675 h 867129"/>
              <a:gd name="connsiteX14" fmla="*/ 239663 w 1390939"/>
              <a:gd name="connsiteY14" fmla="*/ 7675 h 867129"/>
              <a:gd name="connsiteX15" fmla="*/ 72446 w 1390939"/>
              <a:gd name="connsiteY15" fmla="*/ 5559 h 867129"/>
              <a:gd name="connsiteX16" fmla="*/ 11063 w 1390939"/>
              <a:gd name="connsiteY16" fmla="*/ 52125 h 86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939" h="867129">
                <a:moveTo>
                  <a:pt x="11063" y="52125"/>
                </a:moveTo>
                <a:cubicBezTo>
                  <a:pt x="-931" y="136439"/>
                  <a:pt x="-579" y="400317"/>
                  <a:pt x="479" y="511442"/>
                </a:cubicBezTo>
                <a:cubicBezTo>
                  <a:pt x="1537" y="622567"/>
                  <a:pt x="5771" y="673014"/>
                  <a:pt x="17413" y="718875"/>
                </a:cubicBezTo>
                <a:cubicBezTo>
                  <a:pt x="29055" y="764736"/>
                  <a:pt x="45635" y="774967"/>
                  <a:pt x="70329" y="786609"/>
                </a:cubicBezTo>
                <a:cubicBezTo>
                  <a:pt x="95023" y="798251"/>
                  <a:pt x="165579" y="788725"/>
                  <a:pt x="165579" y="788725"/>
                </a:cubicBezTo>
                <a:lnTo>
                  <a:pt x="823863" y="828942"/>
                </a:lnTo>
                <a:cubicBezTo>
                  <a:pt x="1002369" y="841995"/>
                  <a:pt x="1150888" y="865631"/>
                  <a:pt x="1236613" y="867042"/>
                </a:cubicBezTo>
                <a:cubicBezTo>
                  <a:pt x="1322338" y="868453"/>
                  <a:pt x="1313166" y="852578"/>
                  <a:pt x="1338213" y="837409"/>
                </a:cubicBezTo>
                <a:cubicBezTo>
                  <a:pt x="1363260" y="822240"/>
                  <a:pt x="1379135" y="820828"/>
                  <a:pt x="1386896" y="776025"/>
                </a:cubicBezTo>
                <a:cubicBezTo>
                  <a:pt x="1394657" y="731222"/>
                  <a:pt x="1389718" y="660667"/>
                  <a:pt x="1384779" y="568592"/>
                </a:cubicBezTo>
                <a:cubicBezTo>
                  <a:pt x="1379840" y="476517"/>
                  <a:pt x="1365730" y="310711"/>
                  <a:pt x="1357263" y="223575"/>
                </a:cubicBezTo>
                <a:cubicBezTo>
                  <a:pt x="1348796" y="136439"/>
                  <a:pt x="1345621" y="81053"/>
                  <a:pt x="1333979" y="45775"/>
                </a:cubicBezTo>
                <a:cubicBezTo>
                  <a:pt x="1322337" y="10497"/>
                  <a:pt x="1389719" y="18259"/>
                  <a:pt x="1287413" y="11909"/>
                </a:cubicBezTo>
                <a:cubicBezTo>
                  <a:pt x="1185108" y="5559"/>
                  <a:pt x="720146" y="7675"/>
                  <a:pt x="720146" y="7675"/>
                </a:cubicBezTo>
                <a:lnTo>
                  <a:pt x="239663" y="7675"/>
                </a:lnTo>
                <a:cubicBezTo>
                  <a:pt x="131713" y="7322"/>
                  <a:pt x="109488" y="-1849"/>
                  <a:pt x="72446" y="5559"/>
                </a:cubicBezTo>
                <a:cubicBezTo>
                  <a:pt x="35404" y="12967"/>
                  <a:pt x="23057" y="-32189"/>
                  <a:pt x="11063" y="52125"/>
                </a:cubicBezTo>
                <a:close/>
              </a:path>
            </a:pathLst>
          </a:custGeom>
          <a:solidFill>
            <a:srgbClr val="D18F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sq-AL" sz="1400" b="1" noProof="0" dirty="0">
                <a:latin typeface="Barlow" panose="00000500000000000000" pitchFamily="2" charset="0"/>
              </a:rPr>
              <a:t>Shpenzimet e planifikuara:</a:t>
            </a:r>
            <a:endParaRPr lang="en-US" sz="1400" b="1" noProof="0" dirty="0">
              <a:latin typeface="Barlow" panose="00000500000000000000" pitchFamily="2" charset="0"/>
            </a:endParaRPr>
          </a:p>
          <a:p>
            <a:pPr lvl="0" algn="ctr" rtl="0"/>
            <a:endParaRPr lang="sq-AL" sz="1400" b="1" noProof="0" dirty="0">
              <a:latin typeface="Barlow" panose="00000500000000000000" pitchFamily="2" charset="0"/>
            </a:endParaRPr>
          </a:p>
          <a:p>
            <a:pPr lvl="0" algn="ctr" rtl="0"/>
            <a:r>
              <a:rPr lang="sq-AL" sz="1400" b="1" noProof="0" dirty="0">
                <a:latin typeface="Barlow" panose="00000500000000000000" pitchFamily="2" charset="0"/>
              </a:rPr>
              <a:t>11.</a:t>
            </a:r>
            <a:r>
              <a:rPr lang="en-US" sz="1400" b="1" noProof="0" dirty="0">
                <a:latin typeface="Barlow" panose="00000500000000000000" pitchFamily="2" charset="0"/>
              </a:rPr>
              <a:t>8</a:t>
            </a:r>
            <a:r>
              <a:rPr lang="sq-AL" sz="1400" b="1" noProof="0" dirty="0">
                <a:latin typeface="Barlow" panose="00000500000000000000" pitchFamily="2" charset="0"/>
              </a:rPr>
              <a:t> miliardë LEK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9A4CF7A-7137-7A0E-A759-C78A74B57260}"/>
              </a:ext>
            </a:extLst>
          </p:cNvPr>
          <p:cNvSpPr/>
          <p:nvPr/>
        </p:nvSpPr>
        <p:spPr>
          <a:xfrm>
            <a:off x="4006433" y="1324863"/>
            <a:ext cx="3124200" cy="988758"/>
          </a:xfrm>
          <a:custGeom>
            <a:avLst/>
            <a:gdLst>
              <a:gd name="connsiteX0" fmla="*/ 10697 w 1379494"/>
              <a:gd name="connsiteY0" fmla="*/ 135515 h 775813"/>
              <a:gd name="connsiteX1" fmla="*/ 13872 w 1379494"/>
              <a:gd name="connsiteY1" fmla="*/ 641927 h 775813"/>
              <a:gd name="connsiteX2" fmla="*/ 102772 w 1379494"/>
              <a:gd name="connsiteY2" fmla="*/ 770515 h 775813"/>
              <a:gd name="connsiteX3" fmla="*/ 636172 w 1379494"/>
              <a:gd name="connsiteY3" fmla="*/ 753052 h 775813"/>
              <a:gd name="connsiteX4" fmla="*/ 1244185 w 1379494"/>
              <a:gd name="connsiteY4" fmla="*/ 721302 h 775813"/>
              <a:gd name="connsiteX5" fmla="*/ 1372772 w 1379494"/>
              <a:gd name="connsiteY5" fmla="*/ 641927 h 775813"/>
              <a:gd name="connsiteX6" fmla="*/ 1360072 w 1379494"/>
              <a:gd name="connsiteY6" fmla="*/ 216477 h 775813"/>
              <a:gd name="connsiteX7" fmla="*/ 1348960 w 1379494"/>
              <a:gd name="connsiteY7" fmla="*/ 37090 h 775813"/>
              <a:gd name="connsiteX8" fmla="*/ 1085435 w 1379494"/>
              <a:gd name="connsiteY8" fmla="*/ 18040 h 775813"/>
              <a:gd name="connsiteX9" fmla="*/ 434560 w 1379494"/>
              <a:gd name="connsiteY9" fmla="*/ 2165 h 775813"/>
              <a:gd name="connsiteX10" fmla="*/ 115472 w 1379494"/>
              <a:gd name="connsiteY10" fmla="*/ 16452 h 775813"/>
              <a:gd name="connsiteX11" fmla="*/ 10697 w 1379494"/>
              <a:gd name="connsiteY11" fmla="*/ 135515 h 77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9494" h="775813">
                <a:moveTo>
                  <a:pt x="10697" y="135515"/>
                </a:moveTo>
                <a:cubicBezTo>
                  <a:pt x="-6236" y="239761"/>
                  <a:pt x="-1474" y="536094"/>
                  <a:pt x="13872" y="641927"/>
                </a:cubicBezTo>
                <a:cubicBezTo>
                  <a:pt x="29218" y="747760"/>
                  <a:pt x="-945" y="751994"/>
                  <a:pt x="102772" y="770515"/>
                </a:cubicBezTo>
                <a:cubicBezTo>
                  <a:pt x="206489" y="789036"/>
                  <a:pt x="636172" y="753052"/>
                  <a:pt x="636172" y="753052"/>
                </a:cubicBezTo>
                <a:cubicBezTo>
                  <a:pt x="826407" y="744850"/>
                  <a:pt x="1121418" y="739823"/>
                  <a:pt x="1244185" y="721302"/>
                </a:cubicBezTo>
                <a:cubicBezTo>
                  <a:pt x="1366952" y="702781"/>
                  <a:pt x="1353458" y="726064"/>
                  <a:pt x="1372772" y="641927"/>
                </a:cubicBezTo>
                <a:cubicBezTo>
                  <a:pt x="1392086" y="557790"/>
                  <a:pt x="1364041" y="317283"/>
                  <a:pt x="1360072" y="216477"/>
                </a:cubicBezTo>
                <a:cubicBezTo>
                  <a:pt x="1356103" y="115671"/>
                  <a:pt x="1394733" y="70163"/>
                  <a:pt x="1348960" y="37090"/>
                </a:cubicBezTo>
                <a:cubicBezTo>
                  <a:pt x="1303187" y="4017"/>
                  <a:pt x="1237835" y="23861"/>
                  <a:pt x="1085435" y="18040"/>
                </a:cubicBezTo>
                <a:cubicBezTo>
                  <a:pt x="933035" y="12219"/>
                  <a:pt x="596220" y="2430"/>
                  <a:pt x="434560" y="2165"/>
                </a:cubicBezTo>
                <a:cubicBezTo>
                  <a:pt x="272900" y="1900"/>
                  <a:pt x="186645" y="-7890"/>
                  <a:pt x="115472" y="16452"/>
                </a:cubicBezTo>
                <a:cubicBezTo>
                  <a:pt x="44299" y="40794"/>
                  <a:pt x="27630" y="31269"/>
                  <a:pt x="10697" y="1355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en-US" sz="1400" b="1" dirty="0">
                <a:solidFill>
                  <a:prstClr val="white"/>
                </a:solidFill>
                <a:latin typeface="Barlow" panose="00000500000000000000" pitchFamily="2" charset="0"/>
              </a:rPr>
              <a:t>S</a:t>
            </a:r>
            <a:r>
              <a:rPr lang="sq-AL" sz="1400" b="1" noProof="0" dirty="0">
                <a:solidFill>
                  <a:prstClr val="white"/>
                </a:solidFill>
                <a:latin typeface="Barlow" panose="00000500000000000000" pitchFamily="2" charset="0"/>
              </a:rPr>
              <a:t>hpenzime</a:t>
            </a:r>
            <a:r>
              <a:rPr lang="en-US" sz="1400" b="1" noProof="0" dirty="0">
                <a:solidFill>
                  <a:prstClr val="white"/>
                </a:solidFill>
                <a:latin typeface="Barlow" panose="00000500000000000000" pitchFamily="2" charset="0"/>
              </a:rPr>
              <a:t>t</a:t>
            </a:r>
            <a:r>
              <a:rPr lang="sq-AL" sz="1400" b="1" noProof="0" dirty="0">
                <a:solidFill>
                  <a:prstClr val="white"/>
                </a:solidFill>
                <a:latin typeface="Barlow" panose="00000500000000000000" pitchFamily="2" charset="0"/>
              </a:rPr>
              <a:t> </a:t>
            </a:r>
            <a:r>
              <a:rPr lang="en-GB" sz="1400" b="1" noProof="0" dirty="0" err="1">
                <a:solidFill>
                  <a:prstClr val="white"/>
                </a:solidFill>
                <a:latin typeface="Barlow" panose="00000500000000000000" pitchFamily="2" charset="0"/>
              </a:rPr>
              <a:t>faktike</a:t>
            </a:r>
            <a:r>
              <a:rPr lang="en-GB" sz="1400" b="1" noProof="0" dirty="0">
                <a:solidFill>
                  <a:prstClr val="white"/>
                </a:solidFill>
                <a:latin typeface="Barlow" panose="00000500000000000000" pitchFamily="2" charset="0"/>
              </a:rPr>
              <a:t>:</a:t>
            </a:r>
          </a:p>
          <a:p>
            <a:pPr algn="ctr"/>
            <a:endParaRPr lang="en-US" sz="600" b="1" noProof="0" dirty="0">
              <a:latin typeface="Barlow" panose="00000500000000000000" pitchFamily="2" charset="0"/>
            </a:endParaRPr>
          </a:p>
          <a:p>
            <a:pPr algn="ctr"/>
            <a:r>
              <a:rPr lang="sq-AL" sz="1400" b="1" noProof="0" dirty="0">
                <a:latin typeface="Barlow" panose="00000500000000000000" pitchFamily="2" charset="0"/>
              </a:rPr>
              <a:t>1</a:t>
            </a:r>
            <a:r>
              <a:rPr lang="en-US" sz="1400" b="1" noProof="0" dirty="0">
                <a:latin typeface="Barlow" panose="00000500000000000000" pitchFamily="2" charset="0"/>
              </a:rPr>
              <a:t>3.2</a:t>
            </a:r>
            <a:r>
              <a:rPr lang="sq-AL" sz="1400" b="1" noProof="0" dirty="0">
                <a:latin typeface="Barlow" panose="00000500000000000000" pitchFamily="2" charset="0"/>
              </a:rPr>
              <a:t> miliardë LEK</a:t>
            </a:r>
            <a:r>
              <a:rPr lang="en-US" sz="1400" b="1" noProof="0" dirty="0">
                <a:latin typeface="Barlow" panose="00000500000000000000" pitchFamily="2" charset="0"/>
              </a:rPr>
              <a:t>                                                 </a:t>
            </a:r>
            <a:r>
              <a:rPr lang="en-US" sz="1400" b="1" noProof="0" dirty="0" err="1">
                <a:latin typeface="Barlow" panose="00000500000000000000" pitchFamily="2" charset="0"/>
              </a:rPr>
              <a:t>ose</a:t>
            </a:r>
            <a:r>
              <a:rPr lang="en-US" sz="1400" b="1" noProof="0" dirty="0">
                <a:latin typeface="Barlow" panose="00000500000000000000" pitchFamily="2" charset="0"/>
              </a:rPr>
              <a:t> </a:t>
            </a:r>
            <a:r>
              <a:rPr lang="sq-AL" sz="1400" b="1" noProof="0" dirty="0">
                <a:latin typeface="Barlow" panose="00000500000000000000" pitchFamily="2" charset="0"/>
              </a:rPr>
              <a:t>0.5% e PBB</a:t>
            </a:r>
            <a:r>
              <a:rPr lang="en-US" sz="1400" b="1" noProof="0" dirty="0">
                <a:latin typeface="Barlow" panose="00000500000000000000" pitchFamily="2" charset="0"/>
              </a:rPr>
              <a:t> </a:t>
            </a:r>
            <a:endParaRPr lang="sq-AL" sz="1400" b="1" noProof="0" dirty="0">
              <a:latin typeface="Barlow" panose="00000500000000000000" pitchFamily="2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26C7298-F8CE-47BB-9CC3-FBE2D02A4AF0}"/>
              </a:ext>
            </a:extLst>
          </p:cNvPr>
          <p:cNvSpPr/>
          <p:nvPr/>
        </p:nvSpPr>
        <p:spPr>
          <a:xfrm>
            <a:off x="4018058" y="2530229"/>
            <a:ext cx="3112575" cy="964589"/>
          </a:xfrm>
          <a:custGeom>
            <a:avLst/>
            <a:gdLst>
              <a:gd name="connsiteX0" fmla="*/ 2307 w 1360754"/>
              <a:gd name="connsiteY0" fmla="*/ 165248 h 824951"/>
              <a:gd name="connsiteX1" fmla="*/ 11832 w 1360754"/>
              <a:gd name="connsiteY1" fmla="*/ 611336 h 824951"/>
              <a:gd name="connsiteX2" fmla="*/ 45169 w 1360754"/>
              <a:gd name="connsiteY2" fmla="*/ 747861 h 824951"/>
              <a:gd name="connsiteX3" fmla="*/ 313457 w 1360754"/>
              <a:gd name="connsiteY3" fmla="*/ 806598 h 824951"/>
              <a:gd name="connsiteX4" fmla="*/ 1116732 w 1360754"/>
              <a:gd name="connsiteY4" fmla="*/ 820886 h 824951"/>
              <a:gd name="connsiteX5" fmla="*/ 1332632 w 1360754"/>
              <a:gd name="connsiteY5" fmla="*/ 741511 h 824951"/>
              <a:gd name="connsiteX6" fmla="*/ 1359619 w 1360754"/>
              <a:gd name="connsiteY6" fmla="*/ 428773 h 824951"/>
              <a:gd name="connsiteX7" fmla="*/ 1346919 w 1360754"/>
              <a:gd name="connsiteY7" fmla="*/ 116036 h 824951"/>
              <a:gd name="connsiteX8" fmla="*/ 1294532 w 1360754"/>
              <a:gd name="connsiteY8" fmla="*/ 25548 h 824951"/>
              <a:gd name="connsiteX9" fmla="*/ 1169119 w 1360754"/>
              <a:gd name="connsiteY9" fmla="*/ 148 h 824951"/>
              <a:gd name="connsiteX10" fmla="*/ 792882 w 1360754"/>
              <a:gd name="connsiteY10" fmla="*/ 14436 h 824951"/>
              <a:gd name="connsiteX11" fmla="*/ 262657 w 1360754"/>
              <a:gd name="connsiteY11" fmla="*/ 36661 h 824951"/>
              <a:gd name="connsiteX12" fmla="*/ 51519 w 1360754"/>
              <a:gd name="connsiteY12" fmla="*/ 63648 h 824951"/>
              <a:gd name="connsiteX13" fmla="*/ 2307 w 1360754"/>
              <a:gd name="connsiteY13" fmla="*/ 165248 h 82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60754" h="824951">
                <a:moveTo>
                  <a:pt x="2307" y="165248"/>
                </a:moveTo>
                <a:cubicBezTo>
                  <a:pt x="-4308" y="256529"/>
                  <a:pt x="4688" y="514234"/>
                  <a:pt x="11832" y="611336"/>
                </a:cubicBezTo>
                <a:cubicBezTo>
                  <a:pt x="18976" y="708438"/>
                  <a:pt x="-5102" y="715317"/>
                  <a:pt x="45169" y="747861"/>
                </a:cubicBezTo>
                <a:cubicBezTo>
                  <a:pt x="95440" y="780405"/>
                  <a:pt x="134863" y="794427"/>
                  <a:pt x="313457" y="806598"/>
                </a:cubicBezTo>
                <a:cubicBezTo>
                  <a:pt x="492051" y="818769"/>
                  <a:pt x="946870" y="831734"/>
                  <a:pt x="1116732" y="820886"/>
                </a:cubicBezTo>
                <a:cubicBezTo>
                  <a:pt x="1286595" y="810038"/>
                  <a:pt x="1292151" y="806863"/>
                  <a:pt x="1332632" y="741511"/>
                </a:cubicBezTo>
                <a:cubicBezTo>
                  <a:pt x="1373113" y="676159"/>
                  <a:pt x="1357238" y="533019"/>
                  <a:pt x="1359619" y="428773"/>
                </a:cubicBezTo>
                <a:cubicBezTo>
                  <a:pt x="1362000" y="324527"/>
                  <a:pt x="1357767" y="183240"/>
                  <a:pt x="1346919" y="116036"/>
                </a:cubicBezTo>
                <a:cubicBezTo>
                  <a:pt x="1336071" y="48832"/>
                  <a:pt x="1324165" y="44863"/>
                  <a:pt x="1294532" y="25548"/>
                </a:cubicBezTo>
                <a:cubicBezTo>
                  <a:pt x="1264899" y="6233"/>
                  <a:pt x="1252727" y="2000"/>
                  <a:pt x="1169119" y="148"/>
                </a:cubicBezTo>
                <a:cubicBezTo>
                  <a:pt x="1085511" y="-1704"/>
                  <a:pt x="792882" y="14436"/>
                  <a:pt x="792882" y="14436"/>
                </a:cubicBezTo>
                <a:lnTo>
                  <a:pt x="262657" y="36661"/>
                </a:lnTo>
                <a:cubicBezTo>
                  <a:pt x="139097" y="44863"/>
                  <a:pt x="94911" y="40365"/>
                  <a:pt x="51519" y="63648"/>
                </a:cubicBezTo>
                <a:cubicBezTo>
                  <a:pt x="8127" y="86931"/>
                  <a:pt x="8922" y="73967"/>
                  <a:pt x="2307" y="165248"/>
                </a:cubicBezTo>
                <a:close/>
              </a:path>
            </a:pathLst>
          </a:custGeom>
          <a:solidFill>
            <a:srgbClr val="5D78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fi-FI" sz="1400" b="1" noProof="0" dirty="0">
                <a:latin typeface="Barlow" panose="00000500000000000000" pitchFamily="2" charset="0"/>
              </a:rPr>
              <a:t>Rritja në krahasim me vitin 2024:</a:t>
            </a:r>
          </a:p>
          <a:p>
            <a:pPr lvl="0" algn="ctr" rtl="0"/>
            <a:endParaRPr lang="sq-AL" sz="1400" b="1" noProof="0" dirty="0">
              <a:latin typeface="Barlow" panose="00000500000000000000" pitchFamily="2" charset="0"/>
            </a:endParaRPr>
          </a:p>
          <a:p>
            <a:pPr lvl="0" algn="ctr" rtl="0"/>
            <a:r>
              <a:rPr lang="en-GB" sz="1400" b="1" dirty="0">
                <a:latin typeface="Barlow" panose="00000500000000000000" pitchFamily="2" charset="0"/>
              </a:rPr>
              <a:t>7.1</a:t>
            </a:r>
            <a:r>
              <a:rPr lang="sq-AL" sz="1400" b="1" noProof="0" dirty="0">
                <a:latin typeface="Barlow" panose="00000500000000000000" pitchFamily="2" charset="0"/>
              </a:rPr>
              <a:t>%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9D81F8C-6462-E8B0-A5DD-20365B1C7C5A}"/>
              </a:ext>
            </a:extLst>
          </p:cNvPr>
          <p:cNvSpPr/>
          <p:nvPr/>
        </p:nvSpPr>
        <p:spPr>
          <a:xfrm>
            <a:off x="501649" y="2575564"/>
            <a:ext cx="3112575" cy="919254"/>
          </a:xfrm>
          <a:custGeom>
            <a:avLst/>
            <a:gdLst>
              <a:gd name="connsiteX0" fmla="*/ 2841 w 1366504"/>
              <a:gd name="connsiteY0" fmla="*/ 126136 h 842202"/>
              <a:gd name="connsiteX1" fmla="*/ 26654 w 1366504"/>
              <a:gd name="connsiteY1" fmla="*/ 581749 h 842202"/>
              <a:gd name="connsiteX2" fmla="*/ 66341 w 1366504"/>
              <a:gd name="connsiteY2" fmla="*/ 759549 h 842202"/>
              <a:gd name="connsiteX3" fmla="*/ 180641 w 1366504"/>
              <a:gd name="connsiteY3" fmla="*/ 840511 h 842202"/>
              <a:gd name="connsiteX4" fmla="*/ 758491 w 1366504"/>
              <a:gd name="connsiteY4" fmla="*/ 810349 h 842202"/>
              <a:gd name="connsiteX5" fmla="*/ 1237916 w 1366504"/>
              <a:gd name="connsiteY5" fmla="*/ 761136 h 842202"/>
              <a:gd name="connsiteX6" fmla="*/ 1337929 w 1366504"/>
              <a:gd name="connsiteY6" fmla="*/ 681761 h 842202"/>
              <a:gd name="connsiteX7" fmla="*/ 1364916 w 1366504"/>
              <a:gd name="connsiteY7" fmla="*/ 449986 h 842202"/>
              <a:gd name="connsiteX8" fmla="*/ 1301416 w 1366504"/>
              <a:gd name="connsiteY8" fmla="*/ 137249 h 842202"/>
              <a:gd name="connsiteX9" fmla="*/ 1252204 w 1366504"/>
              <a:gd name="connsiteY9" fmla="*/ 61049 h 842202"/>
              <a:gd name="connsiteX10" fmla="*/ 1017254 w 1366504"/>
              <a:gd name="connsiteY10" fmla="*/ 30886 h 842202"/>
              <a:gd name="connsiteX11" fmla="*/ 418766 w 1366504"/>
              <a:gd name="connsiteY11" fmla="*/ 8661 h 842202"/>
              <a:gd name="connsiteX12" fmla="*/ 93329 w 1366504"/>
              <a:gd name="connsiteY12" fmla="*/ 10249 h 842202"/>
              <a:gd name="connsiteX13" fmla="*/ 2841 w 1366504"/>
              <a:gd name="connsiteY13" fmla="*/ 126136 h 84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66504" h="842202">
                <a:moveTo>
                  <a:pt x="2841" y="126136"/>
                </a:moveTo>
                <a:cubicBezTo>
                  <a:pt x="-8271" y="221386"/>
                  <a:pt x="16071" y="476180"/>
                  <a:pt x="26654" y="581749"/>
                </a:cubicBezTo>
                <a:cubicBezTo>
                  <a:pt x="37237" y="687318"/>
                  <a:pt x="40677" y="716422"/>
                  <a:pt x="66341" y="759549"/>
                </a:cubicBezTo>
                <a:cubicBezTo>
                  <a:pt x="92005" y="802676"/>
                  <a:pt x="65283" y="832044"/>
                  <a:pt x="180641" y="840511"/>
                </a:cubicBezTo>
                <a:cubicBezTo>
                  <a:pt x="295999" y="848978"/>
                  <a:pt x="582279" y="823578"/>
                  <a:pt x="758491" y="810349"/>
                </a:cubicBezTo>
                <a:cubicBezTo>
                  <a:pt x="934703" y="797120"/>
                  <a:pt x="1141343" y="782567"/>
                  <a:pt x="1237916" y="761136"/>
                </a:cubicBezTo>
                <a:cubicBezTo>
                  <a:pt x="1334489" y="739705"/>
                  <a:pt x="1316762" y="733619"/>
                  <a:pt x="1337929" y="681761"/>
                </a:cubicBezTo>
                <a:cubicBezTo>
                  <a:pt x="1359096" y="629903"/>
                  <a:pt x="1371001" y="540738"/>
                  <a:pt x="1364916" y="449986"/>
                </a:cubicBezTo>
                <a:cubicBezTo>
                  <a:pt x="1358831" y="359234"/>
                  <a:pt x="1320201" y="202072"/>
                  <a:pt x="1301416" y="137249"/>
                </a:cubicBezTo>
                <a:cubicBezTo>
                  <a:pt x="1282631" y="72426"/>
                  <a:pt x="1299564" y="78776"/>
                  <a:pt x="1252204" y="61049"/>
                </a:cubicBezTo>
                <a:cubicBezTo>
                  <a:pt x="1204844" y="43322"/>
                  <a:pt x="1156160" y="39617"/>
                  <a:pt x="1017254" y="30886"/>
                </a:cubicBezTo>
                <a:cubicBezTo>
                  <a:pt x="878348" y="22155"/>
                  <a:pt x="572753" y="12100"/>
                  <a:pt x="418766" y="8661"/>
                </a:cubicBezTo>
                <a:cubicBezTo>
                  <a:pt x="264779" y="5222"/>
                  <a:pt x="162650" y="-9859"/>
                  <a:pt x="93329" y="10249"/>
                </a:cubicBezTo>
                <a:cubicBezTo>
                  <a:pt x="24008" y="30357"/>
                  <a:pt x="13953" y="30886"/>
                  <a:pt x="2841" y="12613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en-US" sz="1400" b="1" noProof="0" dirty="0" err="1">
                <a:latin typeface="Barlow" panose="00000500000000000000" pitchFamily="2" charset="0"/>
              </a:rPr>
              <a:t>Niveli</a:t>
            </a:r>
            <a:r>
              <a:rPr lang="en-US" sz="1400" b="1" noProof="0" dirty="0">
                <a:latin typeface="Barlow" panose="00000500000000000000" pitchFamily="2" charset="0"/>
              </a:rPr>
              <a:t> </a:t>
            </a:r>
            <a:r>
              <a:rPr lang="sq-AL" sz="1400" b="1" noProof="0" dirty="0">
                <a:latin typeface="Barlow" panose="00000500000000000000" pitchFamily="2" charset="0"/>
              </a:rPr>
              <a:t>i</a:t>
            </a:r>
            <a:r>
              <a:rPr lang="sq-AL" sz="1400" b="1" dirty="0">
                <a:latin typeface="Barlow" panose="00000500000000000000" pitchFamily="2" charset="0"/>
              </a:rPr>
              <a:t> </a:t>
            </a:r>
            <a:r>
              <a:rPr lang="en-US" sz="1400" b="1" noProof="0" dirty="0" err="1">
                <a:latin typeface="Barlow" panose="00000500000000000000" pitchFamily="2" charset="0"/>
              </a:rPr>
              <a:t>realizimit</a:t>
            </a:r>
            <a:r>
              <a:rPr lang="en-US" sz="1400" b="1" noProof="0" dirty="0">
                <a:latin typeface="Barlow" panose="00000500000000000000" pitchFamily="2" charset="0"/>
              </a:rPr>
              <a:t> </a:t>
            </a:r>
            <a:r>
              <a:rPr lang="en-US" sz="1400" b="1" noProof="0" dirty="0" err="1">
                <a:latin typeface="Barlow" panose="00000500000000000000" pitchFamily="2" charset="0"/>
              </a:rPr>
              <a:t>faktik</a:t>
            </a:r>
            <a:r>
              <a:rPr lang="en-US" sz="1400" b="1" noProof="0" dirty="0">
                <a:latin typeface="Barlow" panose="00000500000000000000" pitchFamily="2" charset="0"/>
              </a:rPr>
              <a:t>:</a:t>
            </a:r>
          </a:p>
          <a:p>
            <a:pPr lvl="0" algn="ctr" rtl="0"/>
            <a:endParaRPr lang="sq-AL" sz="1400" b="1" noProof="0" dirty="0">
              <a:latin typeface="Barlow" panose="00000500000000000000" pitchFamily="2" charset="0"/>
            </a:endParaRPr>
          </a:p>
          <a:p>
            <a:pPr lvl="0" algn="ctr" rtl="0"/>
            <a:r>
              <a:rPr lang="sq-AL" sz="1400" b="1" noProof="0" dirty="0">
                <a:latin typeface="Barlow" panose="00000500000000000000" pitchFamily="2" charset="0"/>
              </a:rPr>
              <a:t>1</a:t>
            </a:r>
            <a:r>
              <a:rPr lang="en-US" sz="1400" b="1" noProof="0" dirty="0">
                <a:latin typeface="Barlow" panose="00000500000000000000" pitchFamily="2" charset="0"/>
              </a:rPr>
              <a:t>11</a:t>
            </a:r>
            <a:r>
              <a:rPr lang="sq-AL" sz="1400" b="1" noProof="0" dirty="0">
                <a:latin typeface="Barlow" panose="00000500000000000000" pitchFamily="2" charset="0"/>
              </a:rPr>
              <a:t>.</a:t>
            </a:r>
            <a:r>
              <a:rPr lang="en-US" sz="1400" b="1" noProof="0" dirty="0">
                <a:latin typeface="Barlow" panose="00000500000000000000" pitchFamily="2" charset="0"/>
              </a:rPr>
              <a:t>6</a:t>
            </a:r>
            <a:r>
              <a:rPr lang="sq-AL" sz="1400" b="1" noProof="0" dirty="0">
                <a:latin typeface="Barlow" panose="00000500000000000000" pitchFamily="2" charset="0"/>
              </a:rPr>
              <a:t>%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D4F2DE1-4BC7-8C3B-EC66-8843B98CE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223591"/>
              </p:ext>
            </p:extLst>
          </p:nvPr>
        </p:nvGraphicFramePr>
        <p:xfrm>
          <a:off x="284821" y="3746500"/>
          <a:ext cx="6922430" cy="6285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1215">
                  <a:extLst>
                    <a:ext uri="{9D8B030D-6E8A-4147-A177-3AD203B41FA5}">
                      <a16:colId xmlns:a16="http://schemas.microsoft.com/office/drawing/2014/main" val="3608872522"/>
                    </a:ext>
                  </a:extLst>
                </a:gridCol>
                <a:gridCol w="3461215">
                  <a:extLst>
                    <a:ext uri="{9D8B030D-6E8A-4147-A177-3AD203B41FA5}">
                      <a16:colId xmlns:a16="http://schemas.microsoft.com/office/drawing/2014/main" val="994170029"/>
                    </a:ext>
                  </a:extLst>
                </a:gridCol>
              </a:tblGrid>
              <a:tr h="6285687">
                <a:tc>
                  <a:txBody>
                    <a:bodyPr/>
                    <a:lstStyle/>
                    <a:p>
                      <a:pPr marL="129540" lvl="1" algn="just" rtl="0">
                        <a:spcBef>
                          <a:spcPct val="0"/>
                        </a:spcBef>
                        <a:spcAft>
                          <a:spcPts val="1200"/>
                        </a:spcAft>
                      </a:pPr>
                      <a:r>
                        <a:rPr lang="sq-AL" sz="1400" b="1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Arritjet kryesore:</a:t>
                      </a:r>
                    </a:p>
                    <a:p>
                      <a:pPr marL="259080" lvl="1" indent="-129540" algn="l" rtl="0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/>
                        <a:buChar char="•"/>
                      </a:pP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U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mbështetën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gjithsej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895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premiera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,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shfaqje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dhe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veprimtari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artistike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,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që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përfshijnë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zhanret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operistike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,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koreografike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,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folklorike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,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teatrin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klasik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dhe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bashkëkohor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si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dhe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cirkun</a:t>
                      </a:r>
                      <a:endParaRPr lang="en-US" sz="1300" b="0" spc="4" noProof="0" dirty="0">
                        <a:solidFill>
                          <a:srgbClr val="365B6D"/>
                        </a:solidFill>
                        <a:latin typeface="Barlow"/>
                      </a:endParaRPr>
                    </a:p>
                    <a:p>
                      <a:pPr marL="259080" marR="0" lvl="1" indent="-1295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U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përfunduan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projektet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në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fushën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e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artit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dhe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kulturës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, duke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përfshirë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rivitalizimin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e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hapësirave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të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Pallatit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të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Kulturës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“</a:t>
                      </a:r>
                      <a:r>
                        <a:rPr lang="en-US" sz="1300" b="0" i="1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Shefqet</a:t>
                      </a:r>
                      <a:r>
                        <a:rPr lang="en-US" sz="1300" b="0" i="1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Doda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”,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rikonstruksionin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e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Galerisë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së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Arteve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dhe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bibliotekës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“</a:t>
                      </a:r>
                      <a:r>
                        <a:rPr lang="en-US" sz="1300" b="0" i="1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Pjetër</a:t>
                      </a:r>
                      <a:r>
                        <a:rPr lang="en-US" sz="1300" b="0" i="1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Budi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”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në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Mat,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ndërhyrje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në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Pallatin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e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Kulturës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“</a:t>
                      </a:r>
                      <a:r>
                        <a:rPr lang="en-US" sz="1300" b="0" i="1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Artan</a:t>
                      </a:r>
                      <a:r>
                        <a:rPr lang="en-US" sz="1300" b="0" i="1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i="1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Cuku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”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dhe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në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Teatrin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“</a:t>
                      </a:r>
                      <a:r>
                        <a:rPr lang="en-US" sz="1300" b="0" i="1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Migjeni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”.</a:t>
                      </a:r>
                    </a:p>
                    <a:p>
                      <a:pPr marL="259080" marR="0" lvl="1" indent="-1295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J</a:t>
                      </a:r>
                      <a:r>
                        <a:rPr lang="sq-AL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anë realizuar projekte në fushën e trashëgimisë kulturore dhe mbështetjes së rinisë, duke përfshirë restaurimin e Kalasë së Beratit, Muzeut “Marubi” dhe Muzeut Arkeologjik të Korçës, si dhe zhvillimin e infrastrukturës rinore përmes qendrave dixhitale, hapësirave të inovacionit dhe rikonstruksionit të qendrave rinore.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9080" lvl="1" indent="-129540" algn="just" rtl="0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/>
                        <a:buChar char="•"/>
                      </a:pPr>
                      <a:endParaRPr lang="en-US" sz="1300" b="0" spc="4" noProof="0" dirty="0">
                        <a:solidFill>
                          <a:srgbClr val="365B6D"/>
                        </a:solidFill>
                        <a:latin typeface="Barlow"/>
                      </a:endParaRPr>
                    </a:p>
                    <a:p>
                      <a:pPr marL="259080" lvl="1" indent="-129540" algn="just" rtl="0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/>
                        <a:buChar char="•"/>
                      </a:pPr>
                      <a:endParaRPr lang="en-US" sz="1300" b="0" spc="4" noProof="0" dirty="0">
                        <a:solidFill>
                          <a:srgbClr val="365B6D"/>
                        </a:solidFill>
                        <a:latin typeface="Barlow"/>
                      </a:endParaRPr>
                    </a:p>
                    <a:p>
                      <a:pPr marL="259080" lvl="1" indent="-129540" algn="just" rtl="0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/>
                        <a:buChar char="•"/>
                      </a:pPr>
                      <a:endParaRPr lang="en-US" sz="1300" b="0" spc="4" noProof="0" dirty="0">
                        <a:solidFill>
                          <a:srgbClr val="365B6D"/>
                        </a:solidFill>
                        <a:latin typeface="Barlow"/>
                      </a:endParaRPr>
                    </a:p>
                    <a:p>
                      <a:pPr marL="259080" lvl="1" indent="-129540" algn="just" rtl="0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/>
                        <a:buChar char="•"/>
                      </a:pPr>
                      <a:endParaRPr lang="en-US" sz="1300" b="0" spc="4" noProof="0" dirty="0">
                        <a:solidFill>
                          <a:srgbClr val="365B6D"/>
                        </a:solidFill>
                        <a:latin typeface="Barlow"/>
                      </a:endParaRPr>
                    </a:p>
                    <a:p>
                      <a:pPr marL="259080" lvl="1" indent="-129540" algn="just" rtl="0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/>
                        <a:buChar char="•"/>
                      </a:pPr>
                      <a:endParaRPr lang="en-US" sz="1300" b="0" spc="4" noProof="0" dirty="0">
                        <a:solidFill>
                          <a:srgbClr val="365B6D"/>
                        </a:solidFill>
                        <a:latin typeface="Barlow"/>
                      </a:endParaRPr>
                    </a:p>
                    <a:p>
                      <a:pPr marL="259080" lvl="1" indent="-129540" algn="just" rtl="0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/>
                        <a:buChar char="•"/>
                      </a:pPr>
                      <a:endParaRPr lang="en-US" sz="1300" b="0" spc="4" noProof="0" dirty="0">
                        <a:solidFill>
                          <a:srgbClr val="365B6D"/>
                        </a:solidFill>
                        <a:latin typeface="Barlow"/>
                      </a:endParaRPr>
                    </a:p>
                    <a:p>
                      <a:pPr marL="259080" lvl="1" indent="-129540" algn="just" rtl="0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/>
                        <a:buChar char="•"/>
                      </a:pPr>
                      <a:endParaRPr lang="en-US" sz="1300" b="0" spc="4" noProof="0" dirty="0">
                        <a:solidFill>
                          <a:srgbClr val="365B6D"/>
                        </a:solidFill>
                        <a:latin typeface="Barlow"/>
                      </a:endParaRPr>
                    </a:p>
                    <a:p>
                      <a:pPr marL="396875" lvl="1" indent="-184150" algn="l" rtl="0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/>
                        <a:buChar char="•"/>
                      </a:pP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Janë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mbështetur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269</a:t>
                      </a:r>
                      <a:r>
                        <a:rPr lang="sq-AL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projekte dhe programe në mbështetje të skenës së pavarur</a:t>
                      </a:r>
                      <a:r>
                        <a:rPr lang="en-GB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. </a:t>
                      </a:r>
                    </a:p>
                    <a:p>
                      <a:pPr marL="396875" lvl="1" indent="-184150" algn="l" defTabSz="914400" rtl="0" eaLnBrk="1" latinLnBrk="0" hangingPunct="1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/>
                        <a:buChar char="•"/>
                      </a:pP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Janë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mbështetur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150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aktivitete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kombëtare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dhe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ndërkombëtare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të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të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gjitha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disiplinave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në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përputhje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me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kalendarin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sportiv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96875" marR="0" lvl="1" indent="-1841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300" b="0" kern="1200" spc="4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Janë</a:t>
                      </a:r>
                      <a:r>
                        <a:rPr lang="en-US" sz="1300" b="0" kern="1200" spc="4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mbështetur</a:t>
                      </a:r>
                      <a:r>
                        <a:rPr lang="en-US" sz="1300" b="0" kern="1200" spc="4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sq-AL" sz="1300" b="0" kern="1200" spc="4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480 studentë </a:t>
                      </a:r>
                      <a:r>
                        <a:rPr lang="en-US" sz="1300" b="0" kern="1200" spc="4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pjesëmarrës</a:t>
                      </a:r>
                      <a:r>
                        <a:rPr lang="en-US" sz="1300" b="0" kern="1200" spc="4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sq-AL" sz="1300" b="0" kern="1200" spc="4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në Programin Kombëtar të Praktikave të Punës</a:t>
                      </a:r>
                      <a:r>
                        <a:rPr lang="en-US" sz="1300" b="0" kern="1200" spc="4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396875" marR="0" lvl="1" indent="-1841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sq-AL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Në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sq-AL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veçanti për fëmijët, 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u </a:t>
                      </a:r>
                      <a:r>
                        <a:rPr lang="en-US" sz="1300" b="0" spc="4" noProof="0" dirty="0" err="1">
                          <a:solidFill>
                            <a:srgbClr val="365B6D"/>
                          </a:solidFill>
                          <a:latin typeface="Barlow"/>
                        </a:rPr>
                        <a:t>mbështetën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sq-AL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190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 </a:t>
                      </a:r>
                      <a:r>
                        <a:rPr lang="sq-AL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aktivitete edukative në teat</a:t>
                      </a:r>
                      <a:r>
                        <a:rPr lang="en-US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ë</a:t>
                      </a:r>
                      <a:r>
                        <a:rPr lang="sq-AL" sz="1300" b="0" spc="4" noProof="0" dirty="0">
                          <a:solidFill>
                            <a:srgbClr val="365B6D"/>
                          </a:solidFill>
                          <a:latin typeface="Barlow"/>
                        </a:rPr>
                        <a:t>r.</a:t>
                      </a:r>
                      <a:endParaRPr lang="en-US" sz="1300" b="0" spc="4" noProof="0" dirty="0">
                        <a:solidFill>
                          <a:srgbClr val="365B6D"/>
                        </a:solidFill>
                        <a:latin typeface="Barlow"/>
                      </a:endParaRPr>
                    </a:p>
                    <a:p>
                      <a:pPr marL="259080" lvl="1" indent="-129540" algn="just" defTabSz="914400" rtl="0" eaLnBrk="1" latinLnBrk="0" hangingPunct="1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/>
                        <a:buChar char="•"/>
                      </a:pPr>
                      <a:endParaRPr lang="en-US" sz="1300" b="0" kern="1200" spc="4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129540" lvl="1" indent="0" algn="just" rtl="0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/>
                        <a:buNone/>
                      </a:pPr>
                      <a:endParaRPr lang="en-US" sz="1300" b="0" spc="4" noProof="0" dirty="0">
                        <a:solidFill>
                          <a:srgbClr val="365B6D"/>
                        </a:solidFill>
                        <a:latin typeface="Barlow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900109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7ADF179D-7896-1618-80FC-0D86AE44C06E}"/>
              </a:ext>
            </a:extLst>
          </p:cNvPr>
          <p:cNvGrpSpPr/>
          <p:nvPr/>
        </p:nvGrpSpPr>
        <p:grpSpPr>
          <a:xfrm>
            <a:off x="860" y="215910"/>
            <a:ext cx="3132903" cy="304044"/>
            <a:chOff x="860" y="215910"/>
            <a:chExt cx="3132903" cy="304044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BA1C27F9-C201-0A89-92EE-5E5A039F0A4E}"/>
                </a:ext>
              </a:extLst>
            </p:cNvPr>
            <p:cNvGrpSpPr/>
            <p:nvPr/>
          </p:nvGrpSpPr>
          <p:grpSpPr>
            <a:xfrm rot="5400000">
              <a:off x="1515103" y="-1057393"/>
              <a:ext cx="63104" cy="3091589"/>
              <a:chOff x="0" y="0"/>
              <a:chExt cx="17101" cy="934750"/>
            </a:xfrm>
          </p:grpSpPr>
          <p:sp>
            <p:nvSpPr>
              <p:cNvPr id="9" name="Freeform 3">
                <a:extLst>
                  <a:ext uri="{FF2B5EF4-FFF2-40B4-BE49-F238E27FC236}">
                    <a16:creationId xmlns:a16="http://schemas.microsoft.com/office/drawing/2014/main" id="{596EC024-C41F-983B-CEAA-773A9B9DA5BB}"/>
                  </a:ext>
                </a:extLst>
              </p:cNvPr>
              <p:cNvSpPr/>
              <p:nvPr/>
            </p:nvSpPr>
            <p:spPr>
              <a:xfrm>
                <a:off x="0" y="0"/>
                <a:ext cx="17101" cy="934750"/>
              </a:xfrm>
              <a:custGeom>
                <a:avLst/>
                <a:gdLst/>
                <a:ahLst/>
                <a:cxnLst/>
                <a:rect l="l" t="t" r="r" b="b"/>
                <a:pathLst>
                  <a:path w="17101" h="934750">
                    <a:moveTo>
                      <a:pt x="0" y="0"/>
                    </a:moveTo>
                    <a:lnTo>
                      <a:pt x="17101" y="0"/>
                    </a:lnTo>
                    <a:lnTo>
                      <a:pt x="17101" y="934750"/>
                    </a:lnTo>
                    <a:lnTo>
                      <a:pt x="0" y="934750"/>
                    </a:lnTo>
                    <a:close/>
                  </a:path>
                </a:pathLst>
              </a:custGeom>
              <a:solidFill>
                <a:srgbClr val="365B6D"/>
              </a:solidFill>
            </p:spPr>
            <p:txBody>
              <a:bodyPr/>
              <a:lstStyle/>
              <a:p>
                <a:pPr algn="l" rtl="0"/>
                <a:endParaRPr lang="sq-AL" noProof="0" dirty="0"/>
              </a:p>
            </p:txBody>
          </p:sp>
          <p:sp>
            <p:nvSpPr>
              <p:cNvPr id="11" name="TextBox 4">
                <a:extLst>
                  <a:ext uri="{FF2B5EF4-FFF2-40B4-BE49-F238E27FC236}">
                    <a16:creationId xmlns:a16="http://schemas.microsoft.com/office/drawing/2014/main" id="{57D8831C-3F02-E7F9-90B4-3642BBCA2C6B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7101" cy="944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1871"/>
                  </a:lnSpc>
                </a:pPr>
                <a:endParaRPr lang="sq-AL" noProof="0" dirty="0"/>
              </a:p>
            </p:txBody>
          </p:sp>
        </p:grpSp>
        <p:grpSp>
          <p:nvGrpSpPr>
            <p:cNvPr id="6" name="Group 19">
              <a:extLst>
                <a:ext uri="{FF2B5EF4-FFF2-40B4-BE49-F238E27FC236}">
                  <a16:creationId xmlns:a16="http://schemas.microsoft.com/office/drawing/2014/main" id="{0BED71B6-4387-200D-46F1-0406FB95039E}"/>
                </a:ext>
              </a:extLst>
            </p:cNvPr>
            <p:cNvGrpSpPr/>
            <p:nvPr/>
          </p:nvGrpSpPr>
          <p:grpSpPr>
            <a:xfrm>
              <a:off x="97017" y="215910"/>
              <a:ext cx="3036746" cy="194284"/>
              <a:chOff x="120176" y="-97609"/>
              <a:chExt cx="2266969" cy="233489"/>
            </a:xfrm>
          </p:grpSpPr>
          <p:sp>
            <p:nvSpPr>
              <p:cNvPr id="7" name="TextBox 20">
                <a:extLst>
                  <a:ext uri="{FF2B5EF4-FFF2-40B4-BE49-F238E27FC236}">
                    <a16:creationId xmlns:a16="http://schemas.microsoft.com/office/drawing/2014/main" id="{33EDD7A6-B1D3-0913-F4DC-F2E84017B9F1}"/>
                  </a:ext>
                </a:extLst>
              </p:cNvPr>
              <p:cNvSpPr txBox="1"/>
              <p:nvPr/>
            </p:nvSpPr>
            <p:spPr>
              <a:xfrm>
                <a:off x="317411" y="-71078"/>
                <a:ext cx="2069734" cy="19264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 rtl="0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sq-AL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Buxheti</a:t>
                </a:r>
                <a:r>
                  <a:rPr lang="en-GB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</a:t>
                </a:r>
                <a:r>
                  <a:rPr lang="en-GB" sz="999" spc="3" noProof="0" dirty="0" err="1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Faktik</a:t>
                </a:r>
                <a:r>
                  <a:rPr lang="en-GB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2025 </a:t>
                </a:r>
                <a:r>
                  <a:rPr lang="sq-AL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për Qytetarët </a:t>
                </a:r>
              </a:p>
            </p:txBody>
          </p:sp>
          <p:sp>
            <p:nvSpPr>
              <p:cNvPr id="8" name="TextBox 21">
                <a:extLst>
                  <a:ext uri="{FF2B5EF4-FFF2-40B4-BE49-F238E27FC236}">
                    <a16:creationId xmlns:a16="http://schemas.microsoft.com/office/drawing/2014/main" id="{C149BB78-C9AB-9065-4E45-36F29D50F44A}"/>
                  </a:ext>
                </a:extLst>
              </p:cNvPr>
              <p:cNvSpPr txBox="1"/>
              <p:nvPr/>
            </p:nvSpPr>
            <p:spPr>
              <a:xfrm>
                <a:off x="120176" y="-97609"/>
                <a:ext cx="140198" cy="23348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 rtl="0">
                  <a:lnSpc>
                    <a:spcPts val="1679"/>
                  </a:lnSpc>
                  <a:spcBef>
                    <a:spcPct val="0"/>
                  </a:spcBef>
                </a:pPr>
                <a:r>
                  <a:rPr lang="sq-AL" sz="1200" b="1" spc="4" noProof="0" dirty="0">
                    <a:solidFill>
                      <a:srgbClr val="E49393"/>
                    </a:solidFill>
                    <a:latin typeface="Barlow Bold"/>
                    <a:ea typeface="Barlow Bold"/>
                    <a:cs typeface="Barlow Bold"/>
                    <a:sym typeface="Barlow Bold"/>
                  </a:rPr>
                  <a:t>2</a:t>
                </a:r>
                <a:r>
                  <a:rPr lang="en-US" sz="1200" b="1" spc="4" noProof="0" dirty="0">
                    <a:solidFill>
                      <a:srgbClr val="E49393"/>
                    </a:solidFill>
                    <a:latin typeface="Barlow Bold"/>
                    <a:ea typeface="Barlow Bold"/>
                    <a:cs typeface="Barlow Bold"/>
                    <a:sym typeface="Barlow Bold"/>
                  </a:rPr>
                  <a:t>6</a:t>
                </a:r>
                <a:endParaRPr lang="sq-AL" sz="1200" b="1" spc="4" noProof="0" dirty="0">
                  <a:solidFill>
                    <a:srgbClr val="E49393"/>
                  </a:solidFill>
                  <a:latin typeface="Barlow Bold"/>
                  <a:ea typeface="Barlow Bold"/>
                  <a:cs typeface="Barlow Bold"/>
                  <a:sym typeface="Barlow Bold"/>
                </a:endParaRPr>
              </a:p>
            </p:txBody>
          </p:sp>
        </p:grpSp>
      </p:grpSp>
      <p:grpSp>
        <p:nvGrpSpPr>
          <p:cNvPr id="12" name="Group 5">
            <a:extLst>
              <a:ext uri="{FF2B5EF4-FFF2-40B4-BE49-F238E27FC236}">
                <a16:creationId xmlns:a16="http://schemas.microsoft.com/office/drawing/2014/main" id="{D2A5E6E6-0F1B-F95C-96AE-021B96D96DB1}"/>
              </a:ext>
            </a:extLst>
          </p:cNvPr>
          <p:cNvGrpSpPr/>
          <p:nvPr/>
        </p:nvGrpSpPr>
        <p:grpSpPr>
          <a:xfrm rot="-10138660">
            <a:off x="6729297" y="-236639"/>
            <a:ext cx="2141005" cy="1985278"/>
            <a:chOff x="0" y="0"/>
            <a:chExt cx="812800" cy="75368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2BA2551-90C2-7119-26C8-6D2A37409F3D}"/>
                </a:ext>
              </a:extLst>
            </p:cNvPr>
            <p:cNvSpPr/>
            <p:nvPr/>
          </p:nvSpPr>
          <p:spPr>
            <a:xfrm>
              <a:off x="0" y="0"/>
              <a:ext cx="812800" cy="753680"/>
            </a:xfrm>
            <a:custGeom>
              <a:avLst/>
              <a:gdLst/>
              <a:ahLst/>
              <a:cxnLst/>
              <a:rect l="l" t="t" r="r" b="b"/>
              <a:pathLst>
                <a:path w="812800" h="753680">
                  <a:moveTo>
                    <a:pt x="406400" y="0"/>
                  </a:moveTo>
                  <a:lnTo>
                    <a:pt x="812800" y="753680"/>
                  </a:lnTo>
                  <a:lnTo>
                    <a:pt x="0" y="75368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16863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6301C84B-A9C4-3D52-F1B4-DF4671DA341B}"/>
                </a:ext>
              </a:extLst>
            </p:cNvPr>
            <p:cNvSpPr txBox="1"/>
            <p:nvPr/>
          </p:nvSpPr>
          <p:spPr>
            <a:xfrm>
              <a:off x="127000" y="321348"/>
              <a:ext cx="558800" cy="378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E4005A7-F884-4CB6-4A4F-5D5D63F843CE}"/>
              </a:ext>
            </a:extLst>
          </p:cNvPr>
          <p:cNvGrpSpPr/>
          <p:nvPr/>
        </p:nvGrpSpPr>
        <p:grpSpPr>
          <a:xfrm rot="-10138660">
            <a:off x="6498344" y="-656774"/>
            <a:ext cx="2141005" cy="1985278"/>
            <a:chOff x="0" y="0"/>
            <a:chExt cx="812800" cy="753681"/>
          </a:xfrm>
        </p:grpSpPr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A681A075-B7B9-55DD-CA58-41D09A6DCF7B}"/>
                </a:ext>
              </a:extLst>
            </p:cNvPr>
            <p:cNvSpPr/>
            <p:nvPr/>
          </p:nvSpPr>
          <p:spPr>
            <a:xfrm>
              <a:off x="0" y="0"/>
              <a:ext cx="812800" cy="753680"/>
            </a:xfrm>
            <a:custGeom>
              <a:avLst/>
              <a:gdLst/>
              <a:ahLst/>
              <a:cxnLst/>
              <a:rect l="l" t="t" r="r" b="b"/>
              <a:pathLst>
                <a:path w="812800" h="753680">
                  <a:moveTo>
                    <a:pt x="406400" y="0"/>
                  </a:moveTo>
                  <a:lnTo>
                    <a:pt x="812800" y="753680"/>
                  </a:lnTo>
                  <a:lnTo>
                    <a:pt x="0" y="75368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16863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23" name="TextBox 17">
              <a:extLst>
                <a:ext uri="{FF2B5EF4-FFF2-40B4-BE49-F238E27FC236}">
                  <a16:creationId xmlns:a16="http://schemas.microsoft.com/office/drawing/2014/main" id="{0C0832CE-F40C-283D-D969-560237BC518D}"/>
                </a:ext>
              </a:extLst>
            </p:cNvPr>
            <p:cNvSpPr txBox="1"/>
            <p:nvPr/>
          </p:nvSpPr>
          <p:spPr>
            <a:xfrm>
              <a:off x="127000" y="321348"/>
              <a:ext cx="558800" cy="378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24" name="Group 18">
            <a:extLst>
              <a:ext uri="{FF2B5EF4-FFF2-40B4-BE49-F238E27FC236}">
                <a16:creationId xmlns:a16="http://schemas.microsoft.com/office/drawing/2014/main" id="{F4E360CD-326F-9CB8-2907-A27473F26877}"/>
              </a:ext>
            </a:extLst>
          </p:cNvPr>
          <p:cNvGrpSpPr/>
          <p:nvPr/>
        </p:nvGrpSpPr>
        <p:grpSpPr>
          <a:xfrm rot="1136038">
            <a:off x="-1136169" y="8958244"/>
            <a:ext cx="2280578" cy="2013771"/>
            <a:chOff x="0" y="0"/>
            <a:chExt cx="812800" cy="711200"/>
          </a:xfrm>
        </p:grpSpPr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0D1A280E-7D2B-E2CB-3550-38480BCAAB4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72941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26" name="TextBox 20">
              <a:extLst>
                <a:ext uri="{FF2B5EF4-FFF2-40B4-BE49-F238E27FC236}">
                  <a16:creationId xmlns:a16="http://schemas.microsoft.com/office/drawing/2014/main" id="{58B33BE9-DC12-9EBF-186D-2A190EF3F8A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F62D031-5C14-A6AE-39D5-241FFF9BF7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50" y="4125122"/>
            <a:ext cx="3473450" cy="1983578"/>
          </a:xfrm>
          <a:prstGeom prst="rect">
            <a:avLst/>
          </a:prstGeom>
          <a:noFill/>
        </p:spPr>
      </p:pic>
      <p:pic>
        <p:nvPicPr>
          <p:cNvPr id="28" name="Picture 27" descr="A group of people in traditional clothing dancing&#10;&#10;AI-generated content may be incorrect.">
            <a:extLst>
              <a:ext uri="{FF2B5EF4-FFF2-40B4-BE49-F238E27FC236}">
                <a16:creationId xmlns:a16="http://schemas.microsoft.com/office/drawing/2014/main" id="{1D37B6A1-5BA8-9915-E51A-002CBDCFF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31" y="8699500"/>
            <a:ext cx="3176919" cy="199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932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290EF-3B03-0F8E-7ABF-B29628959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4CB0AE12-6704-CC42-A97A-0F290EDA5509}"/>
              </a:ext>
            </a:extLst>
          </p:cNvPr>
          <p:cNvGrpSpPr/>
          <p:nvPr/>
        </p:nvGrpSpPr>
        <p:grpSpPr>
          <a:xfrm rot="-10138660">
            <a:off x="6729297" y="-236639"/>
            <a:ext cx="2141005" cy="1985278"/>
            <a:chOff x="0" y="0"/>
            <a:chExt cx="812800" cy="75368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E385C18-1FF8-B990-F912-9D6194E2BD9B}"/>
                </a:ext>
              </a:extLst>
            </p:cNvPr>
            <p:cNvSpPr/>
            <p:nvPr/>
          </p:nvSpPr>
          <p:spPr>
            <a:xfrm>
              <a:off x="0" y="0"/>
              <a:ext cx="812800" cy="753680"/>
            </a:xfrm>
            <a:custGeom>
              <a:avLst/>
              <a:gdLst/>
              <a:ahLst/>
              <a:cxnLst/>
              <a:rect l="l" t="t" r="r" b="b"/>
              <a:pathLst>
                <a:path w="812800" h="753680">
                  <a:moveTo>
                    <a:pt x="406400" y="0"/>
                  </a:moveTo>
                  <a:lnTo>
                    <a:pt x="812800" y="753680"/>
                  </a:lnTo>
                  <a:lnTo>
                    <a:pt x="0" y="75368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16863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1F85E8AF-B0EE-3386-6493-6F6C63D03FBC}"/>
                </a:ext>
              </a:extLst>
            </p:cNvPr>
            <p:cNvSpPr txBox="1"/>
            <p:nvPr/>
          </p:nvSpPr>
          <p:spPr>
            <a:xfrm>
              <a:off x="127000" y="321348"/>
              <a:ext cx="558800" cy="378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C930779D-C700-9C36-1801-0CCFE33623E4}"/>
              </a:ext>
            </a:extLst>
          </p:cNvPr>
          <p:cNvGrpSpPr/>
          <p:nvPr/>
        </p:nvGrpSpPr>
        <p:grpSpPr>
          <a:xfrm rot="1136038">
            <a:off x="6664025" y="9084315"/>
            <a:ext cx="2921675" cy="2556466"/>
            <a:chOff x="0" y="0"/>
            <a:chExt cx="812800" cy="7112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084540B8-30B8-B2C8-4131-AC4A1D3C835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72941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509B7690-E533-435B-B43D-3DC6342B7FF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9DDEF36A-184C-0102-1AA5-82F736608386}"/>
              </a:ext>
            </a:extLst>
          </p:cNvPr>
          <p:cNvGrpSpPr/>
          <p:nvPr/>
        </p:nvGrpSpPr>
        <p:grpSpPr>
          <a:xfrm rot="-10138660">
            <a:off x="6498344" y="-656774"/>
            <a:ext cx="2141005" cy="1985278"/>
            <a:chOff x="0" y="0"/>
            <a:chExt cx="812800" cy="753681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15FD8D5A-E5AB-969A-2812-8D99AF5B9FB3}"/>
                </a:ext>
              </a:extLst>
            </p:cNvPr>
            <p:cNvSpPr/>
            <p:nvPr/>
          </p:nvSpPr>
          <p:spPr>
            <a:xfrm>
              <a:off x="0" y="0"/>
              <a:ext cx="812800" cy="753680"/>
            </a:xfrm>
            <a:custGeom>
              <a:avLst/>
              <a:gdLst/>
              <a:ahLst/>
              <a:cxnLst/>
              <a:rect l="l" t="t" r="r" b="b"/>
              <a:pathLst>
                <a:path w="812800" h="753680">
                  <a:moveTo>
                    <a:pt x="406400" y="0"/>
                  </a:moveTo>
                  <a:lnTo>
                    <a:pt x="812800" y="753680"/>
                  </a:lnTo>
                  <a:lnTo>
                    <a:pt x="0" y="75368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16863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DA191C91-3ED8-DE8E-5A59-6B17DA01E6B6}"/>
                </a:ext>
              </a:extLst>
            </p:cNvPr>
            <p:cNvSpPr txBox="1"/>
            <p:nvPr/>
          </p:nvSpPr>
          <p:spPr>
            <a:xfrm>
              <a:off x="127000" y="321348"/>
              <a:ext cx="558800" cy="378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695C2C1D-1127-1B27-5E0E-556C926E67E9}"/>
              </a:ext>
            </a:extLst>
          </p:cNvPr>
          <p:cNvGrpSpPr/>
          <p:nvPr/>
        </p:nvGrpSpPr>
        <p:grpSpPr>
          <a:xfrm rot="1136038">
            <a:off x="-1621916" y="8874481"/>
            <a:ext cx="2921675" cy="2556466"/>
            <a:chOff x="0" y="0"/>
            <a:chExt cx="812800" cy="711200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5FF1CC96-29DB-7FC9-DD9E-04782EB3D07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72941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1ABCE8DB-3721-1EB6-2D09-1583C088C12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sp>
        <p:nvSpPr>
          <p:cNvPr id="25" name="TextBox 25">
            <a:extLst>
              <a:ext uri="{FF2B5EF4-FFF2-40B4-BE49-F238E27FC236}">
                <a16:creationId xmlns:a16="http://schemas.microsoft.com/office/drawing/2014/main" id="{39BF2120-9CB3-45A0-A177-886E9D04FECE}"/>
              </a:ext>
            </a:extLst>
          </p:cNvPr>
          <p:cNvSpPr txBox="1"/>
          <p:nvPr/>
        </p:nvSpPr>
        <p:spPr>
          <a:xfrm>
            <a:off x="833007" y="685317"/>
            <a:ext cx="6036826" cy="446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 rtl="0">
              <a:lnSpc>
                <a:spcPts val="3919"/>
              </a:lnSpc>
              <a:spcBef>
                <a:spcPct val="0"/>
              </a:spcBef>
            </a:pPr>
            <a:r>
              <a:rPr lang="sq-AL" sz="2799" b="1" noProof="0" dirty="0">
                <a:solidFill>
                  <a:srgbClr val="365B6D"/>
                </a:solidFill>
                <a:latin typeface="Barlow Bold"/>
                <a:ea typeface="Barlow Bold"/>
                <a:cs typeface="Barlow Bold"/>
                <a:sym typeface="Barlow Bold"/>
              </a:rPr>
              <a:t>BUXHETI VENDOR</a:t>
            </a:r>
          </a:p>
        </p:txBody>
      </p:sp>
      <p:sp>
        <p:nvSpPr>
          <p:cNvPr id="2" name="TextBox 26">
            <a:extLst>
              <a:ext uri="{FF2B5EF4-FFF2-40B4-BE49-F238E27FC236}">
                <a16:creationId xmlns:a16="http://schemas.microsoft.com/office/drawing/2014/main" id="{D381968E-19D4-CAA2-2138-66A098428208}"/>
              </a:ext>
            </a:extLst>
          </p:cNvPr>
          <p:cNvSpPr txBox="1"/>
          <p:nvPr/>
        </p:nvSpPr>
        <p:spPr>
          <a:xfrm>
            <a:off x="567421" y="3759523"/>
            <a:ext cx="6482037" cy="32470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/>
            <a:r>
              <a:rPr lang="sq-AL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Në vitin 202</a:t>
            </a:r>
            <a:r>
              <a:rPr lang="en-US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5</a:t>
            </a:r>
            <a:r>
              <a:rPr lang="sq-AL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, bashkitë në të gjithë Shqipërinë bënë shumë progres në menaxhimin e financave të tyre. Rritja e </a:t>
            </a:r>
            <a:r>
              <a:rPr lang="en-US" sz="13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vazhdueshme</a:t>
            </a:r>
            <a:r>
              <a:rPr lang="en-US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 e </a:t>
            </a:r>
            <a:r>
              <a:rPr lang="sq-AL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të ardhurave vendore tregon se bashkitë po bëhen më të qëndrueshme financiarisht dhe më të afta për të ofruar shërbime publike. </a:t>
            </a:r>
            <a:endParaRPr lang="en-US" sz="1300" noProof="0" dirty="0">
              <a:solidFill>
                <a:srgbClr val="365B6D"/>
              </a:solidFill>
              <a:latin typeface="Barlow" panose="00000500000000000000" pitchFamily="2" charset="0"/>
            </a:endParaRPr>
          </a:p>
          <a:p>
            <a:pPr rtl="0"/>
            <a:endParaRPr lang="en-US" sz="800" dirty="0">
              <a:solidFill>
                <a:srgbClr val="365B6D"/>
              </a:solidFill>
              <a:latin typeface="Barlow" panose="00000500000000000000" pitchFamily="2" charset="0"/>
            </a:endParaRPr>
          </a:p>
          <a:p>
            <a:pPr rtl="0"/>
            <a:r>
              <a:rPr lang="sq-AL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Të ardhurat </a:t>
            </a:r>
            <a:r>
              <a:rPr lang="en-US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e </a:t>
            </a:r>
            <a:r>
              <a:rPr lang="en-US" sz="13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veta</a:t>
            </a:r>
            <a:r>
              <a:rPr lang="en-US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3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të</a:t>
            </a:r>
            <a:r>
              <a:rPr lang="en-US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3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pushtetit</a:t>
            </a:r>
            <a:r>
              <a:rPr lang="en-US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 vendor </a:t>
            </a:r>
            <a:r>
              <a:rPr lang="en-US" sz="13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të</a:t>
            </a:r>
            <a:r>
              <a:rPr lang="en-US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3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realizuara</a:t>
            </a:r>
            <a:r>
              <a:rPr lang="en-US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3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nga</a:t>
            </a:r>
            <a:r>
              <a:rPr lang="en-US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sq-AL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taksat e p</a:t>
            </a:r>
            <a:r>
              <a:rPr lang="en-US" sz="13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asurisë</a:t>
            </a:r>
            <a:r>
              <a:rPr lang="en-US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3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së</a:t>
            </a:r>
            <a:r>
              <a:rPr lang="en-US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3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paluajtshme</a:t>
            </a:r>
            <a:r>
              <a:rPr lang="en-US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 (</a:t>
            </a:r>
            <a:r>
              <a:rPr lang="en-US" sz="13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taksa</a:t>
            </a:r>
            <a:r>
              <a:rPr lang="en-US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 e p</a:t>
            </a:r>
            <a:r>
              <a:rPr lang="sq-AL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ronës</a:t>
            </a:r>
            <a:r>
              <a:rPr lang="en-US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)</a:t>
            </a:r>
            <a:r>
              <a:rPr lang="sq-AL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, taksat vendore dhe tarifat për shërbimet e bashki</a:t>
            </a:r>
            <a:r>
              <a:rPr lang="en-US" sz="13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ve</a:t>
            </a:r>
            <a:r>
              <a:rPr lang="sq-AL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u </a:t>
            </a:r>
            <a:r>
              <a:rPr lang="en-US" sz="13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realizuan</a:t>
            </a:r>
            <a:r>
              <a:rPr lang="en-US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3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përtej</a:t>
            </a:r>
            <a:r>
              <a:rPr lang="en-US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3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planit</a:t>
            </a:r>
            <a:r>
              <a:rPr lang="en-US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3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dhe</a:t>
            </a:r>
            <a:r>
              <a:rPr lang="en-US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3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më</a:t>
            </a:r>
            <a:r>
              <a:rPr lang="en-US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3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shumë</a:t>
            </a:r>
            <a:r>
              <a:rPr lang="en-US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 se </a:t>
            </a:r>
            <a:r>
              <a:rPr lang="en-US" sz="13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një</a:t>
            </a:r>
            <a:r>
              <a:rPr lang="en-US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 vit </a:t>
            </a:r>
            <a:r>
              <a:rPr lang="en-US" sz="13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më</a:t>
            </a:r>
            <a:r>
              <a:rPr lang="en-US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3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parë</a:t>
            </a:r>
            <a:r>
              <a:rPr lang="sq-AL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. K</a:t>
            </a:r>
            <a:r>
              <a:rPr lang="en-US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jo</a:t>
            </a:r>
            <a:r>
              <a:rPr lang="sq-AL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 është një shenjë e fort</a:t>
            </a:r>
            <a:r>
              <a:rPr lang="en-US" sz="1300" dirty="0">
                <a:solidFill>
                  <a:srgbClr val="365B6D"/>
                </a:solidFill>
                <a:latin typeface="Barlow" panose="00000500000000000000" pitchFamily="2" charset="0"/>
              </a:rPr>
              <a:t>ë</a:t>
            </a:r>
            <a:r>
              <a:rPr lang="sq-AL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 që tregon se bashkitë po përmirësojnë mënyrën se si mbledhin të ardhurat dhe po bëhen më të pavarura - një hap kyç drejt ofrimit të shërbimeve më të mira për qytetarët.</a:t>
            </a:r>
          </a:p>
          <a:p>
            <a:pPr rtl="0"/>
            <a:endParaRPr lang="sq-AL" sz="800" noProof="0" dirty="0">
              <a:solidFill>
                <a:srgbClr val="365B6D"/>
              </a:solidFill>
              <a:latin typeface="Barlow" panose="00000500000000000000" pitchFamily="2" charset="0"/>
            </a:endParaRPr>
          </a:p>
          <a:p>
            <a:pPr rtl="0"/>
            <a:r>
              <a:rPr lang="sq-AL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Taksa e </a:t>
            </a:r>
            <a:r>
              <a:rPr lang="en-US" sz="13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pasuris</a:t>
            </a:r>
            <a:r>
              <a:rPr lang="sq-AL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ë është një burim shumë i rëndësishëm të ardhurash për buxhetet </a:t>
            </a:r>
            <a:r>
              <a:rPr lang="sq-AL" sz="1300" dirty="0">
                <a:solidFill>
                  <a:srgbClr val="365B6D"/>
                </a:solidFill>
                <a:latin typeface="Barlow" panose="00000500000000000000" pitchFamily="2" charset="0"/>
              </a:rPr>
              <a:t>vendore</a:t>
            </a:r>
            <a:r>
              <a:rPr lang="en-US" sz="13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sq-AL" sz="1300" dirty="0">
                <a:solidFill>
                  <a:srgbClr val="365B6D"/>
                </a:solidFill>
                <a:latin typeface="Barlow" panose="00000500000000000000" pitchFamily="2" charset="0"/>
              </a:rPr>
              <a:t>përmes së cilës bashkitë mund të zhvillojnë politika vendore nën diskrecionin e plotë të përdorimit</a:t>
            </a:r>
            <a:r>
              <a:rPr lang="sq-AL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. </a:t>
            </a:r>
            <a:endParaRPr lang="en-US" sz="1300" noProof="0" dirty="0">
              <a:solidFill>
                <a:srgbClr val="365B6D"/>
              </a:solidFill>
              <a:latin typeface="Barlow" panose="00000500000000000000" pitchFamily="2" charset="0"/>
            </a:endParaRPr>
          </a:p>
          <a:p>
            <a:pPr rtl="0"/>
            <a:endParaRPr lang="en-US" sz="800" dirty="0">
              <a:solidFill>
                <a:srgbClr val="365B6D"/>
              </a:solidFill>
              <a:latin typeface="Barlow" panose="00000500000000000000" pitchFamily="2" charset="0"/>
            </a:endParaRPr>
          </a:p>
          <a:p>
            <a:pPr rtl="0"/>
            <a:r>
              <a:rPr lang="sq-AL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Në vit</a:t>
            </a:r>
            <a:r>
              <a:rPr lang="en-US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in 2025 u </a:t>
            </a:r>
            <a:r>
              <a:rPr lang="en-US" sz="13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bë</a:t>
            </a:r>
            <a:r>
              <a:rPr lang="en-US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3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një</a:t>
            </a:r>
            <a:r>
              <a:rPr lang="en-US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 hap </a:t>
            </a:r>
            <a:r>
              <a:rPr lang="en-US" sz="13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më</a:t>
            </a:r>
            <a:r>
              <a:rPr lang="en-US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3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tej</a:t>
            </a:r>
            <a:r>
              <a:rPr lang="en-US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sq-AL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në lidhje me reformën në taksën e pronës </a:t>
            </a:r>
            <a:r>
              <a:rPr lang="en-US" sz="13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për</a:t>
            </a:r>
            <a:r>
              <a:rPr lang="en-US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sq-AL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zhvillimin e metodologji</a:t>
            </a:r>
            <a:r>
              <a:rPr lang="en-US" sz="13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së</a:t>
            </a:r>
            <a:r>
              <a:rPr lang="sq-AL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 për përcaktimin e një takse prone bazuar në vlerën e pronës, si dhe në krijimin e kadastrës fiskale për administrimin e taksës së pronës.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30F69E7-5E78-1820-C447-3CB648D0559F}"/>
              </a:ext>
            </a:extLst>
          </p:cNvPr>
          <p:cNvGrpSpPr/>
          <p:nvPr/>
        </p:nvGrpSpPr>
        <p:grpSpPr>
          <a:xfrm>
            <a:off x="567421" y="1243337"/>
            <a:ext cx="6482037" cy="2285437"/>
            <a:chOff x="741380" y="1522608"/>
            <a:chExt cx="5972195" cy="214350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9ABE4F9-6BC8-4C9D-5F32-3D9A668BB49A}"/>
                </a:ext>
              </a:extLst>
            </p:cNvPr>
            <p:cNvSpPr/>
            <p:nvPr/>
          </p:nvSpPr>
          <p:spPr>
            <a:xfrm>
              <a:off x="741380" y="1570948"/>
              <a:ext cx="2958283" cy="957938"/>
            </a:xfrm>
            <a:custGeom>
              <a:avLst/>
              <a:gdLst>
                <a:gd name="connsiteX0" fmla="*/ 11063 w 1390939"/>
                <a:gd name="connsiteY0" fmla="*/ 52125 h 867129"/>
                <a:gd name="connsiteX1" fmla="*/ 479 w 1390939"/>
                <a:gd name="connsiteY1" fmla="*/ 511442 h 867129"/>
                <a:gd name="connsiteX2" fmla="*/ 17413 w 1390939"/>
                <a:gd name="connsiteY2" fmla="*/ 718875 h 867129"/>
                <a:gd name="connsiteX3" fmla="*/ 70329 w 1390939"/>
                <a:gd name="connsiteY3" fmla="*/ 786609 h 867129"/>
                <a:gd name="connsiteX4" fmla="*/ 165579 w 1390939"/>
                <a:gd name="connsiteY4" fmla="*/ 788725 h 867129"/>
                <a:gd name="connsiteX5" fmla="*/ 823863 w 1390939"/>
                <a:gd name="connsiteY5" fmla="*/ 828942 h 867129"/>
                <a:gd name="connsiteX6" fmla="*/ 1236613 w 1390939"/>
                <a:gd name="connsiteY6" fmla="*/ 867042 h 867129"/>
                <a:gd name="connsiteX7" fmla="*/ 1338213 w 1390939"/>
                <a:gd name="connsiteY7" fmla="*/ 837409 h 867129"/>
                <a:gd name="connsiteX8" fmla="*/ 1386896 w 1390939"/>
                <a:gd name="connsiteY8" fmla="*/ 776025 h 867129"/>
                <a:gd name="connsiteX9" fmla="*/ 1384779 w 1390939"/>
                <a:gd name="connsiteY9" fmla="*/ 568592 h 867129"/>
                <a:gd name="connsiteX10" fmla="*/ 1357263 w 1390939"/>
                <a:gd name="connsiteY10" fmla="*/ 223575 h 867129"/>
                <a:gd name="connsiteX11" fmla="*/ 1333979 w 1390939"/>
                <a:gd name="connsiteY11" fmla="*/ 45775 h 867129"/>
                <a:gd name="connsiteX12" fmla="*/ 1287413 w 1390939"/>
                <a:gd name="connsiteY12" fmla="*/ 11909 h 867129"/>
                <a:gd name="connsiteX13" fmla="*/ 720146 w 1390939"/>
                <a:gd name="connsiteY13" fmla="*/ 7675 h 867129"/>
                <a:gd name="connsiteX14" fmla="*/ 239663 w 1390939"/>
                <a:gd name="connsiteY14" fmla="*/ 7675 h 867129"/>
                <a:gd name="connsiteX15" fmla="*/ 72446 w 1390939"/>
                <a:gd name="connsiteY15" fmla="*/ 5559 h 867129"/>
                <a:gd name="connsiteX16" fmla="*/ 11063 w 1390939"/>
                <a:gd name="connsiteY16" fmla="*/ 52125 h 867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939" h="867129">
                  <a:moveTo>
                    <a:pt x="11063" y="52125"/>
                  </a:moveTo>
                  <a:cubicBezTo>
                    <a:pt x="-931" y="136439"/>
                    <a:pt x="-579" y="400317"/>
                    <a:pt x="479" y="511442"/>
                  </a:cubicBezTo>
                  <a:cubicBezTo>
                    <a:pt x="1537" y="622567"/>
                    <a:pt x="5771" y="673014"/>
                    <a:pt x="17413" y="718875"/>
                  </a:cubicBezTo>
                  <a:cubicBezTo>
                    <a:pt x="29055" y="764736"/>
                    <a:pt x="45635" y="774967"/>
                    <a:pt x="70329" y="786609"/>
                  </a:cubicBezTo>
                  <a:cubicBezTo>
                    <a:pt x="95023" y="798251"/>
                    <a:pt x="165579" y="788725"/>
                    <a:pt x="165579" y="788725"/>
                  </a:cubicBezTo>
                  <a:lnTo>
                    <a:pt x="823863" y="828942"/>
                  </a:lnTo>
                  <a:cubicBezTo>
                    <a:pt x="1002369" y="841995"/>
                    <a:pt x="1150888" y="865631"/>
                    <a:pt x="1236613" y="867042"/>
                  </a:cubicBezTo>
                  <a:cubicBezTo>
                    <a:pt x="1322338" y="868453"/>
                    <a:pt x="1313166" y="852578"/>
                    <a:pt x="1338213" y="837409"/>
                  </a:cubicBezTo>
                  <a:cubicBezTo>
                    <a:pt x="1363260" y="822240"/>
                    <a:pt x="1379135" y="820828"/>
                    <a:pt x="1386896" y="776025"/>
                  </a:cubicBezTo>
                  <a:cubicBezTo>
                    <a:pt x="1394657" y="731222"/>
                    <a:pt x="1389718" y="660667"/>
                    <a:pt x="1384779" y="568592"/>
                  </a:cubicBezTo>
                  <a:cubicBezTo>
                    <a:pt x="1379840" y="476517"/>
                    <a:pt x="1365730" y="310711"/>
                    <a:pt x="1357263" y="223575"/>
                  </a:cubicBezTo>
                  <a:cubicBezTo>
                    <a:pt x="1348796" y="136439"/>
                    <a:pt x="1345621" y="81053"/>
                    <a:pt x="1333979" y="45775"/>
                  </a:cubicBezTo>
                  <a:cubicBezTo>
                    <a:pt x="1322337" y="10497"/>
                    <a:pt x="1389719" y="18259"/>
                    <a:pt x="1287413" y="11909"/>
                  </a:cubicBezTo>
                  <a:cubicBezTo>
                    <a:pt x="1185108" y="5559"/>
                    <a:pt x="720146" y="7675"/>
                    <a:pt x="720146" y="7675"/>
                  </a:cubicBezTo>
                  <a:lnTo>
                    <a:pt x="239663" y="7675"/>
                  </a:lnTo>
                  <a:cubicBezTo>
                    <a:pt x="131713" y="7322"/>
                    <a:pt x="109488" y="-1849"/>
                    <a:pt x="72446" y="5559"/>
                  </a:cubicBezTo>
                  <a:cubicBezTo>
                    <a:pt x="35404" y="12967"/>
                    <a:pt x="23057" y="-32189"/>
                    <a:pt x="11063" y="52125"/>
                  </a:cubicBezTo>
                  <a:close/>
                </a:path>
              </a:pathLst>
            </a:custGeom>
            <a:solidFill>
              <a:srgbClr val="44718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>
                <a:lnSpc>
                  <a:spcPct val="120000"/>
                </a:lnSpc>
              </a:pPr>
              <a:r>
                <a:rPr lang="en-US" sz="1400" b="1" dirty="0">
                  <a:latin typeface="Barlow" panose="00000500000000000000" pitchFamily="2" charset="0"/>
                </a:rPr>
                <a:t>T</a:t>
              </a:r>
              <a:r>
                <a:rPr lang="sq-AL" sz="1400" b="1" noProof="0" dirty="0">
                  <a:latin typeface="Barlow" panose="00000500000000000000" pitchFamily="2" charset="0"/>
                </a:rPr>
                <a:t>ë ardhurat </a:t>
              </a:r>
              <a:r>
                <a:rPr lang="en-US" sz="1400" b="1" noProof="0" dirty="0">
                  <a:latin typeface="Barlow" panose="00000500000000000000" pitchFamily="2" charset="0"/>
                </a:rPr>
                <a:t>total:</a:t>
              </a:r>
              <a:r>
                <a:rPr lang="sq-AL" sz="1400" b="1" noProof="0" dirty="0">
                  <a:latin typeface="Barlow" panose="00000500000000000000" pitchFamily="2" charset="0"/>
                </a:rPr>
                <a:t> </a:t>
              </a:r>
            </a:p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sq-AL" sz="1400" b="1" noProof="0" dirty="0">
                  <a:latin typeface="Barlow" panose="00000500000000000000" pitchFamily="2" charset="0"/>
                </a:rPr>
                <a:t>44.</a:t>
              </a:r>
              <a:r>
                <a:rPr lang="en-US" sz="1400" b="1" noProof="0" dirty="0">
                  <a:latin typeface="Barlow" panose="00000500000000000000" pitchFamily="2" charset="0"/>
                </a:rPr>
                <a:t>8</a:t>
              </a:r>
              <a:r>
                <a:rPr lang="sq-AL" sz="1400" b="1" noProof="0" dirty="0">
                  <a:latin typeface="Barlow" panose="00000500000000000000" pitchFamily="2" charset="0"/>
                </a:rPr>
                <a:t> miliardë LEK</a:t>
              </a:r>
              <a:r>
                <a:rPr lang="en-US" sz="1400" b="1" noProof="0" dirty="0">
                  <a:latin typeface="Barlow" panose="00000500000000000000" pitchFamily="2" charset="0"/>
                </a:rPr>
                <a:t>                                                     </a:t>
              </a:r>
              <a:r>
                <a:rPr lang="en-US" sz="1400" b="1" noProof="0" dirty="0" err="1">
                  <a:latin typeface="Barlow" panose="00000500000000000000" pitchFamily="2" charset="0"/>
                </a:rPr>
                <a:t>ose</a:t>
              </a:r>
              <a:r>
                <a:rPr lang="en-US" sz="1400" b="1" noProof="0" dirty="0">
                  <a:latin typeface="Barlow" panose="00000500000000000000" pitchFamily="2" charset="0"/>
                </a:rPr>
                <a:t>  </a:t>
              </a:r>
              <a:r>
                <a:rPr lang="sq-AL" sz="1400" b="1" noProof="0" dirty="0">
                  <a:latin typeface="Barlow" panose="00000500000000000000" pitchFamily="2" charset="0"/>
                </a:rPr>
                <a:t>2% e PBB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865E388-0FDD-3D6A-9AA4-F8A042523DCC}"/>
                </a:ext>
              </a:extLst>
            </p:cNvPr>
            <p:cNvSpPr/>
            <p:nvPr/>
          </p:nvSpPr>
          <p:spPr>
            <a:xfrm>
              <a:off x="3912450" y="1522608"/>
              <a:ext cx="2801125" cy="957937"/>
            </a:xfrm>
            <a:custGeom>
              <a:avLst/>
              <a:gdLst>
                <a:gd name="connsiteX0" fmla="*/ 10697 w 1379494"/>
                <a:gd name="connsiteY0" fmla="*/ 135515 h 775813"/>
                <a:gd name="connsiteX1" fmla="*/ 13872 w 1379494"/>
                <a:gd name="connsiteY1" fmla="*/ 641927 h 775813"/>
                <a:gd name="connsiteX2" fmla="*/ 102772 w 1379494"/>
                <a:gd name="connsiteY2" fmla="*/ 770515 h 775813"/>
                <a:gd name="connsiteX3" fmla="*/ 636172 w 1379494"/>
                <a:gd name="connsiteY3" fmla="*/ 753052 h 775813"/>
                <a:gd name="connsiteX4" fmla="*/ 1244185 w 1379494"/>
                <a:gd name="connsiteY4" fmla="*/ 721302 h 775813"/>
                <a:gd name="connsiteX5" fmla="*/ 1372772 w 1379494"/>
                <a:gd name="connsiteY5" fmla="*/ 641927 h 775813"/>
                <a:gd name="connsiteX6" fmla="*/ 1360072 w 1379494"/>
                <a:gd name="connsiteY6" fmla="*/ 216477 h 775813"/>
                <a:gd name="connsiteX7" fmla="*/ 1348960 w 1379494"/>
                <a:gd name="connsiteY7" fmla="*/ 37090 h 775813"/>
                <a:gd name="connsiteX8" fmla="*/ 1085435 w 1379494"/>
                <a:gd name="connsiteY8" fmla="*/ 18040 h 775813"/>
                <a:gd name="connsiteX9" fmla="*/ 434560 w 1379494"/>
                <a:gd name="connsiteY9" fmla="*/ 2165 h 775813"/>
                <a:gd name="connsiteX10" fmla="*/ 115472 w 1379494"/>
                <a:gd name="connsiteY10" fmla="*/ 16452 h 775813"/>
                <a:gd name="connsiteX11" fmla="*/ 10697 w 1379494"/>
                <a:gd name="connsiteY11" fmla="*/ 135515 h 77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9494" h="775813">
                  <a:moveTo>
                    <a:pt x="10697" y="135515"/>
                  </a:moveTo>
                  <a:cubicBezTo>
                    <a:pt x="-6236" y="239761"/>
                    <a:pt x="-1474" y="536094"/>
                    <a:pt x="13872" y="641927"/>
                  </a:cubicBezTo>
                  <a:cubicBezTo>
                    <a:pt x="29218" y="747760"/>
                    <a:pt x="-945" y="751994"/>
                    <a:pt x="102772" y="770515"/>
                  </a:cubicBezTo>
                  <a:cubicBezTo>
                    <a:pt x="206489" y="789036"/>
                    <a:pt x="636172" y="753052"/>
                    <a:pt x="636172" y="753052"/>
                  </a:cubicBezTo>
                  <a:cubicBezTo>
                    <a:pt x="826407" y="744850"/>
                    <a:pt x="1121418" y="739823"/>
                    <a:pt x="1244185" y="721302"/>
                  </a:cubicBezTo>
                  <a:cubicBezTo>
                    <a:pt x="1366952" y="702781"/>
                    <a:pt x="1353458" y="726064"/>
                    <a:pt x="1372772" y="641927"/>
                  </a:cubicBezTo>
                  <a:cubicBezTo>
                    <a:pt x="1392086" y="557790"/>
                    <a:pt x="1364041" y="317283"/>
                    <a:pt x="1360072" y="216477"/>
                  </a:cubicBezTo>
                  <a:cubicBezTo>
                    <a:pt x="1356103" y="115671"/>
                    <a:pt x="1394733" y="70163"/>
                    <a:pt x="1348960" y="37090"/>
                  </a:cubicBezTo>
                  <a:cubicBezTo>
                    <a:pt x="1303187" y="4017"/>
                    <a:pt x="1237835" y="23861"/>
                    <a:pt x="1085435" y="18040"/>
                  </a:cubicBezTo>
                  <a:cubicBezTo>
                    <a:pt x="933035" y="12219"/>
                    <a:pt x="596220" y="2430"/>
                    <a:pt x="434560" y="2165"/>
                  </a:cubicBezTo>
                  <a:cubicBezTo>
                    <a:pt x="272900" y="1900"/>
                    <a:pt x="186645" y="-7890"/>
                    <a:pt x="115472" y="16452"/>
                  </a:cubicBezTo>
                  <a:cubicBezTo>
                    <a:pt x="44299" y="40794"/>
                    <a:pt x="27630" y="31269"/>
                    <a:pt x="10697" y="1355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400" b="1" dirty="0">
                  <a:latin typeface="Barlow" panose="00000500000000000000" pitchFamily="2" charset="0"/>
                </a:rPr>
                <a:t>T</a:t>
              </a:r>
              <a:r>
                <a:rPr lang="sq-AL" sz="1400" b="1" noProof="0" dirty="0">
                  <a:latin typeface="Barlow" panose="00000500000000000000" pitchFamily="2" charset="0"/>
                </a:rPr>
                <a:t>ransfertat nga buxheti i shtetit</a:t>
              </a:r>
              <a:r>
                <a:rPr lang="en-US" sz="1400" b="1" noProof="0" dirty="0">
                  <a:latin typeface="Barlow" panose="00000500000000000000" pitchFamily="2" charset="0"/>
                </a:rPr>
                <a:t>:</a:t>
              </a:r>
              <a:endParaRPr lang="sq-AL" sz="1400" b="1" noProof="0" dirty="0">
                <a:latin typeface="Barlow" panose="00000500000000000000" pitchFamily="2" charset="0"/>
              </a:endParaRPr>
            </a:p>
            <a:p>
              <a:pPr algn="ctr" rtl="0">
                <a:lnSpc>
                  <a:spcPct val="120000"/>
                </a:lnSpc>
                <a:spcBef>
                  <a:spcPts val="300"/>
                </a:spcBef>
              </a:pPr>
              <a:r>
                <a:rPr lang="en-US" sz="1400" b="1" noProof="0" dirty="0">
                  <a:latin typeface="Barlow" panose="00000500000000000000" pitchFamily="2" charset="0"/>
                </a:rPr>
                <a:t>44.6 </a:t>
              </a:r>
              <a:r>
                <a:rPr lang="sq-AL" sz="1400" b="1" noProof="0" dirty="0">
                  <a:latin typeface="Barlow" panose="00000500000000000000" pitchFamily="2" charset="0"/>
                </a:rPr>
                <a:t>miliardë LEK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281ED4B-30D9-8E2B-9C97-5946AE60A766}"/>
                </a:ext>
              </a:extLst>
            </p:cNvPr>
            <p:cNvSpPr/>
            <p:nvPr/>
          </p:nvSpPr>
          <p:spPr>
            <a:xfrm>
              <a:off x="1590675" y="2659190"/>
              <a:ext cx="4352804" cy="1006922"/>
            </a:xfrm>
            <a:custGeom>
              <a:avLst/>
              <a:gdLst>
                <a:gd name="connsiteX0" fmla="*/ 2841 w 1366504"/>
                <a:gd name="connsiteY0" fmla="*/ 126136 h 842202"/>
                <a:gd name="connsiteX1" fmla="*/ 26654 w 1366504"/>
                <a:gd name="connsiteY1" fmla="*/ 581749 h 842202"/>
                <a:gd name="connsiteX2" fmla="*/ 66341 w 1366504"/>
                <a:gd name="connsiteY2" fmla="*/ 759549 h 842202"/>
                <a:gd name="connsiteX3" fmla="*/ 180641 w 1366504"/>
                <a:gd name="connsiteY3" fmla="*/ 840511 h 842202"/>
                <a:gd name="connsiteX4" fmla="*/ 758491 w 1366504"/>
                <a:gd name="connsiteY4" fmla="*/ 810349 h 842202"/>
                <a:gd name="connsiteX5" fmla="*/ 1237916 w 1366504"/>
                <a:gd name="connsiteY5" fmla="*/ 761136 h 842202"/>
                <a:gd name="connsiteX6" fmla="*/ 1337929 w 1366504"/>
                <a:gd name="connsiteY6" fmla="*/ 681761 h 842202"/>
                <a:gd name="connsiteX7" fmla="*/ 1364916 w 1366504"/>
                <a:gd name="connsiteY7" fmla="*/ 449986 h 842202"/>
                <a:gd name="connsiteX8" fmla="*/ 1301416 w 1366504"/>
                <a:gd name="connsiteY8" fmla="*/ 137249 h 842202"/>
                <a:gd name="connsiteX9" fmla="*/ 1252204 w 1366504"/>
                <a:gd name="connsiteY9" fmla="*/ 61049 h 842202"/>
                <a:gd name="connsiteX10" fmla="*/ 1017254 w 1366504"/>
                <a:gd name="connsiteY10" fmla="*/ 30886 h 842202"/>
                <a:gd name="connsiteX11" fmla="*/ 418766 w 1366504"/>
                <a:gd name="connsiteY11" fmla="*/ 8661 h 842202"/>
                <a:gd name="connsiteX12" fmla="*/ 93329 w 1366504"/>
                <a:gd name="connsiteY12" fmla="*/ 10249 h 842202"/>
                <a:gd name="connsiteX13" fmla="*/ 2841 w 1366504"/>
                <a:gd name="connsiteY13" fmla="*/ 126136 h 842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6504" h="842202">
                  <a:moveTo>
                    <a:pt x="2841" y="126136"/>
                  </a:moveTo>
                  <a:cubicBezTo>
                    <a:pt x="-8271" y="221386"/>
                    <a:pt x="16071" y="476180"/>
                    <a:pt x="26654" y="581749"/>
                  </a:cubicBezTo>
                  <a:cubicBezTo>
                    <a:pt x="37237" y="687318"/>
                    <a:pt x="40677" y="716422"/>
                    <a:pt x="66341" y="759549"/>
                  </a:cubicBezTo>
                  <a:cubicBezTo>
                    <a:pt x="92005" y="802676"/>
                    <a:pt x="65283" y="832044"/>
                    <a:pt x="180641" y="840511"/>
                  </a:cubicBezTo>
                  <a:cubicBezTo>
                    <a:pt x="295999" y="848978"/>
                    <a:pt x="582279" y="823578"/>
                    <a:pt x="758491" y="810349"/>
                  </a:cubicBezTo>
                  <a:cubicBezTo>
                    <a:pt x="934703" y="797120"/>
                    <a:pt x="1141343" y="782567"/>
                    <a:pt x="1237916" y="761136"/>
                  </a:cubicBezTo>
                  <a:cubicBezTo>
                    <a:pt x="1334489" y="739705"/>
                    <a:pt x="1316762" y="733619"/>
                    <a:pt x="1337929" y="681761"/>
                  </a:cubicBezTo>
                  <a:cubicBezTo>
                    <a:pt x="1359096" y="629903"/>
                    <a:pt x="1371001" y="540738"/>
                    <a:pt x="1364916" y="449986"/>
                  </a:cubicBezTo>
                  <a:cubicBezTo>
                    <a:pt x="1358831" y="359234"/>
                    <a:pt x="1320201" y="202072"/>
                    <a:pt x="1301416" y="137249"/>
                  </a:cubicBezTo>
                  <a:cubicBezTo>
                    <a:pt x="1282631" y="72426"/>
                    <a:pt x="1299564" y="78776"/>
                    <a:pt x="1252204" y="61049"/>
                  </a:cubicBezTo>
                  <a:cubicBezTo>
                    <a:pt x="1204844" y="43322"/>
                    <a:pt x="1156160" y="39617"/>
                    <a:pt x="1017254" y="30886"/>
                  </a:cubicBezTo>
                  <a:cubicBezTo>
                    <a:pt x="878348" y="22155"/>
                    <a:pt x="572753" y="12100"/>
                    <a:pt x="418766" y="8661"/>
                  </a:cubicBezTo>
                  <a:cubicBezTo>
                    <a:pt x="264779" y="5222"/>
                    <a:pt x="162650" y="-9859"/>
                    <a:pt x="93329" y="10249"/>
                  </a:cubicBezTo>
                  <a:cubicBezTo>
                    <a:pt x="24008" y="30357"/>
                    <a:pt x="13953" y="30886"/>
                    <a:pt x="2841" y="126136"/>
                  </a:cubicBezTo>
                  <a:close/>
                </a:path>
              </a:pathLst>
            </a:custGeom>
            <a:solidFill>
              <a:srgbClr val="A6C37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Aft>
                  <a:spcPts val="300"/>
                </a:spcAft>
              </a:pPr>
              <a:r>
                <a:rPr lang="en-US" sz="1400" b="1" dirty="0">
                  <a:latin typeface="Barlow" panose="00000500000000000000" pitchFamily="2" charset="0"/>
                </a:rPr>
                <a:t>T</a:t>
              </a:r>
              <a:r>
                <a:rPr lang="sq-AL" sz="1400" b="1" noProof="0" dirty="0">
                  <a:latin typeface="Barlow" panose="00000500000000000000" pitchFamily="2" charset="0"/>
                </a:rPr>
                <a:t>otali i shpenzimeve</a:t>
              </a:r>
              <a:r>
                <a:rPr lang="en-US" sz="1400" b="1" noProof="0" dirty="0">
                  <a:latin typeface="Barlow" panose="00000500000000000000" pitchFamily="2" charset="0"/>
                </a:rPr>
                <a:t>:</a:t>
              </a:r>
              <a:r>
                <a:rPr lang="sq-AL" sz="1400" b="1" noProof="0" dirty="0">
                  <a:latin typeface="Barlow" panose="00000500000000000000" pitchFamily="2" charset="0"/>
                </a:rPr>
                <a:t> </a:t>
              </a:r>
              <a:endParaRPr lang="en-US" sz="1400" b="1" noProof="0" dirty="0">
                <a:latin typeface="Barlow" panose="00000500000000000000" pitchFamily="2" charset="0"/>
              </a:endParaRPr>
            </a:p>
            <a:p>
              <a:pPr algn="ctr">
                <a:lnSpc>
                  <a:spcPct val="120000"/>
                </a:lnSpc>
                <a:spcAft>
                  <a:spcPts val="300"/>
                </a:spcAft>
              </a:pPr>
              <a:r>
                <a:rPr lang="en-US" sz="1400" b="1" noProof="0" dirty="0">
                  <a:latin typeface="Barlow" panose="00000500000000000000" pitchFamily="2" charset="0"/>
                </a:rPr>
                <a:t>87.8</a:t>
              </a:r>
              <a:r>
                <a:rPr lang="sq-AL" sz="1400" b="1" noProof="0" dirty="0">
                  <a:latin typeface="Barlow" panose="00000500000000000000" pitchFamily="2" charset="0"/>
                </a:rPr>
                <a:t> miliardë LEK</a:t>
              </a:r>
              <a:r>
                <a:rPr lang="en-US" sz="1400" b="1" noProof="0" dirty="0">
                  <a:latin typeface="Barlow" panose="00000500000000000000" pitchFamily="2" charset="0"/>
                </a:rPr>
                <a:t> </a:t>
              </a:r>
            </a:p>
            <a:p>
              <a:pPr algn="ctr">
                <a:lnSpc>
                  <a:spcPct val="120000"/>
                </a:lnSpc>
                <a:spcAft>
                  <a:spcPts val="300"/>
                </a:spcAft>
              </a:pPr>
              <a:r>
                <a:rPr lang="en-US" sz="1400" b="1" noProof="0" dirty="0" err="1">
                  <a:latin typeface="Barlow" panose="00000500000000000000" pitchFamily="2" charset="0"/>
                </a:rPr>
                <a:t>ose</a:t>
              </a:r>
              <a:r>
                <a:rPr lang="en-US" sz="1400" b="1" noProof="0" dirty="0">
                  <a:latin typeface="Barlow" panose="00000500000000000000" pitchFamily="2" charset="0"/>
                </a:rPr>
                <a:t> </a:t>
              </a:r>
              <a:r>
                <a:rPr lang="sq-AL" sz="1400" b="1" noProof="0" dirty="0">
                  <a:latin typeface="Barlow" panose="00000500000000000000" pitchFamily="2" charset="0"/>
                </a:rPr>
                <a:t>3% e PBB</a:t>
              </a:r>
            </a:p>
          </p:txBody>
        </p:sp>
      </p:grp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8C9C8771-C4A2-21C4-B845-07EFAE2B6D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246432"/>
              </p:ext>
            </p:extLst>
          </p:nvPr>
        </p:nvGraphicFramePr>
        <p:xfrm>
          <a:off x="1035050" y="7328871"/>
          <a:ext cx="5524209" cy="1106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5BC871EF-4A0D-3AB0-7CA3-491084D0F582}"/>
              </a:ext>
            </a:extLst>
          </p:cNvPr>
          <p:cNvSpPr/>
          <p:nvPr/>
        </p:nvSpPr>
        <p:spPr>
          <a:xfrm>
            <a:off x="1035049" y="7049539"/>
            <a:ext cx="5524209" cy="2903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sq-AL" sz="12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Të ardhurat e qeverisjes vendore </a:t>
            </a:r>
            <a:r>
              <a:rPr lang="sq-AL" sz="1200" noProof="0" dirty="0">
                <a:solidFill>
                  <a:srgbClr val="365B6D"/>
                </a:solidFill>
                <a:latin typeface="Barlow" panose="00000500000000000000" pitchFamily="2" charset="0"/>
              </a:rPr>
              <a:t>(miliardë LEK)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972DB3-C593-C756-46EB-943AECA02429}"/>
              </a:ext>
            </a:extLst>
          </p:cNvPr>
          <p:cNvSpPr txBox="1"/>
          <p:nvPr/>
        </p:nvSpPr>
        <p:spPr>
          <a:xfrm>
            <a:off x="567421" y="8576102"/>
            <a:ext cx="6482037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sq-AL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Shpenzimet e  bashkive  për vitin 202</a:t>
            </a:r>
            <a:r>
              <a:rPr lang="en-US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5</a:t>
            </a:r>
            <a:r>
              <a:rPr lang="sq-AL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 arritën në </a:t>
            </a:r>
            <a:r>
              <a:rPr lang="en-US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87.8</a:t>
            </a:r>
            <a:r>
              <a:rPr lang="sq-AL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 miliardë LEK krahasuar me </a:t>
            </a:r>
            <a:r>
              <a:rPr lang="en-US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74.4</a:t>
            </a:r>
            <a:r>
              <a:rPr lang="sq-AL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 LEK të shpenzuara një vit më parë. Kjo tregon një rritje prej </a:t>
            </a:r>
            <a:r>
              <a:rPr lang="en-US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18</a:t>
            </a:r>
            <a:r>
              <a:rPr lang="sq-AL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% krahasuar me vitin 202</a:t>
            </a:r>
            <a:r>
              <a:rPr lang="en-US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4</a:t>
            </a:r>
            <a:r>
              <a:rPr lang="sq-AL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, që do të thotë se është shpenzuar më shumë për shërbimet e ofruara ndaj qytetarëve. </a:t>
            </a:r>
            <a:endParaRPr lang="en-US" sz="1300" noProof="0" dirty="0">
              <a:solidFill>
                <a:srgbClr val="365B6D"/>
              </a:solidFill>
              <a:latin typeface="Barlow" panose="00000500000000000000" pitchFamily="2" charset="0"/>
            </a:endParaRPr>
          </a:p>
          <a:p>
            <a:pPr rtl="0"/>
            <a:endParaRPr lang="en-US" sz="800" dirty="0">
              <a:solidFill>
                <a:srgbClr val="365B6D"/>
              </a:solidFill>
              <a:latin typeface="Barlow" panose="00000500000000000000" pitchFamily="2" charset="0"/>
            </a:endParaRPr>
          </a:p>
          <a:p>
            <a:pPr rtl="0"/>
            <a:r>
              <a:rPr lang="sq-AL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Niveli i detyrimeve të prapambetura është ulur me </a:t>
            </a:r>
            <a:r>
              <a:rPr lang="en-US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326</a:t>
            </a:r>
            <a:r>
              <a:rPr lang="sq-AL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 mili</a:t>
            </a:r>
            <a:r>
              <a:rPr lang="en-US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on</a:t>
            </a:r>
            <a:r>
              <a:rPr lang="sq-AL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ë LEK, ose është ulur me </a:t>
            </a:r>
            <a:r>
              <a:rPr lang="en-US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10</a:t>
            </a:r>
            <a:r>
              <a:rPr lang="sq-AL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% në vitin 202</a:t>
            </a:r>
            <a:r>
              <a:rPr lang="en-US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5</a:t>
            </a:r>
            <a:r>
              <a:rPr lang="sq-AL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 krahasuar me nivelin e detyrimeve të prapambetura në vitin 202</a:t>
            </a:r>
            <a:r>
              <a:rPr lang="en-US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4</a:t>
            </a:r>
            <a:r>
              <a:rPr lang="sq-AL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, duke shënuar progres në menaxhimin dhe përmirësimin e situatës financiare të njësive </a:t>
            </a:r>
            <a:r>
              <a:rPr lang="en-US" sz="13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të</a:t>
            </a:r>
            <a:r>
              <a:rPr lang="en-US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3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vetëqeverisjes</a:t>
            </a:r>
            <a:r>
              <a:rPr lang="en-US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sq-AL" sz="1300" noProof="0" dirty="0">
                <a:solidFill>
                  <a:srgbClr val="365B6D"/>
                </a:solidFill>
                <a:latin typeface="Barlow" panose="00000500000000000000" pitchFamily="2" charset="0"/>
              </a:rPr>
              <a:t>vendore.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91A438-344B-B1A1-31E7-3DA3686D358E}"/>
              </a:ext>
            </a:extLst>
          </p:cNvPr>
          <p:cNvGrpSpPr/>
          <p:nvPr/>
        </p:nvGrpSpPr>
        <p:grpSpPr>
          <a:xfrm>
            <a:off x="860" y="215910"/>
            <a:ext cx="3132903" cy="304044"/>
            <a:chOff x="860" y="215910"/>
            <a:chExt cx="3132903" cy="304044"/>
          </a:xfrm>
        </p:grpSpPr>
        <p:grpSp>
          <p:nvGrpSpPr>
            <p:cNvPr id="11" name="Group 2">
              <a:extLst>
                <a:ext uri="{FF2B5EF4-FFF2-40B4-BE49-F238E27FC236}">
                  <a16:creationId xmlns:a16="http://schemas.microsoft.com/office/drawing/2014/main" id="{0E8B27E1-4800-0BDA-B834-8AF96E09F6A8}"/>
                </a:ext>
              </a:extLst>
            </p:cNvPr>
            <p:cNvGrpSpPr/>
            <p:nvPr/>
          </p:nvGrpSpPr>
          <p:grpSpPr>
            <a:xfrm rot="5400000">
              <a:off x="1515103" y="-1057393"/>
              <a:ext cx="63104" cy="3091589"/>
              <a:chOff x="0" y="0"/>
              <a:chExt cx="17101" cy="934750"/>
            </a:xfrm>
          </p:grpSpPr>
          <p:sp>
            <p:nvSpPr>
              <p:cNvPr id="24" name="Freeform 3">
                <a:extLst>
                  <a:ext uri="{FF2B5EF4-FFF2-40B4-BE49-F238E27FC236}">
                    <a16:creationId xmlns:a16="http://schemas.microsoft.com/office/drawing/2014/main" id="{3ED09758-F2E6-9CFD-0A77-AAF3B73B074E}"/>
                  </a:ext>
                </a:extLst>
              </p:cNvPr>
              <p:cNvSpPr/>
              <p:nvPr/>
            </p:nvSpPr>
            <p:spPr>
              <a:xfrm>
                <a:off x="0" y="0"/>
                <a:ext cx="17101" cy="934750"/>
              </a:xfrm>
              <a:custGeom>
                <a:avLst/>
                <a:gdLst/>
                <a:ahLst/>
                <a:cxnLst/>
                <a:rect l="l" t="t" r="r" b="b"/>
                <a:pathLst>
                  <a:path w="17101" h="934750">
                    <a:moveTo>
                      <a:pt x="0" y="0"/>
                    </a:moveTo>
                    <a:lnTo>
                      <a:pt x="17101" y="0"/>
                    </a:lnTo>
                    <a:lnTo>
                      <a:pt x="17101" y="934750"/>
                    </a:lnTo>
                    <a:lnTo>
                      <a:pt x="0" y="934750"/>
                    </a:lnTo>
                    <a:close/>
                  </a:path>
                </a:pathLst>
              </a:custGeom>
              <a:solidFill>
                <a:srgbClr val="365B6D"/>
              </a:solidFill>
            </p:spPr>
            <p:txBody>
              <a:bodyPr/>
              <a:lstStyle/>
              <a:p>
                <a:pPr algn="l" rtl="0"/>
                <a:endParaRPr lang="sq-AL" noProof="0" dirty="0"/>
              </a:p>
            </p:txBody>
          </p:sp>
          <p:sp>
            <p:nvSpPr>
              <p:cNvPr id="27" name="TextBox 4">
                <a:extLst>
                  <a:ext uri="{FF2B5EF4-FFF2-40B4-BE49-F238E27FC236}">
                    <a16:creationId xmlns:a16="http://schemas.microsoft.com/office/drawing/2014/main" id="{AB505783-D96C-C822-5C4A-DB63250790BB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7101" cy="944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1871"/>
                  </a:lnSpc>
                </a:pPr>
                <a:endParaRPr lang="sq-AL" noProof="0" dirty="0"/>
              </a:p>
            </p:txBody>
          </p:sp>
        </p:grpSp>
        <p:grpSp>
          <p:nvGrpSpPr>
            <p:cNvPr id="13" name="Group 19">
              <a:extLst>
                <a:ext uri="{FF2B5EF4-FFF2-40B4-BE49-F238E27FC236}">
                  <a16:creationId xmlns:a16="http://schemas.microsoft.com/office/drawing/2014/main" id="{87B7C016-806C-40F0-D7D3-39B2F5AF3601}"/>
                </a:ext>
              </a:extLst>
            </p:cNvPr>
            <p:cNvGrpSpPr/>
            <p:nvPr/>
          </p:nvGrpSpPr>
          <p:grpSpPr>
            <a:xfrm>
              <a:off x="97017" y="215910"/>
              <a:ext cx="3036746" cy="194284"/>
              <a:chOff x="120176" y="-97609"/>
              <a:chExt cx="2266969" cy="233489"/>
            </a:xfrm>
          </p:grpSpPr>
          <p:sp>
            <p:nvSpPr>
              <p:cNvPr id="14" name="TextBox 20">
                <a:extLst>
                  <a:ext uri="{FF2B5EF4-FFF2-40B4-BE49-F238E27FC236}">
                    <a16:creationId xmlns:a16="http://schemas.microsoft.com/office/drawing/2014/main" id="{541DD585-035B-62EC-F129-499F56E69DCF}"/>
                  </a:ext>
                </a:extLst>
              </p:cNvPr>
              <p:cNvSpPr txBox="1"/>
              <p:nvPr/>
            </p:nvSpPr>
            <p:spPr>
              <a:xfrm>
                <a:off x="317411" y="-71078"/>
                <a:ext cx="2069734" cy="19264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 rtl="0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sq-AL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Buxheti</a:t>
                </a:r>
                <a:r>
                  <a:rPr lang="en-GB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</a:t>
                </a:r>
                <a:r>
                  <a:rPr lang="en-GB" sz="999" spc="3" noProof="0" dirty="0" err="1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Faktik</a:t>
                </a:r>
                <a:r>
                  <a:rPr lang="en-GB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2025 </a:t>
                </a:r>
                <a:r>
                  <a:rPr lang="sq-AL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për Qytetarët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AA10610-9363-A7E5-8527-28DFD2154581}"/>
                  </a:ext>
                </a:extLst>
              </p:cNvPr>
              <p:cNvSpPr txBox="1"/>
              <p:nvPr/>
            </p:nvSpPr>
            <p:spPr>
              <a:xfrm>
                <a:off x="120176" y="-97609"/>
                <a:ext cx="140198" cy="23348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 rtl="0">
                  <a:lnSpc>
                    <a:spcPts val="1679"/>
                  </a:lnSpc>
                  <a:spcBef>
                    <a:spcPct val="0"/>
                  </a:spcBef>
                </a:pPr>
                <a:r>
                  <a:rPr lang="sq-AL" sz="1200" b="1" spc="4" noProof="0" dirty="0">
                    <a:solidFill>
                      <a:srgbClr val="E49393"/>
                    </a:solidFill>
                    <a:latin typeface="Barlow Bold"/>
                    <a:ea typeface="Barlow Bold"/>
                    <a:cs typeface="Barlow Bold"/>
                    <a:sym typeface="Barlow Bold"/>
                  </a:rPr>
                  <a:t>2</a:t>
                </a:r>
                <a:r>
                  <a:rPr lang="en-US" sz="1200" b="1" spc="4" noProof="0" dirty="0">
                    <a:solidFill>
                      <a:srgbClr val="E49393"/>
                    </a:solidFill>
                    <a:latin typeface="Barlow Bold"/>
                    <a:ea typeface="Barlow Bold"/>
                    <a:cs typeface="Barlow Bold"/>
                    <a:sym typeface="Barlow Bold"/>
                  </a:rPr>
                  <a:t>7</a:t>
                </a:r>
                <a:endParaRPr lang="sq-AL" sz="1200" b="1" spc="4" noProof="0" dirty="0">
                  <a:solidFill>
                    <a:srgbClr val="E49393"/>
                  </a:solidFill>
                  <a:latin typeface="Barlow Bold"/>
                  <a:ea typeface="Barlow Bold"/>
                  <a:cs typeface="Barlow Bold"/>
                  <a:sym typeface="Barlow Bold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2518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EE90E-4FE5-D507-62BD-60E0B26A6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3688EA21-82E5-24CC-58F0-0658E83BDE6B}"/>
              </a:ext>
            </a:extLst>
          </p:cNvPr>
          <p:cNvGrpSpPr/>
          <p:nvPr/>
        </p:nvGrpSpPr>
        <p:grpSpPr>
          <a:xfrm rot="-10138660">
            <a:off x="6729297" y="-236639"/>
            <a:ext cx="2141005" cy="1985278"/>
            <a:chOff x="0" y="0"/>
            <a:chExt cx="812800" cy="75368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2B22E50-6D69-F0E2-B7F7-5F651353391A}"/>
                </a:ext>
              </a:extLst>
            </p:cNvPr>
            <p:cNvSpPr/>
            <p:nvPr/>
          </p:nvSpPr>
          <p:spPr>
            <a:xfrm>
              <a:off x="0" y="0"/>
              <a:ext cx="812800" cy="753680"/>
            </a:xfrm>
            <a:custGeom>
              <a:avLst/>
              <a:gdLst/>
              <a:ahLst/>
              <a:cxnLst/>
              <a:rect l="l" t="t" r="r" b="b"/>
              <a:pathLst>
                <a:path w="812800" h="753680">
                  <a:moveTo>
                    <a:pt x="406400" y="0"/>
                  </a:moveTo>
                  <a:lnTo>
                    <a:pt x="812800" y="753680"/>
                  </a:lnTo>
                  <a:lnTo>
                    <a:pt x="0" y="75368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16863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E61A76EA-7D45-E54C-B7E5-49366368AC4A}"/>
                </a:ext>
              </a:extLst>
            </p:cNvPr>
            <p:cNvSpPr txBox="1"/>
            <p:nvPr/>
          </p:nvSpPr>
          <p:spPr>
            <a:xfrm>
              <a:off x="127000" y="321348"/>
              <a:ext cx="558800" cy="378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5209E252-7F14-EB1D-7746-BA9BE7120CB2}"/>
              </a:ext>
            </a:extLst>
          </p:cNvPr>
          <p:cNvGrpSpPr/>
          <p:nvPr/>
        </p:nvGrpSpPr>
        <p:grpSpPr>
          <a:xfrm rot="1136038">
            <a:off x="6664025" y="9084315"/>
            <a:ext cx="2921675" cy="2556466"/>
            <a:chOff x="0" y="0"/>
            <a:chExt cx="812800" cy="7112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4CB9FE1-1B77-B546-25E8-B0847F1E3EC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72941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3A1CCCF5-BA9D-A250-DD81-8ABB0739E2A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A1F740B7-9EE2-ACEB-0E61-171CDE85F5F7}"/>
              </a:ext>
            </a:extLst>
          </p:cNvPr>
          <p:cNvGrpSpPr/>
          <p:nvPr/>
        </p:nvGrpSpPr>
        <p:grpSpPr>
          <a:xfrm rot="-10138660">
            <a:off x="6498344" y="-656774"/>
            <a:ext cx="2141005" cy="1985278"/>
            <a:chOff x="0" y="0"/>
            <a:chExt cx="812800" cy="753681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C8834D6E-57DB-4D04-F248-EF55E3859D04}"/>
                </a:ext>
              </a:extLst>
            </p:cNvPr>
            <p:cNvSpPr/>
            <p:nvPr/>
          </p:nvSpPr>
          <p:spPr>
            <a:xfrm>
              <a:off x="0" y="0"/>
              <a:ext cx="812800" cy="753680"/>
            </a:xfrm>
            <a:custGeom>
              <a:avLst/>
              <a:gdLst/>
              <a:ahLst/>
              <a:cxnLst/>
              <a:rect l="l" t="t" r="r" b="b"/>
              <a:pathLst>
                <a:path w="812800" h="753680">
                  <a:moveTo>
                    <a:pt x="406400" y="0"/>
                  </a:moveTo>
                  <a:lnTo>
                    <a:pt x="812800" y="753680"/>
                  </a:lnTo>
                  <a:lnTo>
                    <a:pt x="0" y="75368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16863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221E3D8D-1A56-0DE7-891B-68932E2071D8}"/>
                </a:ext>
              </a:extLst>
            </p:cNvPr>
            <p:cNvSpPr txBox="1"/>
            <p:nvPr/>
          </p:nvSpPr>
          <p:spPr>
            <a:xfrm>
              <a:off x="127000" y="321348"/>
              <a:ext cx="558800" cy="378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BC24E373-7173-B9F4-46A5-7FF2D8AC4F62}"/>
              </a:ext>
            </a:extLst>
          </p:cNvPr>
          <p:cNvGrpSpPr/>
          <p:nvPr/>
        </p:nvGrpSpPr>
        <p:grpSpPr>
          <a:xfrm rot="1136038">
            <a:off x="-1621916" y="8874481"/>
            <a:ext cx="2921675" cy="2556466"/>
            <a:chOff x="0" y="0"/>
            <a:chExt cx="812800" cy="711200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9DD6B66F-8DB6-2D6A-BB02-DF697B6CFA9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72941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478F29F9-118F-A04F-B010-C580A5E768F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sp>
        <p:nvSpPr>
          <p:cNvPr id="2" name="TextBox 26">
            <a:extLst>
              <a:ext uri="{FF2B5EF4-FFF2-40B4-BE49-F238E27FC236}">
                <a16:creationId xmlns:a16="http://schemas.microsoft.com/office/drawing/2014/main" id="{4230B020-F567-9120-360F-7CDE1C90EA01}"/>
              </a:ext>
            </a:extLst>
          </p:cNvPr>
          <p:cNvSpPr txBox="1"/>
          <p:nvPr/>
        </p:nvSpPr>
        <p:spPr>
          <a:xfrm>
            <a:off x="551411" y="4835071"/>
            <a:ext cx="4477419" cy="54014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/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Financat vendore janë një shtyllë e rëndësishme e a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gj</a:t>
            </a:r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endës së decentralizimit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dhe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integrimit</a:t>
            </a:r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, duke krijuar mundësi për bashkitë që të kenë më shumë burime financiare, në mënyrë që ato të mund të kryejnë funksionet dhe kompetencat e tyre në mënyrë efikase dhe të qëndrueshme.</a:t>
            </a:r>
            <a:endParaRPr lang="en-US" sz="1400" noProof="0" dirty="0">
              <a:solidFill>
                <a:srgbClr val="365B6D"/>
              </a:solidFill>
              <a:latin typeface="Barlow" panose="00000500000000000000" pitchFamily="2" charset="0"/>
            </a:endParaRPr>
          </a:p>
          <a:p>
            <a:pPr rtl="0"/>
            <a:endParaRPr lang="sq-AL" sz="800" noProof="0" dirty="0">
              <a:solidFill>
                <a:srgbClr val="365B6D"/>
              </a:solidFill>
              <a:latin typeface="Barlow" panose="00000500000000000000" pitchFamily="2" charset="0"/>
            </a:endParaRPr>
          </a:p>
          <a:p>
            <a:pPr rtl="0">
              <a:spcAft>
                <a:spcPts val="600"/>
              </a:spcAft>
            </a:pPr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Për të ndihmuar bashkitë të menaxhojnë paratë publike në mënyrë më efektive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dhe për t'iu afruar standardeve të Bashkimit Evropian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janë duke u zhvilluar disa reforma të rëndësishme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,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ndër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të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cilat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përmendim</a:t>
            </a:r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:</a:t>
            </a:r>
          </a:p>
          <a:p>
            <a:pPr marL="231775" indent="-231775" rtl="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q-AL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Procedura më të mira buxhetore. </a:t>
            </a:r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Bashkitë po përmirësojnë mënyrën se si planifikojnë, shpenzojnë dhe raportojnë buxhetet e tyre. Këto ndryshime ndihmojnë që financat vendore të jenë më transparente dhe në përputhje me praktikat e BE-së.</a:t>
            </a:r>
          </a:p>
          <a:p>
            <a:pPr marL="231775" indent="-2317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q-AL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Fokusi te</a:t>
            </a:r>
            <a:r>
              <a:rPr lang="en-US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 r</a:t>
            </a:r>
            <a:r>
              <a:rPr lang="sq-AL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ezultatet.</a:t>
            </a:r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Integrimi i treguesve të performances në buxhetim. Kjo i ndihmon bashkitë,  shoqërinë civile dhe qytetarët të kuptojnë më mirë se si përdoren paratë dhe çfarë rezultatesh sjellin ato.</a:t>
            </a:r>
          </a:p>
          <a:p>
            <a:pPr marL="231775" indent="-231775" rtl="0">
              <a:buFont typeface="Wingdings" panose="05000000000000000000" pitchFamily="2" charset="2"/>
              <a:buChar char="ü"/>
            </a:pPr>
            <a:r>
              <a:rPr lang="sq-AL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MFP në nivel vendor. </a:t>
            </a:r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Forcimi i rregullave dhe procedurave për menaxhimin e financave publike në nivel vendor duke siguruar më shumë disiplinë fiskale në menaxhimin e vështirësive financiare.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F77CE2B-68B9-7012-3478-CC82289506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2435079"/>
              </p:ext>
            </p:extLst>
          </p:nvPr>
        </p:nvGraphicFramePr>
        <p:xfrm>
          <a:off x="686305" y="1566861"/>
          <a:ext cx="6183890" cy="3171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077179C3-08F0-2775-F71B-8D3A37B377CD}"/>
              </a:ext>
            </a:extLst>
          </p:cNvPr>
          <p:cNvSpPr/>
          <p:nvPr/>
        </p:nvSpPr>
        <p:spPr>
          <a:xfrm>
            <a:off x="686305" y="1226150"/>
            <a:ext cx="618389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sq-AL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Shpenzimet e qeverisjes vendore  </a:t>
            </a:r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(miliardë LEK)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C170BFF3-4517-7FD1-CA9B-EF172E96C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697" y="4812004"/>
            <a:ext cx="2318434" cy="545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589572E4-3C5B-B5AB-0096-5FDFF4A4BD03}"/>
              </a:ext>
            </a:extLst>
          </p:cNvPr>
          <p:cNvGrpSpPr/>
          <p:nvPr/>
        </p:nvGrpSpPr>
        <p:grpSpPr>
          <a:xfrm>
            <a:off x="860" y="215910"/>
            <a:ext cx="3132903" cy="304044"/>
            <a:chOff x="860" y="215910"/>
            <a:chExt cx="3132903" cy="304044"/>
          </a:xfrm>
        </p:grpSpPr>
        <p:grpSp>
          <p:nvGrpSpPr>
            <p:cNvPr id="29" name="Group 2">
              <a:extLst>
                <a:ext uri="{FF2B5EF4-FFF2-40B4-BE49-F238E27FC236}">
                  <a16:creationId xmlns:a16="http://schemas.microsoft.com/office/drawing/2014/main" id="{A05FCEFD-E2A4-45BA-4781-E29C9BD6198C}"/>
                </a:ext>
              </a:extLst>
            </p:cNvPr>
            <p:cNvGrpSpPr/>
            <p:nvPr/>
          </p:nvGrpSpPr>
          <p:grpSpPr>
            <a:xfrm rot="5400000">
              <a:off x="1515103" y="-1057393"/>
              <a:ext cx="63104" cy="3091589"/>
              <a:chOff x="0" y="0"/>
              <a:chExt cx="17101" cy="934750"/>
            </a:xfrm>
          </p:grpSpPr>
          <p:sp>
            <p:nvSpPr>
              <p:cNvPr id="33" name="Freeform 3">
                <a:extLst>
                  <a:ext uri="{FF2B5EF4-FFF2-40B4-BE49-F238E27FC236}">
                    <a16:creationId xmlns:a16="http://schemas.microsoft.com/office/drawing/2014/main" id="{C96A8810-5057-5748-E043-1EF2E21EDFE4}"/>
                  </a:ext>
                </a:extLst>
              </p:cNvPr>
              <p:cNvSpPr/>
              <p:nvPr/>
            </p:nvSpPr>
            <p:spPr>
              <a:xfrm>
                <a:off x="0" y="0"/>
                <a:ext cx="17101" cy="934750"/>
              </a:xfrm>
              <a:custGeom>
                <a:avLst/>
                <a:gdLst/>
                <a:ahLst/>
                <a:cxnLst/>
                <a:rect l="l" t="t" r="r" b="b"/>
                <a:pathLst>
                  <a:path w="17101" h="934750">
                    <a:moveTo>
                      <a:pt x="0" y="0"/>
                    </a:moveTo>
                    <a:lnTo>
                      <a:pt x="17101" y="0"/>
                    </a:lnTo>
                    <a:lnTo>
                      <a:pt x="17101" y="934750"/>
                    </a:lnTo>
                    <a:lnTo>
                      <a:pt x="0" y="934750"/>
                    </a:lnTo>
                    <a:close/>
                  </a:path>
                </a:pathLst>
              </a:custGeom>
              <a:solidFill>
                <a:srgbClr val="365B6D"/>
              </a:solidFill>
            </p:spPr>
            <p:txBody>
              <a:bodyPr/>
              <a:lstStyle/>
              <a:p>
                <a:pPr algn="l" rtl="0"/>
                <a:endParaRPr lang="sq-AL" noProof="0" dirty="0"/>
              </a:p>
            </p:txBody>
          </p:sp>
          <p:sp>
            <p:nvSpPr>
              <p:cNvPr id="34" name="TextBox 4">
                <a:extLst>
                  <a:ext uri="{FF2B5EF4-FFF2-40B4-BE49-F238E27FC236}">
                    <a16:creationId xmlns:a16="http://schemas.microsoft.com/office/drawing/2014/main" id="{9ADBF70F-C95B-7E6B-9112-186FD770EB83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7101" cy="944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1871"/>
                  </a:lnSpc>
                </a:pPr>
                <a:endParaRPr lang="sq-AL" noProof="0" dirty="0"/>
              </a:p>
            </p:txBody>
          </p:sp>
        </p:grpSp>
        <p:grpSp>
          <p:nvGrpSpPr>
            <p:cNvPr id="30" name="Group 19">
              <a:extLst>
                <a:ext uri="{FF2B5EF4-FFF2-40B4-BE49-F238E27FC236}">
                  <a16:creationId xmlns:a16="http://schemas.microsoft.com/office/drawing/2014/main" id="{69C6C056-3A8B-2F98-0FB8-5F514EBC7D7D}"/>
                </a:ext>
              </a:extLst>
            </p:cNvPr>
            <p:cNvGrpSpPr/>
            <p:nvPr/>
          </p:nvGrpSpPr>
          <p:grpSpPr>
            <a:xfrm>
              <a:off x="97017" y="215910"/>
              <a:ext cx="3036746" cy="194284"/>
              <a:chOff x="120176" y="-97609"/>
              <a:chExt cx="2266969" cy="233489"/>
            </a:xfrm>
          </p:grpSpPr>
          <p:sp>
            <p:nvSpPr>
              <p:cNvPr id="31" name="TextBox 20">
                <a:extLst>
                  <a:ext uri="{FF2B5EF4-FFF2-40B4-BE49-F238E27FC236}">
                    <a16:creationId xmlns:a16="http://schemas.microsoft.com/office/drawing/2014/main" id="{98B5D9A4-09D7-8EE4-BDEF-475FB2D9CD79}"/>
                  </a:ext>
                </a:extLst>
              </p:cNvPr>
              <p:cNvSpPr txBox="1"/>
              <p:nvPr/>
            </p:nvSpPr>
            <p:spPr>
              <a:xfrm>
                <a:off x="317411" y="-71078"/>
                <a:ext cx="2069734" cy="19264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 rtl="0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sq-AL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Buxheti</a:t>
                </a:r>
                <a:r>
                  <a:rPr lang="en-GB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</a:t>
                </a:r>
                <a:r>
                  <a:rPr lang="en-GB" sz="999" spc="3" noProof="0" dirty="0" err="1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Faktik</a:t>
                </a:r>
                <a:r>
                  <a:rPr lang="en-GB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2025 </a:t>
                </a:r>
                <a:r>
                  <a:rPr lang="sq-AL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për Qytetarët</a:t>
                </a:r>
              </a:p>
            </p:txBody>
          </p:sp>
          <p:sp>
            <p:nvSpPr>
              <p:cNvPr id="32" name="TextBox 21">
                <a:extLst>
                  <a:ext uri="{FF2B5EF4-FFF2-40B4-BE49-F238E27FC236}">
                    <a16:creationId xmlns:a16="http://schemas.microsoft.com/office/drawing/2014/main" id="{C9F240E6-0337-0935-E540-3287B0B8620D}"/>
                  </a:ext>
                </a:extLst>
              </p:cNvPr>
              <p:cNvSpPr txBox="1"/>
              <p:nvPr/>
            </p:nvSpPr>
            <p:spPr>
              <a:xfrm>
                <a:off x="120176" y="-97609"/>
                <a:ext cx="140198" cy="23348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 rtl="0">
                  <a:lnSpc>
                    <a:spcPts val="1679"/>
                  </a:lnSpc>
                  <a:spcBef>
                    <a:spcPct val="0"/>
                  </a:spcBef>
                </a:pPr>
                <a:r>
                  <a:rPr lang="sq-AL" sz="1200" b="1" spc="4" noProof="0" dirty="0">
                    <a:solidFill>
                      <a:srgbClr val="E49393"/>
                    </a:solidFill>
                    <a:latin typeface="Barlow Bold"/>
                    <a:ea typeface="Barlow Bold"/>
                    <a:cs typeface="Barlow Bold"/>
                    <a:sym typeface="Barlow Bold"/>
                  </a:rPr>
                  <a:t>2</a:t>
                </a:r>
                <a:r>
                  <a:rPr lang="en-US" sz="1200" b="1" spc="4" noProof="0" dirty="0">
                    <a:solidFill>
                      <a:srgbClr val="E49393"/>
                    </a:solidFill>
                    <a:latin typeface="Barlow Bold"/>
                    <a:ea typeface="Barlow Bold"/>
                    <a:cs typeface="Barlow Bold"/>
                    <a:sym typeface="Barlow Bold"/>
                  </a:rPr>
                  <a:t>8</a:t>
                </a:r>
                <a:endParaRPr lang="sq-AL" sz="1200" b="1" spc="4" noProof="0" dirty="0">
                  <a:solidFill>
                    <a:srgbClr val="E49393"/>
                  </a:solidFill>
                  <a:latin typeface="Barlow Bold"/>
                  <a:ea typeface="Barlow Bold"/>
                  <a:cs typeface="Barlow Bold"/>
                  <a:sym typeface="Barlow Bold"/>
                </a:endParaRPr>
              </a:p>
            </p:txBody>
          </p:sp>
        </p:grpSp>
      </p:grpSp>
      <p:sp>
        <p:nvSpPr>
          <p:cNvPr id="4" name="TextBox 25">
            <a:extLst>
              <a:ext uri="{FF2B5EF4-FFF2-40B4-BE49-F238E27FC236}">
                <a16:creationId xmlns:a16="http://schemas.microsoft.com/office/drawing/2014/main" id="{D382A009-5E4C-3CA6-19AA-8C2AE8775D29}"/>
              </a:ext>
            </a:extLst>
          </p:cNvPr>
          <p:cNvSpPr txBox="1"/>
          <p:nvPr/>
        </p:nvSpPr>
        <p:spPr>
          <a:xfrm>
            <a:off x="686305" y="632422"/>
            <a:ext cx="6036826" cy="446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 rtl="0">
              <a:lnSpc>
                <a:spcPts val="3919"/>
              </a:lnSpc>
              <a:spcBef>
                <a:spcPct val="0"/>
              </a:spcBef>
            </a:pPr>
            <a:r>
              <a:rPr lang="sq-AL" sz="2799" b="1" noProof="0" dirty="0">
                <a:solidFill>
                  <a:srgbClr val="365B6D"/>
                </a:solidFill>
                <a:latin typeface="Barlow Bold"/>
                <a:ea typeface="Barlow Bold"/>
                <a:cs typeface="Barlow Bold"/>
                <a:sym typeface="Barlow Bold"/>
              </a:rPr>
              <a:t>BUXHETI VENDOR</a:t>
            </a:r>
          </a:p>
        </p:txBody>
      </p:sp>
    </p:spTree>
    <p:extLst>
      <p:ext uri="{BB962C8B-B14F-4D97-AF65-F5344CB8AC3E}">
        <p14:creationId xmlns:p14="http://schemas.microsoft.com/office/powerpoint/2010/main" val="3435422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39CF8-6BEC-B732-0D55-E286D5415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60224335-6A35-63BE-8B06-82CB4EB75D47}"/>
              </a:ext>
            </a:extLst>
          </p:cNvPr>
          <p:cNvGrpSpPr/>
          <p:nvPr/>
        </p:nvGrpSpPr>
        <p:grpSpPr>
          <a:xfrm rot="-10138660">
            <a:off x="6729297" y="-236639"/>
            <a:ext cx="2141005" cy="1985278"/>
            <a:chOff x="0" y="0"/>
            <a:chExt cx="812800" cy="75368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A3BF521-2ECF-8379-2958-05B6940B9C6C}"/>
                </a:ext>
              </a:extLst>
            </p:cNvPr>
            <p:cNvSpPr/>
            <p:nvPr/>
          </p:nvSpPr>
          <p:spPr>
            <a:xfrm>
              <a:off x="0" y="0"/>
              <a:ext cx="812800" cy="753680"/>
            </a:xfrm>
            <a:custGeom>
              <a:avLst/>
              <a:gdLst/>
              <a:ahLst/>
              <a:cxnLst/>
              <a:rect l="l" t="t" r="r" b="b"/>
              <a:pathLst>
                <a:path w="812800" h="753680">
                  <a:moveTo>
                    <a:pt x="406400" y="0"/>
                  </a:moveTo>
                  <a:lnTo>
                    <a:pt x="812800" y="753680"/>
                  </a:lnTo>
                  <a:lnTo>
                    <a:pt x="0" y="75368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16863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D0F75AA8-1362-3935-5ACB-1FD927988BFD}"/>
                </a:ext>
              </a:extLst>
            </p:cNvPr>
            <p:cNvSpPr txBox="1"/>
            <p:nvPr/>
          </p:nvSpPr>
          <p:spPr>
            <a:xfrm>
              <a:off x="127000" y="321348"/>
              <a:ext cx="558800" cy="378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1DD56032-DC59-1B11-3392-46D20AA21E5D}"/>
              </a:ext>
            </a:extLst>
          </p:cNvPr>
          <p:cNvGrpSpPr/>
          <p:nvPr/>
        </p:nvGrpSpPr>
        <p:grpSpPr>
          <a:xfrm rot="1136038">
            <a:off x="6664025" y="9084315"/>
            <a:ext cx="2921675" cy="2556466"/>
            <a:chOff x="0" y="0"/>
            <a:chExt cx="812800" cy="7112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81289554-3F8F-1818-9440-D30A8CDFDFB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72941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4649E94C-6D56-CE00-E976-955F7398C23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8D081529-1F6B-EA47-B5E3-E7148934C8AC}"/>
              </a:ext>
            </a:extLst>
          </p:cNvPr>
          <p:cNvGrpSpPr/>
          <p:nvPr/>
        </p:nvGrpSpPr>
        <p:grpSpPr>
          <a:xfrm rot="-10138660">
            <a:off x="6498344" y="-656774"/>
            <a:ext cx="2141005" cy="1985278"/>
            <a:chOff x="0" y="0"/>
            <a:chExt cx="812800" cy="753681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49919181-B545-B789-D474-7A0060586731}"/>
                </a:ext>
              </a:extLst>
            </p:cNvPr>
            <p:cNvSpPr/>
            <p:nvPr/>
          </p:nvSpPr>
          <p:spPr>
            <a:xfrm>
              <a:off x="0" y="0"/>
              <a:ext cx="812800" cy="753680"/>
            </a:xfrm>
            <a:custGeom>
              <a:avLst/>
              <a:gdLst/>
              <a:ahLst/>
              <a:cxnLst/>
              <a:rect l="l" t="t" r="r" b="b"/>
              <a:pathLst>
                <a:path w="812800" h="753680">
                  <a:moveTo>
                    <a:pt x="406400" y="0"/>
                  </a:moveTo>
                  <a:lnTo>
                    <a:pt x="812800" y="753680"/>
                  </a:lnTo>
                  <a:lnTo>
                    <a:pt x="0" y="75368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16863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9DCA7244-5660-A9C4-07EB-706478B75DDB}"/>
                </a:ext>
              </a:extLst>
            </p:cNvPr>
            <p:cNvSpPr txBox="1"/>
            <p:nvPr/>
          </p:nvSpPr>
          <p:spPr>
            <a:xfrm>
              <a:off x="127000" y="321348"/>
              <a:ext cx="558800" cy="378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DFA3E1F5-F268-880D-B1A1-B2F8A6CF6D12}"/>
              </a:ext>
            </a:extLst>
          </p:cNvPr>
          <p:cNvGrpSpPr/>
          <p:nvPr/>
        </p:nvGrpSpPr>
        <p:grpSpPr>
          <a:xfrm rot="1136038">
            <a:off x="-1621916" y="8874481"/>
            <a:ext cx="2921675" cy="2556466"/>
            <a:chOff x="0" y="0"/>
            <a:chExt cx="812800" cy="711200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2F7B229-E12C-7051-AE73-85BC54F756E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72941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8401F6C7-57CB-D35C-0BD7-435DBB60D39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sp>
        <p:nvSpPr>
          <p:cNvPr id="25" name="TextBox 25">
            <a:extLst>
              <a:ext uri="{FF2B5EF4-FFF2-40B4-BE49-F238E27FC236}">
                <a16:creationId xmlns:a16="http://schemas.microsoft.com/office/drawing/2014/main" id="{7E2ADDD4-D0B7-DFD6-171E-A1A86DA0E54A}"/>
              </a:ext>
            </a:extLst>
          </p:cNvPr>
          <p:cNvSpPr txBox="1"/>
          <p:nvPr/>
        </p:nvSpPr>
        <p:spPr>
          <a:xfrm>
            <a:off x="577850" y="748947"/>
            <a:ext cx="6242058" cy="446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 rtl="0">
              <a:lnSpc>
                <a:spcPts val="3919"/>
              </a:lnSpc>
              <a:spcBef>
                <a:spcPct val="0"/>
              </a:spcBef>
            </a:pPr>
            <a:r>
              <a:rPr lang="sq-AL" sz="2800" b="1" noProof="0" dirty="0">
                <a:solidFill>
                  <a:srgbClr val="365B6D"/>
                </a:solidFill>
                <a:latin typeface="Barlow Bold"/>
                <a:ea typeface="Barlow Bold"/>
                <a:cs typeface="Barlow Bold"/>
                <a:sym typeface="Barlow Bold"/>
              </a:rPr>
              <a:t>REFORMAT E FINANCAVE PUBLIKE</a:t>
            </a:r>
          </a:p>
        </p:txBody>
      </p:sp>
      <p:sp>
        <p:nvSpPr>
          <p:cNvPr id="2" name="TextBox 26">
            <a:extLst>
              <a:ext uri="{FF2B5EF4-FFF2-40B4-BE49-F238E27FC236}">
                <a16:creationId xmlns:a16="http://schemas.microsoft.com/office/drawing/2014/main" id="{E1529104-F208-8C19-2DCC-C70907230DDD}"/>
              </a:ext>
            </a:extLst>
          </p:cNvPr>
          <p:cNvSpPr txBox="1"/>
          <p:nvPr/>
        </p:nvSpPr>
        <p:spPr>
          <a:xfrm>
            <a:off x="577850" y="1344262"/>
            <a:ext cx="6461097" cy="87100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rtl="0"/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Qeveria po punon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intensivisht</a:t>
            </a:r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në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drejtim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të përmirës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imit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të</a:t>
            </a:r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mbledhjes, shpenzimit dhe monitorimit të parave publike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, m</a:t>
            </a:r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e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synim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afr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imin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e</a:t>
            </a:r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vendit</a:t>
            </a:r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me standardet e Bashkimit Evropian (BE). Ja disa nga hapat kryesorë që po ndërmerren:</a:t>
            </a:r>
          </a:p>
          <a:p>
            <a:pPr algn="just" rtl="0"/>
            <a:endParaRPr lang="sq-AL" sz="1400" noProof="0" dirty="0">
              <a:solidFill>
                <a:srgbClr val="365B6D"/>
              </a:solidFill>
              <a:latin typeface="Barlow" panose="00000500000000000000" pitchFamily="2" charset="0"/>
            </a:endParaRPr>
          </a:p>
          <a:p>
            <a:pPr marL="342900" indent="-288000" algn="just" rtl="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q-AL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Një Këshill i Ri Fiskal.</a:t>
            </a:r>
            <a:r>
              <a:rPr lang="en-US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Një Këshill Fiskal i pavarur po krijohet për të dhënë këshilla mbi politikën fiskale dhe shpenzimet qeveritare dhe për t'u siguruar që ndiqen rregullat financiare.</a:t>
            </a:r>
          </a:p>
          <a:p>
            <a:pPr marL="342900" indent="-288000" algn="just" rtl="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q-AL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Mbledhje më e drejtë e taksave.</a:t>
            </a:r>
            <a:r>
              <a:rPr lang="en-US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Administrata Tatimore po ndërmerr veprime për të zvogëluar ekonominë informale, në mënyrë që të gjithë - individë dhe biznese - të paguajnë pjesën e tyre të drejtë të taksave.</a:t>
            </a:r>
          </a:p>
          <a:p>
            <a:pPr marL="342900" indent="-288000" algn="just" rtl="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q-AL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Shërbime më të mira tatimore online.</a:t>
            </a:r>
            <a:r>
              <a:rPr lang="en-US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Shërbimet tatimore po përmirësohen përmes platformës e-Albania, duke e bërë më të lehtë për qytetarët dhe bizneset që të deklarojnë taksat e tyre në internet.</a:t>
            </a:r>
          </a:p>
          <a:p>
            <a:pPr marL="342900" indent="-288000" algn="just" rtl="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q-AL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Procedura doganore më të shpejta. </a:t>
            </a:r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Sistemet doganore po përditësohen për të përmbushur standardet e BE-së, duke ndihmuar që mallrat të lëvizin më shpejt dhe pa probleme përtej kufijve.</a:t>
            </a:r>
          </a:p>
          <a:p>
            <a:pPr marL="342900" indent="-288000" algn="just" rtl="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q-AL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Prokurim publik më i drejtë. </a:t>
            </a:r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Po bëhen rregulla dhe sisteme të reja për ta bërë prokurimin publik më transparent dhe konkurrues, me një administrim më të mirë të ankesave.</a:t>
            </a:r>
          </a:p>
          <a:p>
            <a:pPr marL="342900" indent="-288000" algn="just" rtl="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q-AL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Lufta ndaj mashtrimit dhe korrupsionit. </a:t>
            </a:r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Sistemet e riskut dhe integritetit po forcohen për të zvogëluar shanset e mashtrimit dhe korrupsionit në financat publike.</a:t>
            </a:r>
          </a:p>
          <a:p>
            <a:pPr marL="342900" indent="-288000" algn="just" rtl="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q-AL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Menaxhimi i fondeve të BE-së në mënyrë të përgjegjshme. </a:t>
            </a:r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Fondet e BE janë një pjesë e rëndësishme e buxhetit kombëtar. Sistemet për menaxhimin e këtyre fondeve po përmirësohen për të përmbushur standardet e BE-së.</a:t>
            </a:r>
          </a:p>
          <a:p>
            <a:pPr marL="342900" indent="-288000" algn="just" rtl="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q-AL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Auditime publike më të forta. </a:t>
            </a:r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Kontrolli i Lartë i Shtetit po modernizon mënyrën e funksionimit dhe komunikimit të tij, në mënyrë që të informojë më mirë Parlamentin dhe publikun se si po përdoren paratë.</a:t>
            </a:r>
          </a:p>
          <a:p>
            <a:pPr marL="342900" indent="-288000" algn="just" rtl="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q-AL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Përmirësimi i mbledhjes së taks</a:t>
            </a:r>
            <a:r>
              <a:rPr lang="en-US" sz="1400" b="1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ës</a:t>
            </a:r>
            <a:r>
              <a:rPr lang="sq-AL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s</a:t>
            </a:r>
            <a:r>
              <a:rPr lang="sq-AL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ë pronës. </a:t>
            </a:r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Qeveria po përditëson sistemin e taksës mbi pronën për të siguruar që të gjithë pronarët dhe përdoruesit e pronave të kontribuojnë në mënyrë të drejtë.</a:t>
            </a:r>
          </a:p>
          <a:p>
            <a:pPr marL="342900" indent="-288000" algn="just" rtl="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q-AL" sz="14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Më shumë përfshirje të publikut. </a:t>
            </a:r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Qytetarët do të kenë më shumë mundësi për të marrë pjesë në procesin e buxhetit. Dokumentet dhe raportet e buxhetit do të jenë më të lehta për t'u aksesuar dhe për t'u kuptuar.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254A6E-02D3-D1B5-D9F3-2D29AFCE1C55}"/>
              </a:ext>
            </a:extLst>
          </p:cNvPr>
          <p:cNvGrpSpPr/>
          <p:nvPr/>
        </p:nvGrpSpPr>
        <p:grpSpPr>
          <a:xfrm>
            <a:off x="860" y="215910"/>
            <a:ext cx="3132903" cy="304044"/>
            <a:chOff x="860" y="215910"/>
            <a:chExt cx="3132903" cy="304044"/>
          </a:xfrm>
        </p:grpSpPr>
        <p:grpSp>
          <p:nvGrpSpPr>
            <p:cNvPr id="21" name="Group 2">
              <a:extLst>
                <a:ext uri="{FF2B5EF4-FFF2-40B4-BE49-F238E27FC236}">
                  <a16:creationId xmlns:a16="http://schemas.microsoft.com/office/drawing/2014/main" id="{3CFDE800-6859-6DD5-CF5F-D6BB140F1BCF}"/>
                </a:ext>
              </a:extLst>
            </p:cNvPr>
            <p:cNvGrpSpPr/>
            <p:nvPr/>
          </p:nvGrpSpPr>
          <p:grpSpPr>
            <a:xfrm rot="5400000">
              <a:off x="1515103" y="-1057393"/>
              <a:ext cx="63104" cy="3091589"/>
              <a:chOff x="0" y="0"/>
              <a:chExt cx="17101" cy="934750"/>
            </a:xfrm>
          </p:grpSpPr>
          <p:sp>
            <p:nvSpPr>
              <p:cNvPr id="28" name="Freeform 3">
                <a:extLst>
                  <a:ext uri="{FF2B5EF4-FFF2-40B4-BE49-F238E27FC236}">
                    <a16:creationId xmlns:a16="http://schemas.microsoft.com/office/drawing/2014/main" id="{55DC329A-2F0C-05BB-01E2-08476FD73B63}"/>
                  </a:ext>
                </a:extLst>
              </p:cNvPr>
              <p:cNvSpPr/>
              <p:nvPr/>
            </p:nvSpPr>
            <p:spPr>
              <a:xfrm>
                <a:off x="0" y="0"/>
                <a:ext cx="17101" cy="934750"/>
              </a:xfrm>
              <a:custGeom>
                <a:avLst/>
                <a:gdLst/>
                <a:ahLst/>
                <a:cxnLst/>
                <a:rect l="l" t="t" r="r" b="b"/>
                <a:pathLst>
                  <a:path w="17101" h="934750">
                    <a:moveTo>
                      <a:pt x="0" y="0"/>
                    </a:moveTo>
                    <a:lnTo>
                      <a:pt x="17101" y="0"/>
                    </a:lnTo>
                    <a:lnTo>
                      <a:pt x="17101" y="934750"/>
                    </a:lnTo>
                    <a:lnTo>
                      <a:pt x="0" y="934750"/>
                    </a:lnTo>
                    <a:close/>
                  </a:path>
                </a:pathLst>
              </a:custGeom>
              <a:solidFill>
                <a:srgbClr val="365B6D"/>
              </a:solidFill>
            </p:spPr>
            <p:txBody>
              <a:bodyPr/>
              <a:lstStyle/>
              <a:p>
                <a:pPr algn="l" rtl="0"/>
                <a:endParaRPr lang="sq-AL" noProof="0" dirty="0"/>
              </a:p>
            </p:txBody>
          </p:sp>
          <p:sp>
            <p:nvSpPr>
              <p:cNvPr id="29" name="TextBox 4">
                <a:extLst>
                  <a:ext uri="{FF2B5EF4-FFF2-40B4-BE49-F238E27FC236}">
                    <a16:creationId xmlns:a16="http://schemas.microsoft.com/office/drawing/2014/main" id="{E50C5CC7-C435-B460-C3A7-08946D4FB0D6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7101" cy="944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1871"/>
                  </a:lnSpc>
                </a:pPr>
                <a:endParaRPr lang="sq-AL" noProof="0" dirty="0"/>
              </a:p>
            </p:txBody>
          </p:sp>
        </p:grpSp>
        <p:grpSp>
          <p:nvGrpSpPr>
            <p:cNvPr id="22" name="Group 19">
              <a:extLst>
                <a:ext uri="{FF2B5EF4-FFF2-40B4-BE49-F238E27FC236}">
                  <a16:creationId xmlns:a16="http://schemas.microsoft.com/office/drawing/2014/main" id="{6761B048-CA20-FF33-BB6A-A9D7DD8D6247}"/>
                </a:ext>
              </a:extLst>
            </p:cNvPr>
            <p:cNvGrpSpPr/>
            <p:nvPr/>
          </p:nvGrpSpPr>
          <p:grpSpPr>
            <a:xfrm>
              <a:off x="97017" y="215910"/>
              <a:ext cx="3036746" cy="194284"/>
              <a:chOff x="120176" y="-97609"/>
              <a:chExt cx="2266969" cy="233489"/>
            </a:xfrm>
          </p:grpSpPr>
          <p:sp>
            <p:nvSpPr>
              <p:cNvPr id="24" name="TextBox 20">
                <a:extLst>
                  <a:ext uri="{FF2B5EF4-FFF2-40B4-BE49-F238E27FC236}">
                    <a16:creationId xmlns:a16="http://schemas.microsoft.com/office/drawing/2014/main" id="{89DC2D82-57C5-2254-C40A-BEDFA3A9E103}"/>
                  </a:ext>
                </a:extLst>
              </p:cNvPr>
              <p:cNvSpPr txBox="1"/>
              <p:nvPr/>
            </p:nvSpPr>
            <p:spPr>
              <a:xfrm>
                <a:off x="317411" y="-71078"/>
                <a:ext cx="2069734" cy="19264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 rtl="0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sq-AL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Buxheti</a:t>
                </a:r>
                <a:r>
                  <a:rPr lang="en-GB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</a:t>
                </a:r>
                <a:r>
                  <a:rPr lang="en-GB" sz="999" spc="3" noProof="0" dirty="0" err="1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Faktik</a:t>
                </a:r>
                <a:r>
                  <a:rPr lang="en-GB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2025 </a:t>
                </a:r>
                <a:r>
                  <a:rPr lang="sq-AL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për Qytetarët</a:t>
                </a:r>
              </a:p>
            </p:txBody>
          </p:sp>
          <p:sp>
            <p:nvSpPr>
              <p:cNvPr id="27" name="TextBox 21">
                <a:extLst>
                  <a:ext uri="{FF2B5EF4-FFF2-40B4-BE49-F238E27FC236}">
                    <a16:creationId xmlns:a16="http://schemas.microsoft.com/office/drawing/2014/main" id="{0AAA6A04-1855-A8CE-33F7-029981383ACE}"/>
                  </a:ext>
                </a:extLst>
              </p:cNvPr>
              <p:cNvSpPr txBox="1"/>
              <p:nvPr/>
            </p:nvSpPr>
            <p:spPr>
              <a:xfrm>
                <a:off x="120176" y="-97609"/>
                <a:ext cx="140198" cy="23348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 rtl="0">
                  <a:lnSpc>
                    <a:spcPts val="1679"/>
                  </a:lnSpc>
                  <a:spcBef>
                    <a:spcPct val="0"/>
                  </a:spcBef>
                </a:pPr>
                <a:r>
                  <a:rPr lang="sq-AL" sz="1200" b="1" spc="4" noProof="0" dirty="0">
                    <a:solidFill>
                      <a:srgbClr val="E49393"/>
                    </a:solidFill>
                    <a:latin typeface="Barlow Bold"/>
                    <a:ea typeface="Barlow Bold"/>
                    <a:cs typeface="Barlow Bold"/>
                    <a:sym typeface="Barlow Bold"/>
                  </a:rPr>
                  <a:t>2</a:t>
                </a:r>
                <a:r>
                  <a:rPr lang="en-US" sz="1200" b="1" spc="4" noProof="0" dirty="0">
                    <a:solidFill>
                      <a:srgbClr val="E49393"/>
                    </a:solidFill>
                    <a:latin typeface="Barlow Bold"/>
                    <a:ea typeface="Barlow Bold"/>
                    <a:cs typeface="Barlow Bold"/>
                    <a:sym typeface="Barlow Bold"/>
                  </a:rPr>
                  <a:t>9</a:t>
                </a:r>
                <a:endParaRPr lang="sq-AL" sz="1200" b="1" spc="4" noProof="0" dirty="0">
                  <a:solidFill>
                    <a:srgbClr val="E49393"/>
                  </a:solidFill>
                  <a:latin typeface="Barlow Bold"/>
                  <a:ea typeface="Barlow Bold"/>
                  <a:cs typeface="Barlow Bold"/>
                  <a:sym typeface="Barlow Bold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0948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5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56000" y="880087"/>
            <a:ext cx="510971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0">
              <a:lnSpc>
                <a:spcPts val="4480"/>
              </a:lnSpc>
            </a:pPr>
            <a:r>
              <a:rPr lang="sq-AL" sz="3200" b="1" noProof="0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Përmbajtje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D8456DA-3B91-0DB5-D116-E997FFE06F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920739"/>
              </p:ext>
            </p:extLst>
          </p:nvPr>
        </p:nvGraphicFramePr>
        <p:xfrm>
          <a:off x="1111250" y="2283460"/>
          <a:ext cx="5562600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291994489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0496442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q-AL" sz="1400" b="0" u="none" strike="noStrike" noProof="0" dirty="0">
                          <a:solidFill>
                            <a:schemeClr val="bg1"/>
                          </a:solidFill>
                          <a:latin typeface="Barlow" panose="00000500000000000000" pitchFamily="2" charset="0"/>
                          <a:ea typeface="Barlow"/>
                          <a:cs typeface="Barlow"/>
                          <a:sym typeface="Barlow"/>
                        </a:rPr>
                        <a:t>PËRKUFIZIME BUXHETORE TË THJESHTUARA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0" noProof="0" dirty="0">
                          <a:solidFill>
                            <a:schemeClr val="bg1"/>
                          </a:solidFill>
                          <a:latin typeface="Barlow" panose="00000500000000000000" pitchFamily="2" charset="0"/>
                        </a:rPr>
                        <a:t>4</a:t>
                      </a:r>
                      <a:endParaRPr lang="sq-AL" sz="1400" b="0" noProof="0" dirty="0">
                        <a:solidFill>
                          <a:schemeClr val="bg1"/>
                        </a:solidFill>
                        <a:latin typeface="Barlow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35714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q-AL" sz="1400" u="none" strike="noStrike" kern="1200" noProof="0" dirty="0">
                          <a:solidFill>
                            <a:schemeClr val="bg1"/>
                          </a:solidFill>
                          <a:latin typeface="Barlow" panose="00000500000000000000" pitchFamily="2" charset="0"/>
                        </a:rPr>
                        <a:t>LISTA E SHKURTIMEVE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0" noProof="0" dirty="0">
                          <a:solidFill>
                            <a:schemeClr val="bg1"/>
                          </a:solidFill>
                          <a:latin typeface="Barlow" panose="00000500000000000000" pitchFamily="2" charset="0"/>
                        </a:rPr>
                        <a:t>5</a:t>
                      </a:r>
                      <a:endParaRPr lang="sq-AL" sz="1400" b="0" noProof="0" dirty="0">
                        <a:solidFill>
                          <a:schemeClr val="bg1"/>
                        </a:solidFill>
                        <a:latin typeface="Barlow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84883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q-AL" sz="1400" b="0" u="none" strike="noStrike" noProof="0" dirty="0">
                          <a:solidFill>
                            <a:schemeClr val="bg1"/>
                          </a:solidFill>
                          <a:latin typeface="Barlow" panose="00000500000000000000" pitchFamily="2" charset="0"/>
                          <a:ea typeface="Barlow"/>
                          <a:cs typeface="Barlow"/>
                          <a:sym typeface="Barlow"/>
                        </a:rPr>
                        <a:t>MESAZH PËR LEXUESIN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0" noProof="0" dirty="0">
                          <a:solidFill>
                            <a:schemeClr val="bg1"/>
                          </a:solidFill>
                          <a:latin typeface="Barlow" panose="00000500000000000000" pitchFamily="2" charset="0"/>
                        </a:rPr>
                        <a:t>6</a:t>
                      </a:r>
                      <a:endParaRPr lang="sq-AL" sz="1400" b="0" noProof="0" dirty="0">
                        <a:solidFill>
                          <a:schemeClr val="bg1"/>
                        </a:solidFill>
                        <a:latin typeface="Barlow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63001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q-AL" sz="1400" u="none" strike="noStrike" noProof="0" dirty="0">
                          <a:solidFill>
                            <a:schemeClr val="bg1"/>
                          </a:solidFill>
                          <a:latin typeface="Barlow" panose="00000500000000000000" pitchFamily="2" charset="0"/>
                          <a:ea typeface="Barlow"/>
                          <a:cs typeface="Barlow"/>
                          <a:sym typeface="Barlow"/>
                        </a:rPr>
                        <a:t>POPULLSIA DHE PUNËSIMI</a:t>
                      </a:r>
                      <a:endParaRPr lang="sq-AL" sz="1400" noProof="0" dirty="0">
                        <a:solidFill>
                          <a:schemeClr val="bg1"/>
                        </a:solidFill>
                        <a:latin typeface="Barlow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Barlow" panose="00000500000000000000" pitchFamily="2" charset="0"/>
                        </a:rPr>
                        <a:t>7</a:t>
                      </a:r>
                      <a:endParaRPr lang="sq-AL" sz="1400" noProof="0" dirty="0">
                        <a:solidFill>
                          <a:schemeClr val="bg1"/>
                        </a:solidFill>
                        <a:latin typeface="Barlow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44004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q-AL" sz="1400" u="none" strike="noStrike" noProof="0" dirty="0">
                          <a:solidFill>
                            <a:schemeClr val="bg1"/>
                          </a:solidFill>
                          <a:latin typeface="Barlow" panose="00000500000000000000" pitchFamily="2" charset="0"/>
                          <a:ea typeface="Barlow"/>
                          <a:cs typeface="Barlow"/>
                          <a:sym typeface="Barlow"/>
                        </a:rPr>
                        <a:t>TREGUESIT KRYESORË FISKALË</a:t>
                      </a:r>
                      <a:endParaRPr lang="sq-AL" sz="1400" noProof="0" dirty="0">
                        <a:solidFill>
                          <a:schemeClr val="bg1"/>
                        </a:solidFill>
                        <a:latin typeface="Barlow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Barlow" panose="00000500000000000000" pitchFamily="2" charset="0"/>
                        </a:rPr>
                        <a:t>8</a:t>
                      </a:r>
                      <a:endParaRPr lang="sq-AL" sz="1400" noProof="0" dirty="0">
                        <a:solidFill>
                          <a:schemeClr val="bg1"/>
                        </a:solidFill>
                        <a:latin typeface="Barlow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5792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q-AL" sz="1400" u="none" strike="noStrike" kern="1200" noProof="0" dirty="0">
                          <a:solidFill>
                            <a:schemeClr val="bg1"/>
                          </a:solidFill>
                          <a:latin typeface="Barlow" panose="00000500000000000000" pitchFamily="2" charset="0"/>
                          <a:ea typeface="Barlow"/>
                          <a:cs typeface="Barlow"/>
                          <a:sym typeface="Barlow"/>
                        </a:rPr>
                        <a:t>BORXHI PUBLIK</a:t>
                      </a:r>
                      <a:endParaRPr lang="sq-AL" sz="1400" u="none" strike="noStrike" kern="1200" noProof="0" dirty="0">
                        <a:solidFill>
                          <a:schemeClr val="bg1"/>
                        </a:solidFill>
                        <a:latin typeface="Barlow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Barlow" panose="00000500000000000000" pitchFamily="2" charset="0"/>
                        </a:rPr>
                        <a:t>9</a:t>
                      </a:r>
                      <a:endParaRPr lang="sq-AL" sz="1400" noProof="0" dirty="0">
                        <a:solidFill>
                          <a:schemeClr val="bg1"/>
                        </a:solidFill>
                        <a:latin typeface="Barlow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108498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q-AL" sz="1400" u="none" strike="noStrike" kern="1200" noProof="0" dirty="0">
                          <a:solidFill>
                            <a:schemeClr val="bg1"/>
                          </a:solidFill>
                          <a:latin typeface="Barlow" panose="00000500000000000000" pitchFamily="2" charset="0"/>
                          <a:sym typeface="Barlow"/>
                        </a:rPr>
                        <a:t>TË ARDHURAT </a:t>
                      </a:r>
                      <a:endParaRPr lang="sq-AL" sz="1400" u="none" strike="noStrike" kern="1200" noProof="0" dirty="0">
                        <a:solidFill>
                          <a:schemeClr val="bg1"/>
                        </a:solidFill>
                        <a:latin typeface="Barlow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Barlow" panose="00000500000000000000" pitchFamily="2" charset="0"/>
                        </a:rPr>
                        <a:t>10</a:t>
                      </a:r>
                      <a:endParaRPr lang="sq-AL" sz="1400" noProof="0" dirty="0">
                        <a:solidFill>
                          <a:schemeClr val="bg1"/>
                        </a:solidFill>
                        <a:latin typeface="Barlow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694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q-AL" sz="1400" u="none" strike="noStrike" kern="1200" noProof="0" dirty="0">
                          <a:solidFill>
                            <a:schemeClr val="bg1"/>
                          </a:solidFill>
                          <a:latin typeface="Barlow" panose="00000500000000000000" pitchFamily="2" charset="0"/>
                          <a:ea typeface="Barlow"/>
                          <a:cs typeface="Barlow"/>
                          <a:sym typeface="Barlow"/>
                        </a:rPr>
                        <a:t>SHPENZIMET</a:t>
                      </a:r>
                      <a:endParaRPr lang="sq-AL" sz="1400" u="none" strike="noStrike" kern="1200" noProof="0" dirty="0">
                        <a:solidFill>
                          <a:schemeClr val="bg1"/>
                        </a:solidFill>
                        <a:latin typeface="Barlow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Barlow" panose="00000500000000000000" pitchFamily="2" charset="0"/>
                        </a:rPr>
                        <a:t>12</a:t>
                      </a:r>
                      <a:endParaRPr lang="sq-AL" sz="1400" noProof="0" dirty="0">
                        <a:solidFill>
                          <a:schemeClr val="bg1"/>
                        </a:solidFill>
                        <a:latin typeface="Barlow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9818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q-AL" sz="1400" u="none" strike="noStrike" kern="1200" noProof="0" dirty="0">
                          <a:solidFill>
                            <a:schemeClr val="bg1"/>
                          </a:solidFill>
                          <a:latin typeface="Barlow" panose="00000500000000000000" pitchFamily="2" charset="0"/>
                          <a:ea typeface="Barlow"/>
                          <a:cs typeface="Barlow"/>
                          <a:sym typeface="Barlow"/>
                        </a:rPr>
                        <a:t>RISHIKIMET E BUXHETIT</a:t>
                      </a:r>
                      <a:endParaRPr lang="sq-AL" sz="1400" u="none" strike="noStrike" kern="1200" noProof="0" dirty="0">
                        <a:solidFill>
                          <a:schemeClr val="bg1"/>
                        </a:solidFill>
                        <a:latin typeface="Barlow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Barlow" panose="00000500000000000000" pitchFamily="2" charset="0"/>
                        </a:rPr>
                        <a:t>14</a:t>
                      </a:r>
                      <a:endParaRPr lang="sq-AL" sz="1400" noProof="0" dirty="0">
                        <a:solidFill>
                          <a:schemeClr val="bg1"/>
                        </a:solidFill>
                        <a:latin typeface="Barlow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0526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q-AL" sz="1400" u="none" strike="noStrike" kern="1200" noProof="0" dirty="0">
                          <a:solidFill>
                            <a:schemeClr val="bg1"/>
                          </a:solidFill>
                          <a:latin typeface="Barlow" panose="00000500000000000000" pitchFamily="2" charset="0"/>
                          <a:ea typeface="Barlow"/>
                          <a:cs typeface="Barlow"/>
                          <a:sym typeface="Barlow"/>
                        </a:rPr>
                        <a:t>Arsimi</a:t>
                      </a:r>
                      <a:endParaRPr lang="sq-AL" sz="1400" u="none" strike="noStrike" kern="1200" noProof="0" dirty="0">
                        <a:solidFill>
                          <a:schemeClr val="bg1"/>
                        </a:solidFill>
                        <a:latin typeface="Barlow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Barlow" panose="00000500000000000000" pitchFamily="2" charset="0"/>
                        </a:rPr>
                        <a:t>16</a:t>
                      </a:r>
                      <a:endParaRPr lang="sq-AL" sz="1400" noProof="0" dirty="0">
                        <a:solidFill>
                          <a:schemeClr val="bg1"/>
                        </a:solidFill>
                        <a:latin typeface="Barlow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9713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q-AL" sz="1400" u="none" strike="noStrike" kern="1200" noProof="0" dirty="0">
                          <a:solidFill>
                            <a:schemeClr val="bg1"/>
                          </a:solidFill>
                          <a:latin typeface="Barlow" panose="00000500000000000000" pitchFamily="2" charset="0"/>
                          <a:ea typeface="Barlow"/>
                          <a:cs typeface="Barlow"/>
                          <a:sym typeface="Barlow"/>
                        </a:rPr>
                        <a:t>Shëndetësia</a:t>
                      </a:r>
                      <a:endParaRPr lang="sq-AL" sz="1400" u="none" strike="noStrike" kern="1200" noProof="0" dirty="0">
                        <a:solidFill>
                          <a:schemeClr val="bg1"/>
                        </a:solidFill>
                        <a:latin typeface="Barlow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Barlow" panose="00000500000000000000" pitchFamily="2" charset="0"/>
                        </a:rPr>
                        <a:t>17</a:t>
                      </a:r>
                      <a:endParaRPr lang="sq-AL" sz="1400" noProof="0" dirty="0">
                        <a:solidFill>
                          <a:schemeClr val="bg1"/>
                        </a:solidFill>
                        <a:latin typeface="Barlow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8752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q-AL" sz="1400" u="none" strike="noStrike" kern="1200" noProof="0" dirty="0">
                          <a:solidFill>
                            <a:schemeClr val="bg1"/>
                          </a:solidFill>
                          <a:latin typeface="Barlow" panose="00000500000000000000" pitchFamily="2" charset="0"/>
                          <a:ea typeface="Barlow"/>
                          <a:cs typeface="Barlow"/>
                          <a:sym typeface="Barlow"/>
                        </a:rPr>
                        <a:t>Mbrojtja Sociale</a:t>
                      </a:r>
                      <a:endParaRPr lang="sq-AL" sz="1400" u="none" strike="noStrike" kern="1200" noProof="0" dirty="0">
                        <a:solidFill>
                          <a:schemeClr val="bg1"/>
                        </a:solidFill>
                        <a:latin typeface="Barlow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Barlow" panose="00000500000000000000" pitchFamily="2" charset="0"/>
                        </a:rPr>
                        <a:t>18</a:t>
                      </a:r>
                      <a:endParaRPr lang="sq-AL" sz="1400" noProof="0" dirty="0">
                        <a:solidFill>
                          <a:schemeClr val="bg1"/>
                        </a:solidFill>
                        <a:latin typeface="Barlow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292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q-AL" sz="1400" u="none" strike="noStrike" kern="1200" noProof="0" dirty="0">
                          <a:solidFill>
                            <a:schemeClr val="bg1"/>
                          </a:solidFill>
                          <a:latin typeface="Barlow" panose="00000500000000000000" pitchFamily="2" charset="0"/>
                          <a:ea typeface="Barlow"/>
                          <a:cs typeface="Barlow"/>
                          <a:sym typeface="Barlow"/>
                        </a:rPr>
                        <a:t>Strehimi</a:t>
                      </a:r>
                      <a:endParaRPr lang="sq-AL" sz="1400" u="none" strike="noStrike" kern="1200" noProof="0" dirty="0">
                        <a:solidFill>
                          <a:schemeClr val="bg1"/>
                        </a:solidFill>
                        <a:latin typeface="Barlow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Barlow" panose="00000500000000000000" pitchFamily="2" charset="0"/>
                        </a:rPr>
                        <a:t>19</a:t>
                      </a:r>
                      <a:endParaRPr lang="sq-AL" sz="1400" noProof="0" dirty="0">
                        <a:solidFill>
                          <a:schemeClr val="bg1"/>
                        </a:solidFill>
                        <a:latin typeface="Barlow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4612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q-AL" sz="1400" u="none" strike="noStrike" kern="1200" noProof="0" dirty="0">
                          <a:solidFill>
                            <a:schemeClr val="bg1"/>
                          </a:solidFill>
                          <a:latin typeface="Barlow" panose="00000500000000000000" pitchFamily="2" charset="0"/>
                          <a:ea typeface="Barlow"/>
                          <a:cs typeface="Barlow"/>
                          <a:sym typeface="Barlow"/>
                        </a:rPr>
                        <a:t>Çështjet Ekonomike</a:t>
                      </a:r>
                      <a:endParaRPr lang="sq-AL" sz="1400" u="none" strike="noStrike" kern="1200" noProof="0" dirty="0">
                        <a:solidFill>
                          <a:schemeClr val="bg1"/>
                        </a:solidFill>
                        <a:latin typeface="Barlow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Barlow" panose="00000500000000000000" pitchFamily="2" charset="0"/>
                        </a:rPr>
                        <a:t>20</a:t>
                      </a:r>
                      <a:endParaRPr lang="sq-AL" sz="1400" noProof="0" dirty="0">
                        <a:solidFill>
                          <a:schemeClr val="bg1"/>
                        </a:solidFill>
                        <a:latin typeface="Barlow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10741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q-AL" sz="1400" u="none" strike="noStrike" kern="1200" noProof="0" dirty="0">
                          <a:solidFill>
                            <a:schemeClr val="bg1"/>
                          </a:solidFill>
                          <a:latin typeface="Barlow" panose="00000500000000000000" pitchFamily="2" charset="0"/>
                          <a:ea typeface="Barlow"/>
                          <a:cs typeface="Barlow"/>
                          <a:sym typeface="Barlow"/>
                        </a:rPr>
                        <a:t>Mbrojtja</a:t>
                      </a:r>
                      <a:endParaRPr lang="sq-AL" sz="1400" u="none" strike="noStrike" kern="1200" noProof="0" dirty="0">
                        <a:solidFill>
                          <a:schemeClr val="bg1"/>
                        </a:solidFill>
                        <a:latin typeface="Barlow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Barlow" panose="00000500000000000000" pitchFamily="2" charset="0"/>
                        </a:rPr>
                        <a:t>23</a:t>
                      </a:r>
                      <a:endParaRPr lang="sq-AL" sz="1400" noProof="0" dirty="0">
                        <a:solidFill>
                          <a:schemeClr val="bg1"/>
                        </a:solidFill>
                        <a:latin typeface="Barlow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7541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q-AL" sz="1400" u="none" strike="noStrike" kern="1200" noProof="0" dirty="0">
                          <a:solidFill>
                            <a:schemeClr val="bg1"/>
                          </a:solidFill>
                          <a:latin typeface="Barlow" panose="00000500000000000000" pitchFamily="2" charset="0"/>
                          <a:ea typeface="Barlow"/>
                          <a:cs typeface="Barlow"/>
                          <a:sym typeface="Barlow"/>
                        </a:rPr>
                        <a:t>Rendi dhe Siguria Publike</a:t>
                      </a:r>
                      <a:endParaRPr lang="sq-AL" sz="1400" u="none" strike="noStrike" kern="1200" noProof="0" dirty="0">
                        <a:solidFill>
                          <a:schemeClr val="bg1"/>
                        </a:solidFill>
                        <a:latin typeface="Barlow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Barlow" panose="00000500000000000000" pitchFamily="2" charset="0"/>
                        </a:rPr>
                        <a:t>24</a:t>
                      </a:r>
                      <a:endParaRPr lang="sq-AL" sz="1400" noProof="0" dirty="0">
                        <a:solidFill>
                          <a:schemeClr val="bg1"/>
                        </a:solidFill>
                        <a:latin typeface="Barlow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26380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q-AL" sz="1400" u="none" strike="noStrike" kern="1200" noProof="0" dirty="0">
                          <a:solidFill>
                            <a:schemeClr val="bg1"/>
                          </a:solidFill>
                          <a:latin typeface="Barlow" panose="00000500000000000000" pitchFamily="2" charset="0"/>
                          <a:ea typeface="Barlow"/>
                          <a:cs typeface="Barlow"/>
                          <a:sym typeface="Barlow"/>
                        </a:rPr>
                        <a:t>Mbrojtja e Mjedisit</a:t>
                      </a:r>
                      <a:endParaRPr lang="sq-AL" sz="1400" u="none" strike="noStrike" kern="1200" noProof="0" dirty="0">
                        <a:solidFill>
                          <a:schemeClr val="bg1"/>
                        </a:solidFill>
                        <a:latin typeface="Barlow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Barlow" panose="00000500000000000000" pitchFamily="2" charset="0"/>
                        </a:rPr>
                        <a:t>25</a:t>
                      </a:r>
                      <a:endParaRPr lang="sq-AL" sz="1400" noProof="0" dirty="0">
                        <a:solidFill>
                          <a:schemeClr val="bg1"/>
                        </a:solidFill>
                        <a:latin typeface="Barlow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2111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q-AL" sz="1400" u="none" strike="noStrike" kern="1200" noProof="0" dirty="0">
                          <a:solidFill>
                            <a:schemeClr val="bg1"/>
                          </a:solidFill>
                          <a:latin typeface="Barlow" panose="00000500000000000000" pitchFamily="2" charset="0"/>
                        </a:rPr>
                        <a:t>Argëtimi, Kultura dhe Feja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Barlow" panose="00000500000000000000" pitchFamily="2" charset="0"/>
                        </a:rPr>
                        <a:t>26</a:t>
                      </a:r>
                      <a:endParaRPr lang="sq-AL" sz="1400" noProof="0" dirty="0">
                        <a:solidFill>
                          <a:schemeClr val="bg1"/>
                        </a:solidFill>
                        <a:latin typeface="Barlow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4535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q-AL" sz="1400" u="none" strike="noStrike" kern="1200" noProof="0" dirty="0">
                          <a:solidFill>
                            <a:schemeClr val="bg1"/>
                          </a:solidFill>
                          <a:latin typeface="Barlow" panose="00000500000000000000" pitchFamily="2" charset="0"/>
                          <a:ea typeface="Barlow"/>
                          <a:cs typeface="Barlow"/>
                          <a:sym typeface="Barlow"/>
                        </a:rPr>
                        <a:t>BUXHETI VENDOR</a:t>
                      </a:r>
                      <a:endParaRPr lang="sq-AL" sz="1400" u="none" strike="noStrike" kern="1200" noProof="0" dirty="0">
                        <a:solidFill>
                          <a:schemeClr val="bg1"/>
                        </a:solidFill>
                        <a:latin typeface="Barlow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Barlow" panose="00000500000000000000" pitchFamily="2" charset="0"/>
                        </a:rPr>
                        <a:t>27</a:t>
                      </a:r>
                      <a:endParaRPr lang="sq-AL" sz="1400" noProof="0" dirty="0">
                        <a:solidFill>
                          <a:schemeClr val="bg1"/>
                        </a:solidFill>
                        <a:latin typeface="Barlow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15446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q-AL" sz="1400" u="none" strike="noStrike" kern="1200" noProof="0" dirty="0">
                          <a:solidFill>
                            <a:schemeClr val="bg1"/>
                          </a:solidFill>
                          <a:latin typeface="Barlow" panose="00000500000000000000" pitchFamily="2" charset="0"/>
                          <a:ea typeface="Barlow"/>
                          <a:cs typeface="Barlow"/>
                          <a:sym typeface="Barlow"/>
                        </a:rPr>
                        <a:t>REFORMAT E FINANCAVE PUBLIKE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Barlow" panose="00000500000000000000" pitchFamily="2" charset="0"/>
                        </a:rPr>
                        <a:t>29</a:t>
                      </a:r>
                      <a:endParaRPr lang="sq-AL" sz="1400" noProof="0" dirty="0">
                        <a:solidFill>
                          <a:schemeClr val="bg1"/>
                        </a:solidFill>
                        <a:latin typeface="Barlow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418329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5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F71404-3444-478D-8192-728886CFAB3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6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44" y="8449792"/>
            <a:ext cx="3365412" cy="22436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893FC-1A9F-183D-1E12-BC3789E48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09BED864-46B7-845B-A4CB-02D3AC5D67F0}"/>
              </a:ext>
            </a:extLst>
          </p:cNvPr>
          <p:cNvGrpSpPr/>
          <p:nvPr/>
        </p:nvGrpSpPr>
        <p:grpSpPr>
          <a:xfrm rot="-10138660">
            <a:off x="6729297" y="-236639"/>
            <a:ext cx="2141005" cy="1985278"/>
            <a:chOff x="0" y="0"/>
            <a:chExt cx="812800" cy="75368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E623B55-1A27-9A3D-87EE-1797FFB46EC8}"/>
                </a:ext>
              </a:extLst>
            </p:cNvPr>
            <p:cNvSpPr/>
            <p:nvPr/>
          </p:nvSpPr>
          <p:spPr>
            <a:xfrm>
              <a:off x="0" y="0"/>
              <a:ext cx="812800" cy="753680"/>
            </a:xfrm>
            <a:custGeom>
              <a:avLst/>
              <a:gdLst/>
              <a:ahLst/>
              <a:cxnLst/>
              <a:rect l="l" t="t" r="r" b="b"/>
              <a:pathLst>
                <a:path w="812800" h="753680">
                  <a:moveTo>
                    <a:pt x="406400" y="0"/>
                  </a:moveTo>
                  <a:lnTo>
                    <a:pt x="812800" y="753680"/>
                  </a:lnTo>
                  <a:lnTo>
                    <a:pt x="0" y="75368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16863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D4E3CBA4-0CC2-FE02-70BF-EC0545344F1C}"/>
                </a:ext>
              </a:extLst>
            </p:cNvPr>
            <p:cNvSpPr txBox="1"/>
            <p:nvPr/>
          </p:nvSpPr>
          <p:spPr>
            <a:xfrm>
              <a:off x="127000" y="321348"/>
              <a:ext cx="558800" cy="378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F2BC8C3E-8253-E84D-CC95-C596991DDE7B}"/>
              </a:ext>
            </a:extLst>
          </p:cNvPr>
          <p:cNvGrpSpPr/>
          <p:nvPr/>
        </p:nvGrpSpPr>
        <p:grpSpPr>
          <a:xfrm rot="1136038">
            <a:off x="6664025" y="9084315"/>
            <a:ext cx="2921675" cy="2556466"/>
            <a:chOff x="0" y="0"/>
            <a:chExt cx="812800" cy="7112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3B3DAE56-F84C-5C23-8BD9-57F747EE7FD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72941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30E26F99-2262-72DE-EB32-E6029448D7B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35417598-643C-24E8-6A9E-FF76F1854F64}"/>
              </a:ext>
            </a:extLst>
          </p:cNvPr>
          <p:cNvGrpSpPr/>
          <p:nvPr/>
        </p:nvGrpSpPr>
        <p:grpSpPr>
          <a:xfrm rot="-10138660">
            <a:off x="6498344" y="-656774"/>
            <a:ext cx="2141005" cy="1985278"/>
            <a:chOff x="0" y="0"/>
            <a:chExt cx="812800" cy="753681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A6192913-2617-D869-473A-D5FDBEC67226}"/>
                </a:ext>
              </a:extLst>
            </p:cNvPr>
            <p:cNvSpPr/>
            <p:nvPr/>
          </p:nvSpPr>
          <p:spPr>
            <a:xfrm>
              <a:off x="0" y="0"/>
              <a:ext cx="812800" cy="753680"/>
            </a:xfrm>
            <a:custGeom>
              <a:avLst/>
              <a:gdLst/>
              <a:ahLst/>
              <a:cxnLst/>
              <a:rect l="l" t="t" r="r" b="b"/>
              <a:pathLst>
                <a:path w="812800" h="753680">
                  <a:moveTo>
                    <a:pt x="406400" y="0"/>
                  </a:moveTo>
                  <a:lnTo>
                    <a:pt x="812800" y="753680"/>
                  </a:lnTo>
                  <a:lnTo>
                    <a:pt x="0" y="75368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16863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121DAD23-DC84-AC5E-20AB-B3F9347F28F5}"/>
                </a:ext>
              </a:extLst>
            </p:cNvPr>
            <p:cNvSpPr txBox="1"/>
            <p:nvPr/>
          </p:nvSpPr>
          <p:spPr>
            <a:xfrm>
              <a:off x="127000" y="321348"/>
              <a:ext cx="558800" cy="378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A44AF485-2AC5-ABEB-AE2B-DCD9D5521604}"/>
              </a:ext>
            </a:extLst>
          </p:cNvPr>
          <p:cNvGrpSpPr/>
          <p:nvPr/>
        </p:nvGrpSpPr>
        <p:grpSpPr>
          <a:xfrm rot="1136038">
            <a:off x="-1621916" y="8874481"/>
            <a:ext cx="2921675" cy="2556466"/>
            <a:chOff x="0" y="0"/>
            <a:chExt cx="812800" cy="711200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9258D6D4-1E5D-9DF1-774D-953DE0D1316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72941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CA73B34F-D268-1D39-9AB8-02F061641E8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sp>
        <p:nvSpPr>
          <p:cNvPr id="25" name="TextBox 25">
            <a:extLst>
              <a:ext uri="{FF2B5EF4-FFF2-40B4-BE49-F238E27FC236}">
                <a16:creationId xmlns:a16="http://schemas.microsoft.com/office/drawing/2014/main" id="{AB3C38EC-CA54-0330-2184-072E90F5C4DB}"/>
              </a:ext>
            </a:extLst>
          </p:cNvPr>
          <p:cNvSpPr txBox="1"/>
          <p:nvPr/>
        </p:nvSpPr>
        <p:spPr>
          <a:xfrm>
            <a:off x="671063" y="730604"/>
            <a:ext cx="6214372" cy="436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 rtl="0">
              <a:lnSpc>
                <a:spcPts val="3919"/>
              </a:lnSpc>
              <a:spcBef>
                <a:spcPct val="0"/>
              </a:spcBef>
            </a:pPr>
            <a:r>
              <a:rPr lang="en-US" sz="2400" b="1" noProof="0" dirty="0">
                <a:solidFill>
                  <a:srgbClr val="365B6D"/>
                </a:solidFill>
                <a:latin typeface="Barlow Bold"/>
                <a:ea typeface="Barlow Bold"/>
                <a:cs typeface="Barlow Bold"/>
                <a:sym typeface="Barlow Bold"/>
              </a:rPr>
              <a:t>PËRKUFIZIME BUXHETORE TË THJESHTUARA</a:t>
            </a:r>
            <a:endParaRPr lang="sq-AL" sz="2400" b="1" noProof="0" dirty="0">
              <a:solidFill>
                <a:srgbClr val="365B6D"/>
              </a:solidFill>
              <a:latin typeface="Barlow Bold"/>
              <a:ea typeface="Barlow Bold"/>
              <a:cs typeface="Barlow Bold"/>
              <a:sym typeface="Barlow Bold"/>
            </a:endParaRPr>
          </a:p>
        </p:txBody>
      </p:sp>
      <p:sp>
        <p:nvSpPr>
          <p:cNvPr id="21" name="TextBox 26">
            <a:extLst>
              <a:ext uri="{FF2B5EF4-FFF2-40B4-BE49-F238E27FC236}">
                <a16:creationId xmlns:a16="http://schemas.microsoft.com/office/drawing/2014/main" id="{099895A2-4609-B1D9-32E9-6E42D9E555D3}"/>
              </a:ext>
            </a:extLst>
          </p:cNvPr>
          <p:cNvSpPr txBox="1"/>
          <p:nvPr/>
        </p:nvSpPr>
        <p:spPr>
          <a:xfrm>
            <a:off x="606312" y="1550359"/>
            <a:ext cx="3171937" cy="62632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rtl="0"/>
            <a:r>
              <a:rPr lang="sq-AL" sz="12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Të ardhurat </a:t>
            </a:r>
            <a:r>
              <a:rPr lang="sq-AL" sz="1200" noProof="0" dirty="0">
                <a:solidFill>
                  <a:srgbClr val="365B6D"/>
                </a:solidFill>
                <a:latin typeface="Barlow" panose="00000500000000000000" pitchFamily="2" charset="0"/>
              </a:rPr>
              <a:t>janë para që qeveria mbledh, kryesisht nga taksat, por edhe nga tarifat, gjobat dhe fitimet nga ndërmarrjet në pronësi të qeverisë.</a:t>
            </a:r>
          </a:p>
          <a:p>
            <a:pPr algn="just" rtl="0"/>
            <a:endParaRPr lang="sq-AL" sz="500" noProof="0" dirty="0">
              <a:solidFill>
                <a:srgbClr val="365B6D"/>
              </a:solidFill>
              <a:latin typeface="Barlow" panose="00000500000000000000" pitchFamily="2" charset="0"/>
            </a:endParaRPr>
          </a:p>
          <a:p>
            <a:pPr algn="just" rtl="0"/>
            <a:r>
              <a:rPr lang="sq-AL" sz="12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Shpenzimet </a:t>
            </a:r>
            <a:r>
              <a:rPr lang="sq-AL" sz="1200" noProof="0" dirty="0">
                <a:solidFill>
                  <a:srgbClr val="365B6D"/>
                </a:solidFill>
                <a:latin typeface="Barlow" panose="00000500000000000000" pitchFamily="2" charset="0"/>
              </a:rPr>
              <a:t>janë paratë që qeveria shpenzon për t'u ofruar shërbime qytetarëve të saj.</a:t>
            </a:r>
          </a:p>
          <a:p>
            <a:pPr algn="just" rtl="0"/>
            <a:endParaRPr lang="sq-AL" sz="500" noProof="0" dirty="0">
              <a:solidFill>
                <a:srgbClr val="365B6D"/>
              </a:solidFill>
              <a:latin typeface="Barlow" panose="00000500000000000000" pitchFamily="2" charset="0"/>
            </a:endParaRPr>
          </a:p>
          <a:p>
            <a:pPr algn="just" rtl="0"/>
            <a:r>
              <a:rPr lang="sq-AL" sz="12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Buxheti </a:t>
            </a:r>
            <a:r>
              <a:rPr lang="sq-AL" sz="1200" noProof="0" dirty="0">
                <a:solidFill>
                  <a:srgbClr val="365B6D"/>
                </a:solidFill>
                <a:latin typeface="Barlow" panose="00000500000000000000" pitchFamily="2" charset="0"/>
              </a:rPr>
              <a:t>është një plan se si qeveria do të mbledhë dhe shpenzojë para dhe do të financojë një deficit gjatë një viti. Ai përfshin totalin e të ardhurave, shpenzimeve dhe financimit të qeverive qendrore dhe vendore dhe fondeve speciale, të cilat miratohen me ligj nga Kuvendi i Shqipërisë ose me vendim të këshillit të njësisë së qeverisjes vendore.</a:t>
            </a:r>
          </a:p>
          <a:p>
            <a:pPr algn="just" rtl="0"/>
            <a:endParaRPr lang="sq-AL" sz="500" noProof="0" dirty="0">
              <a:solidFill>
                <a:srgbClr val="365B6D"/>
              </a:solidFill>
              <a:latin typeface="Barlow" panose="00000500000000000000" pitchFamily="2" charset="0"/>
            </a:endParaRPr>
          </a:p>
          <a:p>
            <a:pPr algn="just" rtl="0"/>
            <a:r>
              <a:rPr lang="sq-AL" sz="12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Buxheti i përgjithshëm i qeverisë </a:t>
            </a:r>
            <a:r>
              <a:rPr lang="sq-AL" sz="1200" noProof="0" dirty="0">
                <a:solidFill>
                  <a:srgbClr val="365B6D"/>
                </a:solidFill>
                <a:latin typeface="Barlow" panose="00000500000000000000" pitchFamily="2" charset="0"/>
              </a:rPr>
              <a:t>është shuma e buxhetit qendror dhe vendor (e rregulluar për transfertat nga buxheti qendror në atë vendor)</a:t>
            </a:r>
            <a:r>
              <a:rPr lang="en-GB" sz="1200" noProof="0" dirty="0">
                <a:solidFill>
                  <a:srgbClr val="365B6D"/>
                </a:solidFill>
                <a:latin typeface="Barlow" panose="00000500000000000000" pitchFamily="2" charset="0"/>
              </a:rPr>
              <a:t>.</a:t>
            </a:r>
            <a:endParaRPr lang="sq-AL" sz="1200" noProof="0" dirty="0">
              <a:solidFill>
                <a:srgbClr val="365B6D"/>
              </a:solidFill>
              <a:latin typeface="Barlow" panose="00000500000000000000" pitchFamily="2" charset="0"/>
            </a:endParaRPr>
          </a:p>
          <a:p>
            <a:pPr algn="just" rtl="0"/>
            <a:endParaRPr lang="sq-AL" sz="500" b="1" noProof="0" dirty="0">
              <a:solidFill>
                <a:srgbClr val="365B6D"/>
              </a:solidFill>
              <a:latin typeface="Barlow" panose="00000500000000000000" pitchFamily="2" charset="0"/>
            </a:endParaRPr>
          </a:p>
          <a:p>
            <a:pPr algn="just" rtl="0"/>
            <a:r>
              <a:rPr lang="sq-AL" sz="12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Buxheti i qeverisë qendrore </a:t>
            </a:r>
            <a:r>
              <a:rPr lang="sq-AL" sz="1200" noProof="0" dirty="0">
                <a:solidFill>
                  <a:srgbClr val="365B6D"/>
                </a:solidFill>
                <a:latin typeface="Barlow" panose="00000500000000000000" pitchFamily="2" charset="0"/>
              </a:rPr>
              <a:t>përfshin të gjitha të ardhurat, shpenzimet dhe financimin e qeverisë qendrore - duke përfshirë edhe fondet speciale.</a:t>
            </a:r>
          </a:p>
          <a:p>
            <a:pPr algn="just" rtl="0"/>
            <a:endParaRPr lang="sq-AL" sz="500" noProof="0" dirty="0">
              <a:solidFill>
                <a:srgbClr val="365B6D"/>
              </a:solidFill>
              <a:latin typeface="Barlow" panose="00000500000000000000" pitchFamily="2" charset="0"/>
            </a:endParaRPr>
          </a:p>
          <a:p>
            <a:pPr algn="just" rtl="0"/>
            <a:r>
              <a:rPr lang="sq-AL" sz="12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Buxheti i qeverisjes vendore </a:t>
            </a:r>
            <a:r>
              <a:rPr lang="sq-AL" sz="1200" noProof="0" dirty="0">
                <a:solidFill>
                  <a:srgbClr val="365B6D"/>
                </a:solidFill>
                <a:latin typeface="Barlow" panose="00000500000000000000" pitchFamily="2" charset="0"/>
              </a:rPr>
              <a:t>përfshin të gjitha të ardhurat, shpenzimet dhe financimin e njësive të qeverisjes vendore (bashkive</a:t>
            </a:r>
            <a:r>
              <a:rPr lang="en-US" sz="12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2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dhe</a:t>
            </a:r>
            <a:r>
              <a:rPr lang="en-US" sz="12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2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qarqeve</a:t>
            </a:r>
            <a:r>
              <a:rPr lang="sq-AL" sz="1200" noProof="0" dirty="0">
                <a:solidFill>
                  <a:srgbClr val="365B6D"/>
                </a:solidFill>
                <a:latin typeface="Barlow" panose="00000500000000000000" pitchFamily="2" charset="0"/>
              </a:rPr>
              <a:t>)</a:t>
            </a:r>
            <a:r>
              <a:rPr lang="en-GB" sz="1200" noProof="0" dirty="0">
                <a:solidFill>
                  <a:srgbClr val="365B6D"/>
                </a:solidFill>
                <a:latin typeface="Barlow" panose="00000500000000000000" pitchFamily="2" charset="0"/>
              </a:rPr>
              <a:t>.</a:t>
            </a:r>
            <a:endParaRPr lang="sq-AL" sz="1200" noProof="0" dirty="0">
              <a:solidFill>
                <a:srgbClr val="365B6D"/>
              </a:solidFill>
              <a:latin typeface="Barlow" panose="00000500000000000000" pitchFamily="2" charset="0"/>
            </a:endParaRPr>
          </a:p>
          <a:p>
            <a:pPr algn="just" rtl="0"/>
            <a:endParaRPr lang="sq-AL" sz="500" b="1" noProof="0" dirty="0">
              <a:solidFill>
                <a:srgbClr val="365B6D"/>
              </a:solidFill>
              <a:latin typeface="Barlow" panose="00000500000000000000" pitchFamily="2" charset="0"/>
            </a:endParaRPr>
          </a:p>
          <a:p>
            <a:pPr algn="just" rtl="0"/>
            <a:r>
              <a:rPr lang="sq-AL" sz="12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Borxhi </a:t>
            </a:r>
            <a:r>
              <a:rPr lang="sq-AL" sz="1200" noProof="0" dirty="0">
                <a:solidFill>
                  <a:srgbClr val="365B6D"/>
                </a:solidFill>
                <a:latin typeface="Barlow" panose="00000500000000000000" pitchFamily="2" charset="0"/>
              </a:rPr>
              <a:t>është shuma totale e parave që qeveria u detyrohet financuesve të saj, zakonisht nga huamarrja</a:t>
            </a:r>
            <a:r>
              <a:rPr lang="en-US" sz="1200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sq-AL" sz="1200" noProof="0" dirty="0">
                <a:solidFill>
                  <a:srgbClr val="365B6D"/>
                </a:solidFill>
                <a:latin typeface="Barlow" panose="00000500000000000000" pitchFamily="2" charset="0"/>
              </a:rPr>
              <a:t>për të mbuluar deficitet e kaluara.</a:t>
            </a:r>
          </a:p>
          <a:p>
            <a:pPr algn="just" rtl="0"/>
            <a:endParaRPr lang="sq-AL" sz="500" noProof="0" dirty="0">
              <a:solidFill>
                <a:srgbClr val="365B6D"/>
              </a:solidFill>
              <a:latin typeface="Barlow" panose="00000500000000000000" pitchFamily="2" charset="0"/>
            </a:endParaRPr>
          </a:p>
          <a:p>
            <a:pPr algn="just" rtl="0"/>
            <a:r>
              <a:rPr lang="sq-AL" sz="12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Deficit</a:t>
            </a:r>
            <a:r>
              <a:rPr lang="en-US" sz="1200" b="1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i</a:t>
            </a:r>
            <a:r>
              <a:rPr lang="sq-AL" sz="12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sq-AL" sz="1200" noProof="0" dirty="0">
                <a:solidFill>
                  <a:srgbClr val="365B6D"/>
                </a:solidFill>
                <a:latin typeface="Barlow" panose="00000500000000000000" pitchFamily="2" charset="0"/>
              </a:rPr>
              <a:t>në një vit buxhetor është diferenca midis të ardhurave dhe shpenzimeve, kur shpenzimet janë më të mëdha se të ardhurat.</a:t>
            </a:r>
            <a:endParaRPr lang="sq-AL" sz="1400" noProof="0" dirty="0">
              <a:solidFill>
                <a:srgbClr val="365B6D"/>
              </a:solidFill>
              <a:latin typeface="Barlow" panose="00000500000000000000" pitchFamily="2" charset="0"/>
            </a:endParaRPr>
          </a:p>
        </p:txBody>
      </p:sp>
      <p:sp>
        <p:nvSpPr>
          <p:cNvPr id="22" name="TextBox 26">
            <a:extLst>
              <a:ext uri="{FF2B5EF4-FFF2-40B4-BE49-F238E27FC236}">
                <a16:creationId xmlns:a16="http://schemas.microsoft.com/office/drawing/2014/main" id="{DCBD43CB-1443-13CF-57EA-12C2A408299A}"/>
              </a:ext>
            </a:extLst>
          </p:cNvPr>
          <p:cNvSpPr txBox="1"/>
          <p:nvPr/>
        </p:nvSpPr>
        <p:spPr>
          <a:xfrm>
            <a:off x="4111167" y="1571101"/>
            <a:ext cx="2938291" cy="58939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rtl="0"/>
            <a:r>
              <a:rPr lang="sq-AL" sz="12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Tepricë  </a:t>
            </a:r>
            <a:r>
              <a:rPr lang="sq-AL" sz="1200" noProof="0" dirty="0">
                <a:solidFill>
                  <a:srgbClr val="365B6D"/>
                </a:solidFill>
                <a:latin typeface="Barlow" panose="00000500000000000000" pitchFamily="2" charset="0"/>
              </a:rPr>
              <a:t>në një vit buxhetor është diferenca midis të ardhurave dhe shpenzimeve, kur të ardhurat janë më të mëdha se shpenzimet.</a:t>
            </a:r>
          </a:p>
          <a:p>
            <a:pPr algn="just" rtl="0"/>
            <a:endParaRPr lang="sq-AL" sz="500" b="1" noProof="0" dirty="0">
              <a:solidFill>
                <a:srgbClr val="365B6D"/>
              </a:solidFill>
              <a:latin typeface="Barlow" panose="00000500000000000000" pitchFamily="2" charset="0"/>
            </a:endParaRPr>
          </a:p>
          <a:p>
            <a:pPr algn="just" rtl="0"/>
            <a:r>
              <a:rPr lang="sq-AL" sz="12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Politika Fiskale </a:t>
            </a:r>
            <a:r>
              <a:rPr lang="sq-AL" sz="1200" noProof="0" dirty="0">
                <a:solidFill>
                  <a:srgbClr val="365B6D"/>
                </a:solidFill>
                <a:latin typeface="Barlow" panose="00000500000000000000" pitchFamily="2" charset="0"/>
              </a:rPr>
              <a:t>është plani i qeverisë se si të mbledhë dhe shpenzojë para për të ndihmuar ekonominë. Ai përfshin vendime në lidhje me taksat, shpenzimet dhe huamarrjen.</a:t>
            </a:r>
          </a:p>
          <a:p>
            <a:pPr algn="just" rtl="0"/>
            <a:endParaRPr lang="sq-AL" sz="500" b="1" noProof="0" dirty="0">
              <a:solidFill>
                <a:srgbClr val="365B6D"/>
              </a:solidFill>
              <a:latin typeface="Barlow" panose="00000500000000000000" pitchFamily="2" charset="0"/>
            </a:endParaRPr>
          </a:p>
          <a:p>
            <a:pPr algn="just" rtl="0"/>
            <a:r>
              <a:rPr lang="sq-AL" sz="12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Produkti i Brendshëm Bruto (PBB) </a:t>
            </a:r>
            <a:r>
              <a:rPr lang="sq-AL" sz="1200" noProof="0" dirty="0">
                <a:solidFill>
                  <a:srgbClr val="365B6D"/>
                </a:solidFill>
                <a:latin typeface="Barlow" panose="00000500000000000000" pitchFamily="2" charset="0"/>
              </a:rPr>
              <a:t>është vlera totale e të gjitha mallrave dhe shërbimeve që një vend prodhon në një vit. Është një mënyrë për të matur se sa e madhe dhe e shëndetshme është ekonomia.</a:t>
            </a:r>
          </a:p>
          <a:p>
            <a:pPr algn="just" rtl="0"/>
            <a:endParaRPr lang="sq-AL" sz="500" b="1" noProof="0" dirty="0">
              <a:solidFill>
                <a:srgbClr val="365B6D"/>
              </a:solidFill>
              <a:latin typeface="Barlow" panose="00000500000000000000" pitchFamily="2" charset="0"/>
            </a:endParaRPr>
          </a:p>
          <a:p>
            <a:pPr algn="just" rtl="0"/>
            <a:r>
              <a:rPr lang="sq-AL" sz="12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Inflacioni </a:t>
            </a:r>
            <a:r>
              <a:rPr lang="sq-AL" sz="1200" noProof="0" dirty="0">
                <a:solidFill>
                  <a:srgbClr val="365B6D"/>
                </a:solidFill>
                <a:latin typeface="Barlow" panose="00000500000000000000" pitchFamily="2" charset="0"/>
              </a:rPr>
              <a:t>është rritja e përgjithshme e çmimeve me kalimin e kohës, që do të thotë se  me të njëjtën sasi parash blihet më pak sesa më parë.</a:t>
            </a:r>
          </a:p>
          <a:p>
            <a:pPr algn="just" rtl="0"/>
            <a:endParaRPr lang="sq-AL" sz="500" b="1" noProof="0" dirty="0">
              <a:solidFill>
                <a:srgbClr val="365B6D"/>
              </a:solidFill>
              <a:latin typeface="Barlow" panose="00000500000000000000" pitchFamily="2" charset="0"/>
            </a:endParaRPr>
          </a:p>
          <a:p>
            <a:pPr algn="just" rtl="0"/>
            <a:r>
              <a:rPr lang="sq-AL" sz="12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Interesi </a:t>
            </a:r>
            <a:r>
              <a:rPr lang="sq-AL" sz="1200" noProof="0" dirty="0">
                <a:solidFill>
                  <a:srgbClr val="365B6D"/>
                </a:solidFill>
                <a:latin typeface="Barlow" panose="00000500000000000000" pitchFamily="2" charset="0"/>
              </a:rPr>
              <a:t>është kostoja e huazimit të parave.</a:t>
            </a:r>
          </a:p>
          <a:p>
            <a:pPr algn="just" rtl="0"/>
            <a:endParaRPr lang="sq-AL" sz="500" b="1" noProof="0" dirty="0">
              <a:solidFill>
                <a:srgbClr val="365B6D"/>
              </a:solidFill>
              <a:latin typeface="Barlow" panose="00000500000000000000" pitchFamily="2" charset="0"/>
            </a:endParaRPr>
          </a:p>
          <a:p>
            <a:pPr algn="just" rtl="0"/>
            <a:r>
              <a:rPr lang="sq-AL" sz="12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Detyrimet e prapambetura </a:t>
            </a:r>
            <a:r>
              <a:rPr lang="sq-AL" sz="1200" noProof="0" dirty="0">
                <a:solidFill>
                  <a:srgbClr val="365B6D"/>
                </a:solidFill>
                <a:latin typeface="Barlow" panose="00000500000000000000" pitchFamily="2" charset="0"/>
              </a:rPr>
              <a:t>janë pagesat e vonuara të faturave.</a:t>
            </a:r>
          </a:p>
          <a:p>
            <a:pPr algn="just" rtl="0"/>
            <a:endParaRPr lang="sq-AL" sz="500" b="1" noProof="0" dirty="0">
              <a:solidFill>
                <a:srgbClr val="365B6D"/>
              </a:solidFill>
              <a:latin typeface="Barlow" panose="00000500000000000000" pitchFamily="2" charset="0"/>
            </a:endParaRPr>
          </a:p>
          <a:p>
            <a:pPr algn="just" rtl="0"/>
            <a:r>
              <a:rPr lang="sq-AL" sz="12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Rishikimi i buxhetit </a:t>
            </a:r>
            <a:r>
              <a:rPr lang="sq-AL" sz="1200" noProof="0" dirty="0">
                <a:solidFill>
                  <a:srgbClr val="365B6D"/>
                </a:solidFill>
                <a:latin typeface="Barlow" panose="00000500000000000000" pitchFamily="2" charset="0"/>
              </a:rPr>
              <a:t>është ndryshimi në ligjin e buxhetit vjetor gjatë vitit.</a:t>
            </a:r>
          </a:p>
          <a:p>
            <a:pPr algn="just" rtl="0"/>
            <a:endParaRPr lang="sq-AL" sz="500" noProof="0" dirty="0">
              <a:solidFill>
                <a:srgbClr val="365B6D"/>
              </a:solidFill>
              <a:latin typeface="Barlow" panose="00000500000000000000" pitchFamily="2" charset="0"/>
            </a:endParaRPr>
          </a:p>
          <a:p>
            <a:pPr algn="just" rtl="0"/>
            <a:r>
              <a:rPr lang="sq-AL" sz="12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Bilanci Primar </a:t>
            </a:r>
            <a:r>
              <a:rPr lang="sq-AL" sz="1200" noProof="0" dirty="0">
                <a:solidFill>
                  <a:srgbClr val="365B6D"/>
                </a:solidFill>
                <a:latin typeface="Barlow" panose="00000500000000000000" pitchFamily="2" charset="0"/>
              </a:rPr>
              <a:t>është ndryshimi midis asaj që mbledh dhe shpenzon qeveria, pa llogaritur pagesat e interesit mbi borxhin.</a:t>
            </a:r>
            <a:r>
              <a:rPr lang="sq-AL" sz="12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</a:p>
          <a:p>
            <a:pPr algn="just" rtl="0"/>
            <a:endParaRPr lang="sq-AL" sz="500" b="1" noProof="0" dirty="0">
              <a:solidFill>
                <a:srgbClr val="365B6D"/>
              </a:solidFill>
              <a:latin typeface="Barlow" panose="00000500000000000000" pitchFamily="2" charset="0"/>
            </a:endParaRPr>
          </a:p>
          <a:p>
            <a:pPr algn="just" rtl="0"/>
            <a:r>
              <a:rPr lang="sq-AL" sz="12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Niveli i realizimit faktik</a:t>
            </a:r>
            <a:r>
              <a:rPr lang="en-US" sz="1200" b="1" noProof="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sq-AL" sz="1200" noProof="0" dirty="0">
                <a:solidFill>
                  <a:srgbClr val="365B6D"/>
                </a:solidFill>
                <a:latin typeface="Barlow" panose="00000500000000000000" pitchFamily="2" charset="0"/>
              </a:rPr>
              <a:t>tregon  përqindjen e buxhetit të zbatuar deri në fund të periudhës raportuese.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E5BB5B7-F089-7CA2-3BDA-1481276A491D}"/>
              </a:ext>
            </a:extLst>
          </p:cNvPr>
          <p:cNvGrpSpPr/>
          <p:nvPr/>
        </p:nvGrpSpPr>
        <p:grpSpPr>
          <a:xfrm>
            <a:off x="860" y="215910"/>
            <a:ext cx="3132903" cy="304044"/>
            <a:chOff x="860" y="215910"/>
            <a:chExt cx="3132903" cy="304044"/>
          </a:xfrm>
        </p:grpSpPr>
        <p:grpSp>
          <p:nvGrpSpPr>
            <p:cNvPr id="38" name="Group 2">
              <a:extLst>
                <a:ext uri="{FF2B5EF4-FFF2-40B4-BE49-F238E27FC236}">
                  <a16:creationId xmlns:a16="http://schemas.microsoft.com/office/drawing/2014/main" id="{8DA74A05-94FC-DB55-08C7-DEEE4601FA82}"/>
                </a:ext>
              </a:extLst>
            </p:cNvPr>
            <p:cNvGrpSpPr/>
            <p:nvPr/>
          </p:nvGrpSpPr>
          <p:grpSpPr>
            <a:xfrm rot="5400000">
              <a:off x="1515103" y="-1057393"/>
              <a:ext cx="63104" cy="3091589"/>
              <a:chOff x="0" y="0"/>
              <a:chExt cx="17101" cy="934750"/>
            </a:xfrm>
          </p:grpSpPr>
          <p:sp>
            <p:nvSpPr>
              <p:cNvPr id="42" name="Freeform 3">
                <a:extLst>
                  <a:ext uri="{FF2B5EF4-FFF2-40B4-BE49-F238E27FC236}">
                    <a16:creationId xmlns:a16="http://schemas.microsoft.com/office/drawing/2014/main" id="{80E9AA82-9036-2FC8-A27E-39B27871C23E}"/>
                  </a:ext>
                </a:extLst>
              </p:cNvPr>
              <p:cNvSpPr/>
              <p:nvPr/>
            </p:nvSpPr>
            <p:spPr>
              <a:xfrm>
                <a:off x="0" y="0"/>
                <a:ext cx="17101" cy="934750"/>
              </a:xfrm>
              <a:custGeom>
                <a:avLst/>
                <a:gdLst/>
                <a:ahLst/>
                <a:cxnLst/>
                <a:rect l="l" t="t" r="r" b="b"/>
                <a:pathLst>
                  <a:path w="17101" h="934750">
                    <a:moveTo>
                      <a:pt x="0" y="0"/>
                    </a:moveTo>
                    <a:lnTo>
                      <a:pt x="17101" y="0"/>
                    </a:lnTo>
                    <a:lnTo>
                      <a:pt x="17101" y="934750"/>
                    </a:lnTo>
                    <a:lnTo>
                      <a:pt x="0" y="934750"/>
                    </a:lnTo>
                    <a:close/>
                  </a:path>
                </a:pathLst>
              </a:custGeom>
              <a:solidFill>
                <a:srgbClr val="365B6D"/>
              </a:solidFill>
            </p:spPr>
            <p:txBody>
              <a:bodyPr/>
              <a:lstStyle/>
              <a:p>
                <a:pPr algn="l" rtl="0"/>
                <a:endParaRPr lang="sq-AL" noProof="0" dirty="0"/>
              </a:p>
            </p:txBody>
          </p:sp>
          <p:sp>
            <p:nvSpPr>
              <p:cNvPr id="43" name="TextBox 4">
                <a:extLst>
                  <a:ext uri="{FF2B5EF4-FFF2-40B4-BE49-F238E27FC236}">
                    <a16:creationId xmlns:a16="http://schemas.microsoft.com/office/drawing/2014/main" id="{7C974A0A-9346-F253-0327-16D4BDD80129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7101" cy="944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1871"/>
                  </a:lnSpc>
                </a:pPr>
                <a:endParaRPr lang="sq-AL" noProof="0" dirty="0"/>
              </a:p>
            </p:txBody>
          </p:sp>
        </p:grpSp>
        <p:grpSp>
          <p:nvGrpSpPr>
            <p:cNvPr id="39" name="Group 19">
              <a:extLst>
                <a:ext uri="{FF2B5EF4-FFF2-40B4-BE49-F238E27FC236}">
                  <a16:creationId xmlns:a16="http://schemas.microsoft.com/office/drawing/2014/main" id="{C31224B7-1FF2-F3FA-D6E2-0D45C27264D1}"/>
                </a:ext>
              </a:extLst>
            </p:cNvPr>
            <p:cNvGrpSpPr/>
            <p:nvPr/>
          </p:nvGrpSpPr>
          <p:grpSpPr>
            <a:xfrm>
              <a:off x="97017" y="215910"/>
              <a:ext cx="3036746" cy="194284"/>
              <a:chOff x="120176" y="-97609"/>
              <a:chExt cx="2266969" cy="233489"/>
            </a:xfrm>
          </p:grpSpPr>
          <p:sp>
            <p:nvSpPr>
              <p:cNvPr id="40" name="TextBox 20">
                <a:extLst>
                  <a:ext uri="{FF2B5EF4-FFF2-40B4-BE49-F238E27FC236}">
                    <a16:creationId xmlns:a16="http://schemas.microsoft.com/office/drawing/2014/main" id="{56F702E3-14CA-A5AF-CD4B-5CCDF77AD679}"/>
                  </a:ext>
                </a:extLst>
              </p:cNvPr>
              <p:cNvSpPr txBox="1"/>
              <p:nvPr/>
            </p:nvSpPr>
            <p:spPr>
              <a:xfrm>
                <a:off x="317411" y="-71078"/>
                <a:ext cx="2069734" cy="19264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 rtl="0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sq-AL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Buxhet</a:t>
                </a:r>
                <a:r>
                  <a:rPr lang="en-GB" sz="999" spc="3" dirty="0" err="1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i</a:t>
                </a:r>
                <a:r>
                  <a:rPr lang="en-GB" sz="999" spc="3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</a:t>
                </a:r>
                <a:r>
                  <a:rPr lang="en-GB" sz="999" spc="3" dirty="0" err="1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Faktik</a:t>
                </a:r>
                <a:r>
                  <a:rPr lang="en-GB" sz="999" spc="3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2025 </a:t>
                </a:r>
                <a:r>
                  <a:rPr lang="sq-AL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për Qytetarët </a:t>
                </a:r>
              </a:p>
            </p:txBody>
          </p:sp>
          <p:sp>
            <p:nvSpPr>
              <p:cNvPr id="41" name="TextBox 21">
                <a:extLst>
                  <a:ext uri="{FF2B5EF4-FFF2-40B4-BE49-F238E27FC236}">
                    <a16:creationId xmlns:a16="http://schemas.microsoft.com/office/drawing/2014/main" id="{7BD3C2BB-B692-CF20-000D-6B99B0068A22}"/>
                  </a:ext>
                </a:extLst>
              </p:cNvPr>
              <p:cNvSpPr txBox="1"/>
              <p:nvPr/>
            </p:nvSpPr>
            <p:spPr>
              <a:xfrm>
                <a:off x="120176" y="-97609"/>
                <a:ext cx="140198" cy="23348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 rtl="0">
                  <a:lnSpc>
                    <a:spcPts val="1679"/>
                  </a:lnSpc>
                  <a:spcBef>
                    <a:spcPct val="0"/>
                  </a:spcBef>
                </a:pPr>
                <a:r>
                  <a:rPr lang="en-US" sz="1200" b="1" spc="4" dirty="0">
                    <a:solidFill>
                      <a:srgbClr val="E49393"/>
                    </a:solidFill>
                    <a:latin typeface="Barlow Bold"/>
                    <a:ea typeface="Barlow Bold"/>
                    <a:cs typeface="Barlow Bold"/>
                    <a:sym typeface="Barlow Bold"/>
                  </a:rPr>
                  <a:t>4</a:t>
                </a:r>
                <a:endParaRPr lang="sq-AL" sz="1200" b="1" spc="4" noProof="0" dirty="0">
                  <a:solidFill>
                    <a:srgbClr val="E49393"/>
                  </a:solidFill>
                  <a:latin typeface="Barlow Bold"/>
                  <a:ea typeface="Barlow Bold"/>
                  <a:cs typeface="Barlow Bold"/>
                  <a:sym typeface="Barlow Bold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9533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3A77D-8E8E-F83D-87D4-EE07C5E49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64C1021A-85DE-EEE1-79F9-A87A8BA0048E}"/>
              </a:ext>
            </a:extLst>
          </p:cNvPr>
          <p:cNvGrpSpPr/>
          <p:nvPr/>
        </p:nvGrpSpPr>
        <p:grpSpPr>
          <a:xfrm rot="-10138660">
            <a:off x="6729297" y="-236639"/>
            <a:ext cx="2141005" cy="1985278"/>
            <a:chOff x="0" y="0"/>
            <a:chExt cx="812800" cy="75368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5190F34-AA21-B9B0-3083-D51943F13B04}"/>
                </a:ext>
              </a:extLst>
            </p:cNvPr>
            <p:cNvSpPr/>
            <p:nvPr/>
          </p:nvSpPr>
          <p:spPr>
            <a:xfrm>
              <a:off x="0" y="0"/>
              <a:ext cx="812800" cy="753680"/>
            </a:xfrm>
            <a:custGeom>
              <a:avLst/>
              <a:gdLst/>
              <a:ahLst/>
              <a:cxnLst/>
              <a:rect l="l" t="t" r="r" b="b"/>
              <a:pathLst>
                <a:path w="812800" h="753680">
                  <a:moveTo>
                    <a:pt x="406400" y="0"/>
                  </a:moveTo>
                  <a:lnTo>
                    <a:pt x="812800" y="753680"/>
                  </a:lnTo>
                  <a:lnTo>
                    <a:pt x="0" y="75368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16863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63B525CF-C3AD-977A-D8CE-2DC5042714CF}"/>
                </a:ext>
              </a:extLst>
            </p:cNvPr>
            <p:cNvSpPr txBox="1"/>
            <p:nvPr/>
          </p:nvSpPr>
          <p:spPr>
            <a:xfrm>
              <a:off x="127000" y="321348"/>
              <a:ext cx="558800" cy="378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E8D17423-4EF4-7F12-ABE7-08CF29088496}"/>
              </a:ext>
            </a:extLst>
          </p:cNvPr>
          <p:cNvGrpSpPr/>
          <p:nvPr/>
        </p:nvGrpSpPr>
        <p:grpSpPr>
          <a:xfrm rot="1136038">
            <a:off x="6664025" y="9084315"/>
            <a:ext cx="2921675" cy="2556466"/>
            <a:chOff x="0" y="0"/>
            <a:chExt cx="812800" cy="7112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C9582D8-9133-E893-1366-D69AFA48248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72941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E4575E4E-B09B-6F76-3F33-AB7914B7987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0F89ED66-F0A9-02DF-D454-F3283C1BAAEE}"/>
              </a:ext>
            </a:extLst>
          </p:cNvPr>
          <p:cNvGrpSpPr/>
          <p:nvPr/>
        </p:nvGrpSpPr>
        <p:grpSpPr>
          <a:xfrm rot="-10138660">
            <a:off x="6498344" y="-656774"/>
            <a:ext cx="2141005" cy="1985278"/>
            <a:chOff x="0" y="0"/>
            <a:chExt cx="812800" cy="753681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AD905023-905C-8583-CD7C-8D62FCAE4104}"/>
                </a:ext>
              </a:extLst>
            </p:cNvPr>
            <p:cNvSpPr/>
            <p:nvPr/>
          </p:nvSpPr>
          <p:spPr>
            <a:xfrm>
              <a:off x="0" y="0"/>
              <a:ext cx="812800" cy="753680"/>
            </a:xfrm>
            <a:custGeom>
              <a:avLst/>
              <a:gdLst/>
              <a:ahLst/>
              <a:cxnLst/>
              <a:rect l="l" t="t" r="r" b="b"/>
              <a:pathLst>
                <a:path w="812800" h="753680">
                  <a:moveTo>
                    <a:pt x="406400" y="0"/>
                  </a:moveTo>
                  <a:lnTo>
                    <a:pt x="812800" y="753680"/>
                  </a:lnTo>
                  <a:lnTo>
                    <a:pt x="0" y="75368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16863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25C37E98-64C3-8CAA-C34E-4A25D7EEC1AB}"/>
                </a:ext>
              </a:extLst>
            </p:cNvPr>
            <p:cNvSpPr txBox="1"/>
            <p:nvPr/>
          </p:nvSpPr>
          <p:spPr>
            <a:xfrm>
              <a:off x="127000" y="321348"/>
              <a:ext cx="558800" cy="378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4561ADCC-3F8F-B4F1-6B06-2B8E13DD6445}"/>
              </a:ext>
            </a:extLst>
          </p:cNvPr>
          <p:cNvGrpSpPr/>
          <p:nvPr/>
        </p:nvGrpSpPr>
        <p:grpSpPr>
          <a:xfrm rot="1136038">
            <a:off x="-1621916" y="8874481"/>
            <a:ext cx="2921675" cy="2556466"/>
            <a:chOff x="0" y="0"/>
            <a:chExt cx="812800" cy="711200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47FCDFC4-3EFB-D01F-84C7-AE46D81B72F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72941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032F5A5A-9011-D91A-651C-CD94DC1B08D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sp>
        <p:nvSpPr>
          <p:cNvPr id="25" name="TextBox 25">
            <a:extLst>
              <a:ext uri="{FF2B5EF4-FFF2-40B4-BE49-F238E27FC236}">
                <a16:creationId xmlns:a16="http://schemas.microsoft.com/office/drawing/2014/main" id="{2ED955C7-1A57-567F-8BA3-937FBA6EE3DB}"/>
              </a:ext>
            </a:extLst>
          </p:cNvPr>
          <p:cNvSpPr txBox="1"/>
          <p:nvPr/>
        </p:nvSpPr>
        <p:spPr>
          <a:xfrm>
            <a:off x="851862" y="1447158"/>
            <a:ext cx="3593111" cy="4522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rtl="0">
              <a:lnSpc>
                <a:spcPts val="391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365B6D"/>
                </a:solidFill>
                <a:latin typeface="Barlow Bold"/>
              </a:rPr>
              <a:t>LISTA E </a:t>
            </a:r>
            <a:r>
              <a:rPr lang="en-US" sz="2400" b="1" noProof="0" dirty="0">
                <a:solidFill>
                  <a:srgbClr val="365B6D"/>
                </a:solidFill>
                <a:latin typeface="Barlow Bold"/>
                <a:ea typeface="Barlow Bold"/>
                <a:cs typeface="Barlow Bold"/>
                <a:sym typeface="Barlow Bold"/>
              </a:rPr>
              <a:t>SHKURTIM</a:t>
            </a:r>
            <a:r>
              <a:rPr lang="sq-AL" sz="2400" b="1" dirty="0">
                <a:solidFill>
                  <a:srgbClr val="365B6D"/>
                </a:solidFill>
                <a:latin typeface="Barlow Bold"/>
                <a:ea typeface="Barlow Bold"/>
                <a:cs typeface="Barlow Bold"/>
                <a:sym typeface="Barlow Bold"/>
              </a:rPr>
              <a:t>EVE</a:t>
            </a:r>
            <a:r>
              <a:rPr lang="en-US" sz="2400" b="1" noProof="0" dirty="0">
                <a:solidFill>
                  <a:srgbClr val="365B6D"/>
                </a:solidFill>
                <a:latin typeface="Barlow Bold"/>
                <a:ea typeface="Barlow Bold"/>
                <a:cs typeface="Barlow Bold"/>
                <a:sym typeface="Barlow Bold"/>
              </a:rPr>
              <a:t>:</a:t>
            </a:r>
            <a:endParaRPr lang="sq-AL" sz="2400" b="1" noProof="0" dirty="0">
              <a:solidFill>
                <a:srgbClr val="365B6D"/>
              </a:solidFill>
              <a:latin typeface="Barlow Bold"/>
              <a:ea typeface="Barlow Bold"/>
              <a:cs typeface="Barlow Bold"/>
              <a:sym typeface="Barlow Bold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7ECB44D-C3D6-5E46-125A-490D9FD1EC6C}"/>
              </a:ext>
            </a:extLst>
          </p:cNvPr>
          <p:cNvGrpSpPr/>
          <p:nvPr/>
        </p:nvGrpSpPr>
        <p:grpSpPr>
          <a:xfrm>
            <a:off x="860" y="215910"/>
            <a:ext cx="3132903" cy="304044"/>
            <a:chOff x="860" y="215910"/>
            <a:chExt cx="3132903" cy="304044"/>
          </a:xfrm>
        </p:grpSpPr>
        <p:grpSp>
          <p:nvGrpSpPr>
            <p:cNvPr id="38" name="Group 2">
              <a:extLst>
                <a:ext uri="{FF2B5EF4-FFF2-40B4-BE49-F238E27FC236}">
                  <a16:creationId xmlns:a16="http://schemas.microsoft.com/office/drawing/2014/main" id="{F36D7FAF-1A9C-D1D4-1B0F-F4719B982364}"/>
                </a:ext>
              </a:extLst>
            </p:cNvPr>
            <p:cNvGrpSpPr/>
            <p:nvPr/>
          </p:nvGrpSpPr>
          <p:grpSpPr>
            <a:xfrm rot="5400000">
              <a:off x="1515103" y="-1057393"/>
              <a:ext cx="63104" cy="3091589"/>
              <a:chOff x="0" y="0"/>
              <a:chExt cx="17101" cy="934750"/>
            </a:xfrm>
          </p:grpSpPr>
          <p:sp>
            <p:nvSpPr>
              <p:cNvPr id="42" name="Freeform 3">
                <a:extLst>
                  <a:ext uri="{FF2B5EF4-FFF2-40B4-BE49-F238E27FC236}">
                    <a16:creationId xmlns:a16="http://schemas.microsoft.com/office/drawing/2014/main" id="{B6AB5158-A499-F7B0-8450-8C793B88FBBC}"/>
                  </a:ext>
                </a:extLst>
              </p:cNvPr>
              <p:cNvSpPr/>
              <p:nvPr/>
            </p:nvSpPr>
            <p:spPr>
              <a:xfrm>
                <a:off x="0" y="0"/>
                <a:ext cx="17101" cy="934750"/>
              </a:xfrm>
              <a:custGeom>
                <a:avLst/>
                <a:gdLst/>
                <a:ahLst/>
                <a:cxnLst/>
                <a:rect l="l" t="t" r="r" b="b"/>
                <a:pathLst>
                  <a:path w="17101" h="934750">
                    <a:moveTo>
                      <a:pt x="0" y="0"/>
                    </a:moveTo>
                    <a:lnTo>
                      <a:pt x="17101" y="0"/>
                    </a:lnTo>
                    <a:lnTo>
                      <a:pt x="17101" y="934750"/>
                    </a:lnTo>
                    <a:lnTo>
                      <a:pt x="0" y="934750"/>
                    </a:lnTo>
                    <a:close/>
                  </a:path>
                </a:pathLst>
              </a:custGeom>
              <a:solidFill>
                <a:srgbClr val="365B6D"/>
              </a:solidFill>
            </p:spPr>
            <p:txBody>
              <a:bodyPr/>
              <a:lstStyle/>
              <a:p>
                <a:pPr algn="l" rtl="0"/>
                <a:endParaRPr lang="sq-AL" noProof="0" dirty="0"/>
              </a:p>
            </p:txBody>
          </p:sp>
          <p:sp>
            <p:nvSpPr>
              <p:cNvPr id="43" name="TextBox 4">
                <a:extLst>
                  <a:ext uri="{FF2B5EF4-FFF2-40B4-BE49-F238E27FC236}">
                    <a16:creationId xmlns:a16="http://schemas.microsoft.com/office/drawing/2014/main" id="{88146707-AC91-0259-602C-A7682466DBF2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7101" cy="944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1871"/>
                  </a:lnSpc>
                </a:pPr>
                <a:endParaRPr lang="sq-AL" noProof="0" dirty="0"/>
              </a:p>
            </p:txBody>
          </p:sp>
        </p:grpSp>
        <p:grpSp>
          <p:nvGrpSpPr>
            <p:cNvPr id="39" name="Group 19">
              <a:extLst>
                <a:ext uri="{FF2B5EF4-FFF2-40B4-BE49-F238E27FC236}">
                  <a16:creationId xmlns:a16="http://schemas.microsoft.com/office/drawing/2014/main" id="{606ABA15-8228-8417-3E7F-8DCF8EADBBE1}"/>
                </a:ext>
              </a:extLst>
            </p:cNvPr>
            <p:cNvGrpSpPr/>
            <p:nvPr/>
          </p:nvGrpSpPr>
          <p:grpSpPr>
            <a:xfrm>
              <a:off x="97017" y="215910"/>
              <a:ext cx="3036746" cy="194284"/>
              <a:chOff x="120176" y="-97609"/>
              <a:chExt cx="2266969" cy="233489"/>
            </a:xfrm>
          </p:grpSpPr>
          <p:sp>
            <p:nvSpPr>
              <p:cNvPr id="40" name="TextBox 20">
                <a:extLst>
                  <a:ext uri="{FF2B5EF4-FFF2-40B4-BE49-F238E27FC236}">
                    <a16:creationId xmlns:a16="http://schemas.microsoft.com/office/drawing/2014/main" id="{3F854ADD-75B0-2FF7-E630-B29DDCC5DE89}"/>
                  </a:ext>
                </a:extLst>
              </p:cNvPr>
              <p:cNvSpPr txBox="1"/>
              <p:nvPr/>
            </p:nvSpPr>
            <p:spPr>
              <a:xfrm>
                <a:off x="317411" y="-71078"/>
                <a:ext cx="2069734" cy="19264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 rtl="0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sq-AL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Buxhet</a:t>
                </a:r>
                <a:r>
                  <a:rPr lang="en-GB" sz="999" spc="3" dirty="0" err="1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i</a:t>
                </a:r>
                <a:r>
                  <a:rPr lang="en-GB" sz="999" spc="3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</a:t>
                </a:r>
                <a:r>
                  <a:rPr lang="en-GB" sz="999" spc="3" dirty="0" err="1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Faktik</a:t>
                </a:r>
                <a:r>
                  <a:rPr lang="en-GB" sz="999" spc="3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2025 </a:t>
                </a:r>
                <a:r>
                  <a:rPr lang="sq-AL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për Qytetarët </a:t>
                </a:r>
              </a:p>
            </p:txBody>
          </p:sp>
          <p:sp>
            <p:nvSpPr>
              <p:cNvPr id="41" name="TextBox 21">
                <a:extLst>
                  <a:ext uri="{FF2B5EF4-FFF2-40B4-BE49-F238E27FC236}">
                    <a16:creationId xmlns:a16="http://schemas.microsoft.com/office/drawing/2014/main" id="{BA845155-72EF-1F32-F0E0-9A06DAF92A3A}"/>
                  </a:ext>
                </a:extLst>
              </p:cNvPr>
              <p:cNvSpPr txBox="1"/>
              <p:nvPr/>
            </p:nvSpPr>
            <p:spPr>
              <a:xfrm>
                <a:off x="120176" y="-97609"/>
                <a:ext cx="140198" cy="23348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 rtl="0">
                  <a:lnSpc>
                    <a:spcPts val="1679"/>
                  </a:lnSpc>
                  <a:spcBef>
                    <a:spcPct val="0"/>
                  </a:spcBef>
                </a:pPr>
                <a:r>
                  <a:rPr lang="en-US" sz="1200" b="1" spc="4" dirty="0">
                    <a:solidFill>
                      <a:srgbClr val="E49393"/>
                    </a:solidFill>
                    <a:latin typeface="Barlow Bold"/>
                    <a:ea typeface="Barlow Bold"/>
                    <a:cs typeface="Barlow Bold"/>
                    <a:sym typeface="Barlow Bold"/>
                  </a:rPr>
                  <a:t>5</a:t>
                </a:r>
                <a:endParaRPr lang="sq-AL" sz="1200" b="1" spc="4" noProof="0" dirty="0">
                  <a:solidFill>
                    <a:srgbClr val="E49393"/>
                  </a:solidFill>
                  <a:latin typeface="Barlow Bold"/>
                  <a:ea typeface="Barlow Bold"/>
                  <a:cs typeface="Barlow Bold"/>
                  <a:sym typeface="Barlow Bold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071A033-B610-DBB4-8C03-7F083FF61D0E}"/>
              </a:ext>
            </a:extLst>
          </p:cNvPr>
          <p:cNvSpPr txBox="1"/>
          <p:nvPr/>
        </p:nvSpPr>
        <p:spPr>
          <a:xfrm>
            <a:off x="851862" y="2220250"/>
            <a:ext cx="5860829" cy="523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Aft>
                <a:spcPts val="800"/>
              </a:spcAft>
            </a:pPr>
            <a:r>
              <a:rPr lang="en-US" sz="1400" b="1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MF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:	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Ministria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e 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Financave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1400" b="1" kern="100" dirty="0"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MPB</a:t>
            </a:r>
            <a:r>
              <a:rPr lang="en-US" sz="1400" kern="100" dirty="0"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:	</a:t>
            </a:r>
            <a:r>
              <a:rPr lang="en-US" sz="1400" kern="100" dirty="0" err="1"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Ministria</a:t>
            </a:r>
            <a:r>
              <a:rPr lang="en-US" sz="1400" kern="100" dirty="0"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e </a:t>
            </a:r>
            <a:r>
              <a:rPr lang="en-US" sz="1400" kern="100" dirty="0" err="1"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Punëve</a:t>
            </a:r>
            <a:r>
              <a:rPr lang="en-US" sz="1400" kern="100" dirty="0"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të</a:t>
            </a:r>
            <a:r>
              <a:rPr lang="en-US" sz="1400" kern="100" dirty="0"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Brendshme</a:t>
            </a:r>
            <a:endParaRPr lang="en-US" sz="1400" kern="100" dirty="0">
              <a:latin typeface="Barlow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1400" b="1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MM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:	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Ministria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e 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Mbrojtjes</a:t>
            </a:r>
            <a:endParaRPr lang="en-US" sz="1400" kern="100" dirty="0">
              <a:effectLst/>
              <a:latin typeface="Barlow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1400" b="1" kern="100" dirty="0"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MIE</a:t>
            </a:r>
            <a:r>
              <a:rPr lang="en-US" sz="1400" kern="100" dirty="0"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:	</a:t>
            </a:r>
            <a:r>
              <a:rPr lang="en-US" sz="1400" kern="100" dirty="0" err="1"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Ministria</a:t>
            </a:r>
            <a:r>
              <a:rPr lang="en-US" sz="1400" kern="100" dirty="0"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e </a:t>
            </a:r>
            <a:r>
              <a:rPr lang="en-US" sz="1400" kern="100" dirty="0" err="1"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Infrastrukturës</a:t>
            </a:r>
            <a:r>
              <a:rPr lang="en-US" sz="1400" kern="100" dirty="0"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dhe</a:t>
            </a:r>
            <a:r>
              <a:rPr lang="en-US" sz="1400" kern="100" dirty="0"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Energjisë</a:t>
            </a:r>
            <a:r>
              <a:rPr lang="en-US" sz="1400" kern="100" dirty="0"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15000"/>
              </a:lnSpc>
              <a:spcAft>
                <a:spcPts val="800"/>
              </a:spcAft>
            </a:pPr>
            <a:r>
              <a:rPr lang="en-US" sz="1400" b="1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MTKS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:	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Ministria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e 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Turizmit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Kulturës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dhe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Sportit</a:t>
            </a:r>
            <a:endParaRPr lang="en-US" sz="1400" kern="100" dirty="0">
              <a:effectLst/>
              <a:latin typeface="Barlow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Aft>
                <a:spcPts val="800"/>
              </a:spcAft>
            </a:pPr>
            <a:r>
              <a:rPr lang="en-US" sz="1400" b="1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AKSHI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:	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Agjensia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Kombëtare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e 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Shoqerisë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së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Informacionit</a:t>
            </a:r>
            <a:endParaRPr lang="en-US" sz="1400" kern="100" dirty="0">
              <a:effectLst/>
              <a:latin typeface="Barlow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Aft>
                <a:spcPts val="800"/>
              </a:spcAft>
            </a:pPr>
            <a:r>
              <a:rPr lang="en-US" sz="1400" b="1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FSHZH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:	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Fondi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Shqiptar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Zhvillimit</a:t>
            </a:r>
            <a:endParaRPr lang="en-US" sz="1400" kern="100" dirty="0">
              <a:effectLst/>
              <a:latin typeface="Barlow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Aft>
                <a:spcPts val="800"/>
              </a:spcAft>
            </a:pPr>
            <a:r>
              <a:rPr lang="en-US" sz="1400" b="1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IEVP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:	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Institucioni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Ekzekutimit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të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Vendimeve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Penale</a:t>
            </a:r>
            <a:endParaRPr lang="en-US" sz="1400" kern="100" dirty="0">
              <a:effectLst/>
              <a:latin typeface="Barlow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Aft>
                <a:spcPts val="800"/>
              </a:spcAft>
            </a:pPr>
            <a:r>
              <a:rPr lang="en-US" sz="1400" b="1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IKMT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:	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Inspektorati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Kombëtar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Mbrojtjes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së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Territori</a:t>
            </a:r>
            <a:endParaRPr lang="en-US" sz="1400" kern="100" dirty="0">
              <a:effectLst/>
              <a:latin typeface="Barlow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Aft>
                <a:spcPts val="800"/>
              </a:spcAft>
            </a:pPr>
            <a:r>
              <a:rPr lang="en-US" sz="1400" b="1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ISUV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:	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Instituti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Sigurisë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Ushqimore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dhe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Veterinarisë</a:t>
            </a:r>
            <a:endParaRPr lang="en-US" sz="1400" kern="100" dirty="0">
              <a:effectLst/>
              <a:latin typeface="Barlow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Aft>
                <a:spcPts val="800"/>
              </a:spcAft>
            </a:pPr>
            <a:r>
              <a:rPr lang="en-US" sz="1400" b="1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PBB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:	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Produkt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Brendshëm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Bruto</a:t>
            </a:r>
            <a:endParaRPr lang="en-US" sz="1400" kern="100" dirty="0">
              <a:effectLst/>
              <a:latin typeface="Barlow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Aft>
                <a:spcPts val="800"/>
              </a:spcAft>
            </a:pPr>
            <a:r>
              <a:rPr lang="en-US" sz="1400" b="1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SAA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:	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Strategjia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Afatmesme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e 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të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Ardhurave</a:t>
            </a:r>
            <a:endParaRPr lang="en-US" sz="1400" kern="100" dirty="0">
              <a:effectLst/>
              <a:latin typeface="Barlow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Aft>
                <a:spcPts val="800"/>
              </a:spcAft>
            </a:pPr>
            <a:r>
              <a:rPr lang="en-US" sz="1400" b="1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TAP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:	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Tatim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mbi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të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Ardhurat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Personale</a:t>
            </a:r>
            <a:endParaRPr lang="en-US" sz="1400" kern="100" dirty="0">
              <a:effectLst/>
              <a:latin typeface="Barlow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Aft>
                <a:spcPts val="800"/>
              </a:spcAft>
            </a:pPr>
            <a:r>
              <a:rPr lang="en-US" sz="1400" b="1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TVSH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:	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Tatim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mbi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Vlerën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e 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Shtuar</a:t>
            </a:r>
            <a:endParaRPr lang="en-US" sz="1400" kern="100" dirty="0">
              <a:effectLst/>
              <a:latin typeface="Barlow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Aft>
                <a:spcPts val="800"/>
              </a:spcAft>
            </a:pPr>
            <a:r>
              <a:rPr lang="en-US" sz="1400" b="1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Platformat</a:t>
            </a:r>
            <a:r>
              <a:rPr lang="en-US" sz="1400" b="1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AI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Platforma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të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Inteligjencës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Artificiale</a:t>
            </a:r>
            <a:r>
              <a:rPr lang="en-US" sz="1400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2458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489102" y="4276422"/>
            <a:ext cx="1004624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l" rtl="0"/>
            <a:endParaRPr lang="sq-AL" noProof="0" dirty="0"/>
          </a:p>
        </p:txBody>
      </p:sp>
      <p:sp>
        <p:nvSpPr>
          <p:cNvPr id="14" name="TextBox 14"/>
          <p:cNvSpPr txBox="1"/>
          <p:nvPr/>
        </p:nvSpPr>
        <p:spPr>
          <a:xfrm>
            <a:off x="732348" y="4773289"/>
            <a:ext cx="6086157" cy="5450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ts val="1694"/>
              </a:lnSpc>
            </a:pPr>
            <a:endParaRPr lang="sq-AL" sz="1200" b="1" spc="4" noProof="0" dirty="0">
              <a:solidFill>
                <a:srgbClr val="365B6D"/>
              </a:solidFill>
              <a:latin typeface="Barlow" panose="00000500000000000000" pitchFamily="2" charset="0"/>
              <a:ea typeface="Barlow Bold"/>
              <a:cs typeface="Barlow Bold"/>
              <a:sym typeface="Barlow Bold"/>
            </a:endParaRPr>
          </a:p>
          <a:p>
            <a:pPr rtl="0"/>
            <a:r>
              <a:rPr lang="sq-AL" sz="1400" i="1" noProof="0" dirty="0">
                <a:latin typeface="Barlow" panose="00000500000000000000" pitchFamily="2" charset="0"/>
              </a:rPr>
              <a:t>Të dashur </a:t>
            </a:r>
            <a:r>
              <a:rPr lang="en-US" sz="1400" i="1" dirty="0">
                <a:latin typeface="Barlow" panose="00000500000000000000" pitchFamily="2" charset="0"/>
              </a:rPr>
              <a:t>Q</a:t>
            </a:r>
            <a:r>
              <a:rPr lang="sq-AL" sz="1400" i="1" noProof="0" dirty="0">
                <a:latin typeface="Barlow" panose="00000500000000000000" pitchFamily="2" charset="0"/>
              </a:rPr>
              <a:t>ytetarë,</a:t>
            </a:r>
          </a:p>
          <a:p>
            <a:pPr rtl="0"/>
            <a:endParaRPr lang="sq-AL" sz="1400" noProof="0" dirty="0">
              <a:latin typeface="Barlow" panose="00000500000000000000" pitchFamily="2" charset="0"/>
            </a:endParaRPr>
          </a:p>
          <a:p>
            <a:pPr algn="just"/>
            <a:r>
              <a:rPr lang="en-US" sz="1400" noProof="0" dirty="0">
                <a:latin typeface="Barlow" panose="00000500000000000000" pitchFamily="2" charset="0"/>
              </a:rPr>
              <a:t>Kam</a:t>
            </a:r>
            <a:r>
              <a:rPr lang="sq-AL" sz="1400" noProof="0" dirty="0">
                <a:latin typeface="Barlow" panose="00000500000000000000" pitchFamily="2" charset="0"/>
              </a:rPr>
              <a:t> kënaqësinë t’ju paraqes Buxhetin Faktik 202</a:t>
            </a:r>
            <a:r>
              <a:rPr lang="en-US" sz="1400" noProof="0" dirty="0">
                <a:latin typeface="Barlow" panose="00000500000000000000" pitchFamily="2" charset="0"/>
              </a:rPr>
              <a:t>5 </a:t>
            </a:r>
            <a:r>
              <a:rPr lang="en-US" sz="1400" noProof="0" dirty="0" err="1">
                <a:latin typeface="Barlow" panose="00000500000000000000" pitchFamily="2" charset="0"/>
              </a:rPr>
              <a:t>për</a:t>
            </a:r>
            <a:r>
              <a:rPr lang="en-US" sz="1400" noProof="0" dirty="0">
                <a:latin typeface="Barlow" panose="00000500000000000000" pitchFamily="2" charset="0"/>
              </a:rPr>
              <a:t> </a:t>
            </a:r>
            <a:r>
              <a:rPr lang="en-US" sz="1400" dirty="0">
                <a:latin typeface="Barlow" panose="00000500000000000000" pitchFamily="2" charset="0"/>
              </a:rPr>
              <a:t>Q</a:t>
            </a:r>
            <a:r>
              <a:rPr lang="en-US" sz="1400" noProof="0" dirty="0" err="1">
                <a:latin typeface="Barlow" panose="00000500000000000000" pitchFamily="2" charset="0"/>
              </a:rPr>
              <a:t>ytetarin</a:t>
            </a:r>
            <a:r>
              <a:rPr lang="sq-AL" sz="1400" noProof="0" dirty="0">
                <a:latin typeface="Barlow" panose="00000500000000000000" pitchFamily="2" charset="0"/>
              </a:rPr>
              <a:t>, si një dokument të dedikuar për Ju. </a:t>
            </a:r>
            <a:endParaRPr lang="en-US" sz="1400" noProof="0" dirty="0">
              <a:latin typeface="Barlow" panose="00000500000000000000" pitchFamily="2" charset="0"/>
            </a:endParaRPr>
          </a:p>
          <a:p>
            <a:pPr algn="just"/>
            <a:endParaRPr lang="en-US" sz="1400" noProof="0" dirty="0">
              <a:latin typeface="Barlow" panose="00000500000000000000" pitchFamily="2" charset="0"/>
            </a:endParaRPr>
          </a:p>
          <a:p>
            <a:pPr algn="just"/>
            <a:r>
              <a:rPr lang="sq-AL" sz="1400" noProof="0" dirty="0">
                <a:latin typeface="Barlow" panose="00000500000000000000" pitchFamily="2" charset="0"/>
              </a:rPr>
              <a:t>Ky raport përmban të dhëna mbi të ardhurat që mblidhen nga taksat dhe burimet e tjera, por edhe për mënyrën se si paratë shpenzohen</a:t>
            </a:r>
            <a:r>
              <a:rPr lang="en-US" sz="1400" noProof="0" dirty="0">
                <a:latin typeface="Barlow" panose="00000500000000000000" pitchFamily="2" charset="0"/>
              </a:rPr>
              <a:t>,</a:t>
            </a:r>
            <a:r>
              <a:rPr lang="sq-AL" sz="1400" noProof="0" dirty="0">
                <a:latin typeface="Barlow" panose="00000500000000000000" pitchFamily="2" charset="0"/>
              </a:rPr>
              <a:t> duke u kthyer në investime </a:t>
            </a:r>
            <a:r>
              <a:rPr lang="en-US" sz="1400" noProof="0" dirty="0">
                <a:latin typeface="Barlow" panose="00000500000000000000" pitchFamily="2" charset="0"/>
              </a:rPr>
              <a:t>e </a:t>
            </a:r>
            <a:r>
              <a:rPr lang="en-US" sz="1400" noProof="0" dirty="0" err="1">
                <a:latin typeface="Barlow" panose="00000500000000000000" pitchFamily="2" charset="0"/>
              </a:rPr>
              <a:t>prioritete</a:t>
            </a:r>
            <a:r>
              <a:rPr lang="en-US" sz="1400" noProof="0" dirty="0">
                <a:latin typeface="Barlow" panose="00000500000000000000" pitchFamily="2" charset="0"/>
              </a:rPr>
              <a:t>, </a:t>
            </a:r>
            <a:r>
              <a:rPr lang="sq-AL" sz="1400" noProof="0" dirty="0">
                <a:latin typeface="Barlow" panose="00000500000000000000" pitchFamily="2" charset="0"/>
              </a:rPr>
              <a:t>në dobi të ekonomisë</a:t>
            </a:r>
            <a:r>
              <a:rPr lang="en-US" sz="1400" noProof="0" dirty="0">
                <a:latin typeface="Barlow" panose="00000500000000000000" pitchFamily="2" charset="0"/>
              </a:rPr>
              <a:t>. </a:t>
            </a:r>
          </a:p>
          <a:p>
            <a:pPr algn="just"/>
            <a:endParaRPr lang="en-US" sz="1400" dirty="0">
              <a:latin typeface="Barlow" panose="00000500000000000000" pitchFamily="2" charset="0"/>
            </a:endParaRPr>
          </a:p>
          <a:p>
            <a:pPr algn="just"/>
            <a:r>
              <a:rPr lang="en-US" sz="1400" noProof="0" dirty="0" err="1">
                <a:latin typeface="Barlow" panose="00000500000000000000" pitchFamily="2" charset="0"/>
              </a:rPr>
              <a:t>Qëllimi</a:t>
            </a:r>
            <a:r>
              <a:rPr lang="en-US" sz="1400" noProof="0" dirty="0"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latin typeface="Barlow" panose="00000500000000000000" pitchFamily="2" charset="0"/>
              </a:rPr>
              <a:t>ynë</a:t>
            </a:r>
            <a:r>
              <a:rPr lang="en-US" sz="1400" noProof="0" dirty="0"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latin typeface="Barlow" panose="00000500000000000000" pitchFamily="2" charset="0"/>
              </a:rPr>
              <a:t>është</a:t>
            </a:r>
            <a:r>
              <a:rPr lang="en-US" sz="1400" noProof="0" dirty="0">
                <a:latin typeface="Barlow" panose="00000500000000000000" pitchFamily="2" charset="0"/>
              </a:rPr>
              <a:t> </a:t>
            </a:r>
            <a:r>
              <a:rPr lang="en-US" sz="1400" noProof="0" dirty="0" err="1">
                <a:latin typeface="Barlow" panose="00000500000000000000" pitchFamily="2" charset="0"/>
              </a:rPr>
              <a:t>dhënia</a:t>
            </a:r>
            <a:r>
              <a:rPr lang="en-US" sz="1400" noProof="0" dirty="0">
                <a:latin typeface="Barlow" panose="00000500000000000000" pitchFamily="2" charset="0"/>
              </a:rPr>
              <a:t> e </a:t>
            </a:r>
            <a:r>
              <a:rPr lang="sq-AL" sz="1400" noProof="0" dirty="0">
                <a:latin typeface="Barlow" panose="00000500000000000000" pitchFamily="2" charset="0"/>
              </a:rPr>
              <a:t>një informacion</a:t>
            </a:r>
            <a:r>
              <a:rPr lang="en-US" sz="1400" noProof="0" dirty="0" err="1">
                <a:latin typeface="Barlow" panose="00000500000000000000" pitchFamily="2" charset="0"/>
              </a:rPr>
              <a:t>i</a:t>
            </a:r>
            <a:r>
              <a:rPr lang="sq-AL" sz="1400" noProof="0" dirty="0">
                <a:latin typeface="Barlow" panose="00000500000000000000" pitchFamily="2" charset="0"/>
              </a:rPr>
              <a:t> të thjeshtuar </a:t>
            </a:r>
            <a:r>
              <a:rPr lang="en-US" sz="1400" noProof="0" dirty="0">
                <a:latin typeface="Barlow" panose="00000500000000000000" pitchFamily="2" charset="0"/>
              </a:rPr>
              <a:t>e </a:t>
            </a:r>
            <a:r>
              <a:rPr lang="en-US" sz="1400" noProof="0" dirty="0" err="1">
                <a:latin typeface="Barlow" panose="00000500000000000000" pitchFamily="2" charset="0"/>
              </a:rPr>
              <a:t>leht</a:t>
            </a:r>
            <a:r>
              <a:rPr lang="en-US" sz="1400" dirty="0" err="1">
                <a:latin typeface="Barlow" panose="00000500000000000000" pitchFamily="2" charset="0"/>
              </a:rPr>
              <a:t>ësisht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të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kuptueshëm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nga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të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gjithë</a:t>
            </a:r>
            <a:r>
              <a:rPr lang="en-US" sz="1400" dirty="0">
                <a:latin typeface="Barlow" panose="00000500000000000000" pitchFamily="2" charset="0"/>
              </a:rPr>
              <a:t>, </a:t>
            </a:r>
            <a:r>
              <a:rPr lang="sq-AL" sz="1400" noProof="0" dirty="0">
                <a:latin typeface="Barlow" panose="00000500000000000000" pitchFamily="2" charset="0"/>
              </a:rPr>
              <a:t>mbi reformat e rëndësishme që po ndërmarrim për të përmirësuar menaxhimin e parave publike, të gjitha këto, si pjesë e udhëtimit tonë të përbashkët</a:t>
            </a:r>
            <a:r>
              <a:rPr lang="en-US" sz="1400" noProof="0" dirty="0">
                <a:latin typeface="Barlow" panose="00000500000000000000" pitchFamily="2" charset="0"/>
              </a:rPr>
              <a:t>,</a:t>
            </a:r>
            <a:r>
              <a:rPr lang="sq-AL" sz="1400" noProof="0" dirty="0">
                <a:latin typeface="Barlow" panose="00000500000000000000" pitchFamily="2" charset="0"/>
              </a:rPr>
              <a:t> drejt anëtarësimit në Bashkimin  Evropian.</a:t>
            </a:r>
          </a:p>
          <a:p>
            <a:pPr algn="just"/>
            <a:endParaRPr lang="sq-AL" sz="1400" noProof="0" dirty="0">
              <a:latin typeface="Barlow" panose="00000500000000000000" pitchFamily="2" charset="0"/>
            </a:endParaRPr>
          </a:p>
          <a:p>
            <a:pPr algn="just"/>
            <a:r>
              <a:rPr lang="sq-AL" sz="1400" noProof="0" dirty="0">
                <a:latin typeface="Barlow" panose="00000500000000000000" pitchFamily="2" charset="0"/>
              </a:rPr>
              <a:t>Hartimi i tij është pjesë e angazhimit tonë të vazhdueshëm për të qenë transparentë, të përgjegjshëm dhe të hapur me ju. Ne besojmë se çdo qytetar ka të drejtë të informohet se si përdoren </a:t>
            </a:r>
            <a:r>
              <a:rPr lang="en-US" sz="1400" noProof="0" dirty="0">
                <a:latin typeface="Barlow" panose="00000500000000000000" pitchFamily="2" charset="0"/>
              </a:rPr>
              <a:t>me </a:t>
            </a:r>
            <a:r>
              <a:rPr lang="en-US" sz="1400" noProof="0" dirty="0" err="1">
                <a:latin typeface="Barlow" panose="00000500000000000000" pitchFamily="2" charset="0"/>
              </a:rPr>
              <a:t>efektivitet</a:t>
            </a:r>
            <a:r>
              <a:rPr lang="en-US" sz="1400" noProof="0" dirty="0">
                <a:latin typeface="Barlow" panose="00000500000000000000" pitchFamily="2" charset="0"/>
              </a:rPr>
              <a:t> </a:t>
            </a:r>
            <a:r>
              <a:rPr lang="sq-AL" sz="1400" noProof="0" dirty="0">
                <a:latin typeface="Barlow" panose="00000500000000000000" pitchFamily="2" charset="0"/>
              </a:rPr>
              <a:t>fondet publike</a:t>
            </a:r>
            <a:r>
              <a:rPr lang="en-US" sz="1400" noProof="0" dirty="0">
                <a:latin typeface="Barlow" panose="00000500000000000000" pitchFamily="2" charset="0"/>
              </a:rPr>
              <a:t>,</a:t>
            </a:r>
            <a:r>
              <a:rPr lang="sq-AL" sz="1400" noProof="0" dirty="0">
                <a:latin typeface="Barlow" panose="00000500000000000000" pitchFamily="2" charset="0"/>
              </a:rPr>
              <a:t> për garantimin e një të ardhmeje më të mirë për vendin tonë.</a:t>
            </a:r>
            <a:endParaRPr lang="en-US" sz="1400" noProof="0" dirty="0">
              <a:latin typeface="Barlow" panose="00000500000000000000" pitchFamily="2" charset="0"/>
            </a:endParaRPr>
          </a:p>
          <a:p>
            <a:pPr algn="just"/>
            <a:endParaRPr lang="en-US" sz="1400" dirty="0">
              <a:latin typeface="Barlow" panose="00000500000000000000" pitchFamily="2" charset="0"/>
            </a:endParaRPr>
          </a:p>
          <a:p>
            <a:pPr algn="just"/>
            <a:endParaRPr lang="en-US" sz="1400" noProof="0" dirty="0">
              <a:latin typeface="Barlow" panose="00000500000000000000" pitchFamily="2" charset="0"/>
            </a:endParaRPr>
          </a:p>
          <a:p>
            <a:pPr algn="just"/>
            <a:r>
              <a:rPr lang="en-US" sz="1400" noProof="0" dirty="0">
                <a:latin typeface="Barlow" panose="00000500000000000000" pitchFamily="2" charset="0"/>
              </a:rPr>
              <a:t>         </a:t>
            </a:r>
          </a:p>
          <a:p>
            <a:pPr algn="just"/>
            <a:r>
              <a:rPr lang="en-US" sz="1600" dirty="0">
                <a:latin typeface="Barlow" panose="00000500000000000000" pitchFamily="2" charset="0"/>
              </a:rPr>
              <a:t>         </a:t>
            </a:r>
            <a:r>
              <a:rPr lang="en-US" sz="1600" noProof="0" dirty="0">
                <a:latin typeface="Barlow" panose="00000500000000000000" pitchFamily="2" charset="0"/>
              </a:rPr>
              <a:t> </a:t>
            </a:r>
            <a:r>
              <a:rPr lang="sq-AL" sz="1600" b="1" noProof="0" dirty="0">
                <a:latin typeface="Barlow" panose="00000500000000000000" pitchFamily="2" charset="0"/>
              </a:rPr>
              <a:t>Ministri i Financave</a:t>
            </a:r>
          </a:p>
          <a:p>
            <a:pPr rtl="0"/>
            <a:endParaRPr lang="sq-AL" sz="1400" b="1" noProof="0" dirty="0">
              <a:latin typeface="Barlow" panose="00000500000000000000" pitchFamily="2" charset="0"/>
            </a:endParaRPr>
          </a:p>
          <a:p>
            <a:pPr rtl="0"/>
            <a:r>
              <a:rPr lang="en-US" sz="1600" b="1" noProof="0" dirty="0">
                <a:latin typeface="Barlow" panose="00000500000000000000" pitchFamily="2" charset="0"/>
              </a:rPr>
              <a:t>                </a:t>
            </a:r>
            <a:r>
              <a:rPr lang="sq-AL" sz="1600" b="1" noProof="0" dirty="0">
                <a:latin typeface="Barlow" panose="00000500000000000000" pitchFamily="2" charset="0"/>
              </a:rPr>
              <a:t>Petrit MALAJ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47014" y="757769"/>
            <a:ext cx="3793236" cy="446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 rtl="0">
              <a:lnSpc>
                <a:spcPts val="3920"/>
              </a:lnSpc>
            </a:pPr>
            <a:r>
              <a:rPr lang="sq-AL" sz="2800" b="1" noProof="0" dirty="0">
                <a:solidFill>
                  <a:srgbClr val="365B6D"/>
                </a:solidFill>
                <a:latin typeface="Barlow" panose="00000500000000000000" pitchFamily="2" charset="0"/>
                <a:sym typeface="Barlow Bold"/>
              </a:rPr>
              <a:t>Mesazh për lexuesin</a:t>
            </a:r>
          </a:p>
        </p:txBody>
      </p:sp>
      <p:sp>
        <p:nvSpPr>
          <p:cNvPr id="22" name="TextBox 17">
            <a:extLst>
              <a:ext uri="{FF2B5EF4-FFF2-40B4-BE49-F238E27FC236}">
                <a16:creationId xmlns:a16="http://schemas.microsoft.com/office/drawing/2014/main" id="{316EC064-A45E-837F-4CC7-B72E239851E4}"/>
              </a:ext>
            </a:extLst>
          </p:cNvPr>
          <p:cNvSpPr txBox="1"/>
          <p:nvPr/>
        </p:nvSpPr>
        <p:spPr>
          <a:xfrm>
            <a:off x="991414" y="8885058"/>
            <a:ext cx="205740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>
              <a:lnSpc>
                <a:spcPts val="4200"/>
              </a:lnSpc>
              <a:spcBef>
                <a:spcPct val="0"/>
              </a:spcBef>
            </a:pPr>
            <a:r>
              <a:rPr lang="sq-AL" sz="3000" spc="12" noProof="0" dirty="0">
                <a:solidFill>
                  <a:srgbClr val="365B6D"/>
                </a:solidFill>
                <a:latin typeface="Eyesome Script"/>
                <a:ea typeface="Eyesome Script"/>
                <a:cs typeface="Eyesome Script"/>
                <a:sym typeface="Eyesome Script"/>
              </a:rPr>
              <a:t>Falëminderit</a:t>
            </a:r>
          </a:p>
        </p:txBody>
      </p:sp>
      <p:grpSp>
        <p:nvGrpSpPr>
          <p:cNvPr id="30" name="Group 5">
            <a:extLst>
              <a:ext uri="{FF2B5EF4-FFF2-40B4-BE49-F238E27FC236}">
                <a16:creationId xmlns:a16="http://schemas.microsoft.com/office/drawing/2014/main" id="{062496F7-7B8A-3A49-6E76-250DB5AD8055}"/>
              </a:ext>
            </a:extLst>
          </p:cNvPr>
          <p:cNvGrpSpPr/>
          <p:nvPr/>
        </p:nvGrpSpPr>
        <p:grpSpPr>
          <a:xfrm rot="-10138660">
            <a:off x="6729297" y="-236639"/>
            <a:ext cx="2141005" cy="1985278"/>
            <a:chOff x="0" y="0"/>
            <a:chExt cx="812800" cy="753681"/>
          </a:xfrm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26FC3803-7767-9049-269D-1C0AE2026EA2}"/>
                </a:ext>
              </a:extLst>
            </p:cNvPr>
            <p:cNvSpPr/>
            <p:nvPr/>
          </p:nvSpPr>
          <p:spPr>
            <a:xfrm>
              <a:off x="0" y="0"/>
              <a:ext cx="812800" cy="753680"/>
            </a:xfrm>
            <a:custGeom>
              <a:avLst/>
              <a:gdLst/>
              <a:ahLst/>
              <a:cxnLst/>
              <a:rect l="l" t="t" r="r" b="b"/>
              <a:pathLst>
                <a:path w="812800" h="753680">
                  <a:moveTo>
                    <a:pt x="406400" y="0"/>
                  </a:moveTo>
                  <a:lnTo>
                    <a:pt x="812800" y="753680"/>
                  </a:lnTo>
                  <a:lnTo>
                    <a:pt x="0" y="75368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16863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32" name="TextBox 7">
              <a:extLst>
                <a:ext uri="{FF2B5EF4-FFF2-40B4-BE49-F238E27FC236}">
                  <a16:creationId xmlns:a16="http://schemas.microsoft.com/office/drawing/2014/main" id="{62DBD71B-C06F-726F-BF6D-62F280FD911D}"/>
                </a:ext>
              </a:extLst>
            </p:cNvPr>
            <p:cNvSpPr txBox="1"/>
            <p:nvPr/>
          </p:nvSpPr>
          <p:spPr>
            <a:xfrm>
              <a:off x="127000" y="321348"/>
              <a:ext cx="558800" cy="378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33" name="Group 15">
            <a:extLst>
              <a:ext uri="{FF2B5EF4-FFF2-40B4-BE49-F238E27FC236}">
                <a16:creationId xmlns:a16="http://schemas.microsoft.com/office/drawing/2014/main" id="{CF896186-ED56-C7B4-5A03-874A658700D8}"/>
              </a:ext>
            </a:extLst>
          </p:cNvPr>
          <p:cNvGrpSpPr/>
          <p:nvPr/>
        </p:nvGrpSpPr>
        <p:grpSpPr>
          <a:xfrm rot="-10138660">
            <a:off x="6498344" y="-656774"/>
            <a:ext cx="2141005" cy="1985278"/>
            <a:chOff x="0" y="0"/>
            <a:chExt cx="812800" cy="753681"/>
          </a:xfrm>
        </p:grpSpPr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id="{40B2B9CD-80C1-12E5-72A4-C4901150CB9A}"/>
                </a:ext>
              </a:extLst>
            </p:cNvPr>
            <p:cNvSpPr/>
            <p:nvPr/>
          </p:nvSpPr>
          <p:spPr>
            <a:xfrm>
              <a:off x="0" y="0"/>
              <a:ext cx="812800" cy="753680"/>
            </a:xfrm>
            <a:custGeom>
              <a:avLst/>
              <a:gdLst/>
              <a:ahLst/>
              <a:cxnLst/>
              <a:rect l="l" t="t" r="r" b="b"/>
              <a:pathLst>
                <a:path w="812800" h="753680">
                  <a:moveTo>
                    <a:pt x="406400" y="0"/>
                  </a:moveTo>
                  <a:lnTo>
                    <a:pt x="812800" y="753680"/>
                  </a:lnTo>
                  <a:lnTo>
                    <a:pt x="0" y="75368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16863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35" name="TextBox 17">
              <a:extLst>
                <a:ext uri="{FF2B5EF4-FFF2-40B4-BE49-F238E27FC236}">
                  <a16:creationId xmlns:a16="http://schemas.microsoft.com/office/drawing/2014/main" id="{2FDC8752-BEDC-8AEE-9E73-82A5070C81F2}"/>
                </a:ext>
              </a:extLst>
            </p:cNvPr>
            <p:cNvSpPr txBox="1"/>
            <p:nvPr/>
          </p:nvSpPr>
          <p:spPr>
            <a:xfrm>
              <a:off x="127000" y="321348"/>
              <a:ext cx="558800" cy="378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36" name="Group 8">
            <a:extLst>
              <a:ext uri="{FF2B5EF4-FFF2-40B4-BE49-F238E27FC236}">
                <a16:creationId xmlns:a16="http://schemas.microsoft.com/office/drawing/2014/main" id="{4ABA09F6-AE8B-05D7-D6D0-AE46CA2259A7}"/>
              </a:ext>
            </a:extLst>
          </p:cNvPr>
          <p:cNvGrpSpPr/>
          <p:nvPr/>
        </p:nvGrpSpPr>
        <p:grpSpPr>
          <a:xfrm rot="1136038">
            <a:off x="6664025" y="9084315"/>
            <a:ext cx="2921675" cy="2556466"/>
            <a:chOff x="0" y="0"/>
            <a:chExt cx="812800" cy="711200"/>
          </a:xfrm>
        </p:grpSpPr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909F0586-BC2B-28AA-3002-4C34C704A6E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72941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38" name="TextBox 10">
              <a:extLst>
                <a:ext uri="{FF2B5EF4-FFF2-40B4-BE49-F238E27FC236}">
                  <a16:creationId xmlns:a16="http://schemas.microsoft.com/office/drawing/2014/main" id="{482E328B-9DED-9165-1A53-B5C7EA2D7D8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39" name="Group 18">
            <a:extLst>
              <a:ext uri="{FF2B5EF4-FFF2-40B4-BE49-F238E27FC236}">
                <a16:creationId xmlns:a16="http://schemas.microsoft.com/office/drawing/2014/main" id="{0CE44520-8F32-4982-5606-B91D331652E1}"/>
              </a:ext>
            </a:extLst>
          </p:cNvPr>
          <p:cNvGrpSpPr/>
          <p:nvPr/>
        </p:nvGrpSpPr>
        <p:grpSpPr>
          <a:xfrm rot="1136038">
            <a:off x="-1621916" y="8874481"/>
            <a:ext cx="2921675" cy="2556466"/>
            <a:chOff x="0" y="0"/>
            <a:chExt cx="812800" cy="711200"/>
          </a:xfrm>
        </p:grpSpPr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id="{7C74D98E-962A-E92B-290F-C446404D8A1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72941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41" name="TextBox 20">
              <a:extLst>
                <a:ext uri="{FF2B5EF4-FFF2-40B4-BE49-F238E27FC236}">
                  <a16:creationId xmlns:a16="http://schemas.microsoft.com/office/drawing/2014/main" id="{4752D127-66BC-8225-0AF4-DDC8766EB38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pic>
        <p:nvPicPr>
          <p:cNvPr id="3" name="Picture 2" descr="A person sitting at a desk writing on a piece of paper">
            <a:extLst>
              <a:ext uri="{FF2B5EF4-FFF2-40B4-BE49-F238E27FC236}">
                <a16:creationId xmlns:a16="http://schemas.microsoft.com/office/drawing/2014/main" id="{311A6DE2-74D2-CDA7-6D23-B442D7042C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13" y="1667240"/>
            <a:ext cx="4450252" cy="296683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298ABC4-7C55-4E31-D740-16EFC36024FA}"/>
              </a:ext>
            </a:extLst>
          </p:cNvPr>
          <p:cNvGrpSpPr/>
          <p:nvPr/>
        </p:nvGrpSpPr>
        <p:grpSpPr>
          <a:xfrm>
            <a:off x="860" y="215910"/>
            <a:ext cx="3132903" cy="304044"/>
            <a:chOff x="860" y="215910"/>
            <a:chExt cx="3132903" cy="304044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207D5F2C-1155-57E0-769C-C615667A7984}"/>
                </a:ext>
              </a:extLst>
            </p:cNvPr>
            <p:cNvGrpSpPr/>
            <p:nvPr/>
          </p:nvGrpSpPr>
          <p:grpSpPr>
            <a:xfrm rot="5400000">
              <a:off x="1515103" y="-1057393"/>
              <a:ext cx="63104" cy="3091589"/>
              <a:chOff x="0" y="0"/>
              <a:chExt cx="17101" cy="934750"/>
            </a:xfrm>
          </p:grpSpPr>
          <p:sp>
            <p:nvSpPr>
              <p:cNvPr id="9" name="Freeform 3">
                <a:extLst>
                  <a:ext uri="{FF2B5EF4-FFF2-40B4-BE49-F238E27FC236}">
                    <a16:creationId xmlns:a16="http://schemas.microsoft.com/office/drawing/2014/main" id="{F219D707-48FA-5502-72F2-0C37FC1C632E}"/>
                  </a:ext>
                </a:extLst>
              </p:cNvPr>
              <p:cNvSpPr/>
              <p:nvPr/>
            </p:nvSpPr>
            <p:spPr>
              <a:xfrm>
                <a:off x="0" y="0"/>
                <a:ext cx="17101" cy="934750"/>
              </a:xfrm>
              <a:custGeom>
                <a:avLst/>
                <a:gdLst/>
                <a:ahLst/>
                <a:cxnLst/>
                <a:rect l="l" t="t" r="r" b="b"/>
                <a:pathLst>
                  <a:path w="17101" h="934750">
                    <a:moveTo>
                      <a:pt x="0" y="0"/>
                    </a:moveTo>
                    <a:lnTo>
                      <a:pt x="17101" y="0"/>
                    </a:lnTo>
                    <a:lnTo>
                      <a:pt x="17101" y="934750"/>
                    </a:lnTo>
                    <a:lnTo>
                      <a:pt x="0" y="934750"/>
                    </a:lnTo>
                    <a:close/>
                  </a:path>
                </a:pathLst>
              </a:custGeom>
              <a:solidFill>
                <a:srgbClr val="365B6D"/>
              </a:solidFill>
            </p:spPr>
            <p:txBody>
              <a:bodyPr/>
              <a:lstStyle/>
              <a:p>
                <a:pPr algn="l" rtl="0"/>
                <a:endParaRPr lang="sq-AL" noProof="0" dirty="0"/>
              </a:p>
            </p:txBody>
          </p:sp>
          <p:sp>
            <p:nvSpPr>
              <p:cNvPr id="10" name="TextBox 4">
                <a:extLst>
                  <a:ext uri="{FF2B5EF4-FFF2-40B4-BE49-F238E27FC236}">
                    <a16:creationId xmlns:a16="http://schemas.microsoft.com/office/drawing/2014/main" id="{E01D4BEC-F87B-4E14-BE6C-425FDBF9B86F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7101" cy="944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1871"/>
                  </a:lnSpc>
                </a:pPr>
                <a:endParaRPr lang="sq-AL" noProof="0" dirty="0"/>
              </a:p>
            </p:txBody>
          </p:sp>
        </p:grpSp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4335B1BD-81BE-B82E-F05C-3F8353105C4D}"/>
                </a:ext>
              </a:extLst>
            </p:cNvPr>
            <p:cNvGrpSpPr/>
            <p:nvPr/>
          </p:nvGrpSpPr>
          <p:grpSpPr>
            <a:xfrm>
              <a:off x="97017" y="215910"/>
              <a:ext cx="3036746" cy="194284"/>
              <a:chOff x="120176" y="-97609"/>
              <a:chExt cx="2266969" cy="233489"/>
            </a:xfrm>
          </p:grpSpPr>
          <p:sp>
            <p:nvSpPr>
              <p:cNvPr id="7" name="TextBox 20">
                <a:extLst>
                  <a:ext uri="{FF2B5EF4-FFF2-40B4-BE49-F238E27FC236}">
                    <a16:creationId xmlns:a16="http://schemas.microsoft.com/office/drawing/2014/main" id="{51A5F441-457E-A609-C7BA-3CC6ED6AEF58}"/>
                  </a:ext>
                </a:extLst>
              </p:cNvPr>
              <p:cNvSpPr txBox="1"/>
              <p:nvPr/>
            </p:nvSpPr>
            <p:spPr>
              <a:xfrm>
                <a:off x="317411" y="-71078"/>
                <a:ext cx="2069734" cy="19264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 rtl="0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sq-AL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Buxheti</a:t>
                </a:r>
                <a:r>
                  <a:rPr lang="en-GB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</a:t>
                </a:r>
                <a:r>
                  <a:rPr lang="en-GB" sz="999" spc="3" noProof="0" dirty="0" err="1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Faktik</a:t>
                </a:r>
                <a:r>
                  <a:rPr lang="en-GB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2025 </a:t>
                </a:r>
                <a:r>
                  <a:rPr lang="sq-AL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për Qytetarët </a:t>
                </a:r>
              </a:p>
            </p:txBody>
          </p:sp>
          <p:sp>
            <p:nvSpPr>
              <p:cNvPr id="8" name="TextBox 21">
                <a:extLst>
                  <a:ext uri="{FF2B5EF4-FFF2-40B4-BE49-F238E27FC236}">
                    <a16:creationId xmlns:a16="http://schemas.microsoft.com/office/drawing/2014/main" id="{F035F68B-869A-2431-DB58-20474217C132}"/>
                  </a:ext>
                </a:extLst>
              </p:cNvPr>
              <p:cNvSpPr txBox="1"/>
              <p:nvPr/>
            </p:nvSpPr>
            <p:spPr>
              <a:xfrm>
                <a:off x="120176" y="-97609"/>
                <a:ext cx="140198" cy="23348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 rtl="0">
                  <a:lnSpc>
                    <a:spcPts val="1679"/>
                  </a:lnSpc>
                  <a:spcBef>
                    <a:spcPct val="0"/>
                  </a:spcBef>
                </a:pPr>
                <a:r>
                  <a:rPr lang="en-US" sz="1200" b="1" spc="4" noProof="0" dirty="0">
                    <a:solidFill>
                      <a:srgbClr val="E49393"/>
                    </a:solidFill>
                    <a:latin typeface="Barlow Bold"/>
                    <a:ea typeface="Barlow Bold"/>
                    <a:cs typeface="Barlow Bold"/>
                    <a:sym typeface="Barlow Bold"/>
                  </a:rPr>
                  <a:t>6</a:t>
                </a:r>
                <a:endParaRPr lang="sq-AL" sz="1200" b="1" spc="4" noProof="0" dirty="0">
                  <a:solidFill>
                    <a:srgbClr val="E49393"/>
                  </a:solidFill>
                  <a:latin typeface="Barlow Bold"/>
                  <a:ea typeface="Barlow Bold"/>
                  <a:cs typeface="Barlow Bold"/>
                  <a:sym typeface="Barlow Bold"/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C1DBA-02FE-1B96-027E-9CF1FF7A9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>
            <a:extLst>
              <a:ext uri="{FF2B5EF4-FFF2-40B4-BE49-F238E27FC236}">
                <a16:creationId xmlns:a16="http://schemas.microsoft.com/office/drawing/2014/main" id="{797B4B58-694B-F495-C6E9-E3B46F4E50F6}"/>
              </a:ext>
            </a:extLst>
          </p:cNvPr>
          <p:cNvSpPr txBox="1"/>
          <p:nvPr/>
        </p:nvSpPr>
        <p:spPr>
          <a:xfrm>
            <a:off x="755999" y="689325"/>
            <a:ext cx="6018875" cy="446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 rtl="0">
              <a:lnSpc>
                <a:spcPts val="3919"/>
              </a:lnSpc>
              <a:spcBef>
                <a:spcPct val="0"/>
              </a:spcBef>
            </a:pPr>
            <a:r>
              <a:rPr lang="sq-AL" sz="2799" b="1" noProof="0" dirty="0">
                <a:solidFill>
                  <a:srgbClr val="365B6D"/>
                </a:solidFill>
                <a:latin typeface="Barlow Bold"/>
                <a:ea typeface="Barlow Bold"/>
                <a:cs typeface="Barlow Bold"/>
                <a:sym typeface="Barlow Bold"/>
              </a:rPr>
              <a:t>POPULLSIA DHE PUNËSIMI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A46FB9-B6A4-E8C6-383F-1827A9226136}"/>
              </a:ext>
            </a:extLst>
          </p:cNvPr>
          <p:cNvSpPr/>
          <p:nvPr/>
        </p:nvSpPr>
        <p:spPr>
          <a:xfrm>
            <a:off x="135025" y="4528418"/>
            <a:ext cx="7421475" cy="30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q-AL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53427F-4BF2-4CAF-46F3-319BD2F95D9A}"/>
              </a:ext>
            </a:extLst>
          </p:cNvPr>
          <p:cNvSpPr txBox="1"/>
          <p:nvPr/>
        </p:nvSpPr>
        <p:spPr>
          <a:xfrm>
            <a:off x="546629" y="1251481"/>
            <a:ext cx="634688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Të dhënat kryesore </a:t>
            </a:r>
            <a:r>
              <a:rPr lang="en-GB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për popullsinë dhe </a:t>
            </a:r>
            <a:r>
              <a:rPr lang="en-GB" sz="1400" noProof="0" dirty="0" err="1">
                <a:solidFill>
                  <a:srgbClr val="365B6D"/>
                </a:solidFill>
                <a:latin typeface="Barlow" panose="00000500000000000000" pitchFamily="2" charset="0"/>
              </a:rPr>
              <a:t>punësimin</a:t>
            </a:r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mblidhen dhe publikohen nga INSTAT. Regjistrimi i popullsisë dhe i banesave </a:t>
            </a:r>
            <a:r>
              <a:rPr lang="en-GB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(Census) </a:t>
            </a:r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që u bë në vitin  2023 numëroi 2.4 milionë banorë, që janë 420 mijë persona më pak krahasuar me regjistrimin e vitit 2011. Shkalla e punësimit dhe paga mesatare mujore reale janë rritur me kalimin e kohës.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06AB738-EEC7-4815-3909-8B187301A146}"/>
              </a:ext>
            </a:extLst>
          </p:cNvPr>
          <p:cNvGrpSpPr/>
          <p:nvPr/>
        </p:nvGrpSpPr>
        <p:grpSpPr>
          <a:xfrm>
            <a:off x="604655" y="2676137"/>
            <a:ext cx="3079221" cy="1724024"/>
            <a:chOff x="781625" y="1917700"/>
            <a:chExt cx="3079221" cy="1935695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9C1AAF7-C21E-297D-9E62-6D655E6CF5CA}"/>
                </a:ext>
              </a:extLst>
            </p:cNvPr>
            <p:cNvSpPr/>
            <p:nvPr/>
          </p:nvSpPr>
          <p:spPr>
            <a:xfrm>
              <a:off x="781625" y="1917700"/>
              <a:ext cx="3027276" cy="1935695"/>
            </a:xfrm>
            <a:custGeom>
              <a:avLst/>
              <a:gdLst>
                <a:gd name="connsiteX0" fmla="*/ 11063 w 1390939"/>
                <a:gd name="connsiteY0" fmla="*/ 52125 h 867129"/>
                <a:gd name="connsiteX1" fmla="*/ 479 w 1390939"/>
                <a:gd name="connsiteY1" fmla="*/ 511442 h 867129"/>
                <a:gd name="connsiteX2" fmla="*/ 17413 w 1390939"/>
                <a:gd name="connsiteY2" fmla="*/ 718875 h 867129"/>
                <a:gd name="connsiteX3" fmla="*/ 70329 w 1390939"/>
                <a:gd name="connsiteY3" fmla="*/ 786609 h 867129"/>
                <a:gd name="connsiteX4" fmla="*/ 165579 w 1390939"/>
                <a:gd name="connsiteY4" fmla="*/ 788725 h 867129"/>
                <a:gd name="connsiteX5" fmla="*/ 823863 w 1390939"/>
                <a:gd name="connsiteY5" fmla="*/ 828942 h 867129"/>
                <a:gd name="connsiteX6" fmla="*/ 1236613 w 1390939"/>
                <a:gd name="connsiteY6" fmla="*/ 867042 h 867129"/>
                <a:gd name="connsiteX7" fmla="*/ 1338213 w 1390939"/>
                <a:gd name="connsiteY7" fmla="*/ 837409 h 867129"/>
                <a:gd name="connsiteX8" fmla="*/ 1386896 w 1390939"/>
                <a:gd name="connsiteY8" fmla="*/ 776025 h 867129"/>
                <a:gd name="connsiteX9" fmla="*/ 1384779 w 1390939"/>
                <a:gd name="connsiteY9" fmla="*/ 568592 h 867129"/>
                <a:gd name="connsiteX10" fmla="*/ 1357263 w 1390939"/>
                <a:gd name="connsiteY10" fmla="*/ 223575 h 867129"/>
                <a:gd name="connsiteX11" fmla="*/ 1333979 w 1390939"/>
                <a:gd name="connsiteY11" fmla="*/ 45775 h 867129"/>
                <a:gd name="connsiteX12" fmla="*/ 1287413 w 1390939"/>
                <a:gd name="connsiteY12" fmla="*/ 11909 h 867129"/>
                <a:gd name="connsiteX13" fmla="*/ 720146 w 1390939"/>
                <a:gd name="connsiteY13" fmla="*/ 7675 h 867129"/>
                <a:gd name="connsiteX14" fmla="*/ 239663 w 1390939"/>
                <a:gd name="connsiteY14" fmla="*/ 7675 h 867129"/>
                <a:gd name="connsiteX15" fmla="*/ 72446 w 1390939"/>
                <a:gd name="connsiteY15" fmla="*/ 5559 h 867129"/>
                <a:gd name="connsiteX16" fmla="*/ 11063 w 1390939"/>
                <a:gd name="connsiteY16" fmla="*/ 52125 h 867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939" h="867129">
                  <a:moveTo>
                    <a:pt x="11063" y="52125"/>
                  </a:moveTo>
                  <a:cubicBezTo>
                    <a:pt x="-931" y="136439"/>
                    <a:pt x="-579" y="400317"/>
                    <a:pt x="479" y="511442"/>
                  </a:cubicBezTo>
                  <a:cubicBezTo>
                    <a:pt x="1537" y="622567"/>
                    <a:pt x="5771" y="673014"/>
                    <a:pt x="17413" y="718875"/>
                  </a:cubicBezTo>
                  <a:cubicBezTo>
                    <a:pt x="29055" y="764736"/>
                    <a:pt x="45635" y="774967"/>
                    <a:pt x="70329" y="786609"/>
                  </a:cubicBezTo>
                  <a:cubicBezTo>
                    <a:pt x="95023" y="798251"/>
                    <a:pt x="165579" y="788725"/>
                    <a:pt x="165579" y="788725"/>
                  </a:cubicBezTo>
                  <a:lnTo>
                    <a:pt x="823863" y="828942"/>
                  </a:lnTo>
                  <a:cubicBezTo>
                    <a:pt x="1002369" y="841995"/>
                    <a:pt x="1150888" y="865631"/>
                    <a:pt x="1236613" y="867042"/>
                  </a:cubicBezTo>
                  <a:cubicBezTo>
                    <a:pt x="1322338" y="868453"/>
                    <a:pt x="1313166" y="852578"/>
                    <a:pt x="1338213" y="837409"/>
                  </a:cubicBezTo>
                  <a:cubicBezTo>
                    <a:pt x="1363260" y="822240"/>
                    <a:pt x="1379135" y="820828"/>
                    <a:pt x="1386896" y="776025"/>
                  </a:cubicBezTo>
                  <a:cubicBezTo>
                    <a:pt x="1394657" y="731222"/>
                    <a:pt x="1389718" y="660667"/>
                    <a:pt x="1384779" y="568592"/>
                  </a:cubicBezTo>
                  <a:cubicBezTo>
                    <a:pt x="1379840" y="476517"/>
                    <a:pt x="1365730" y="310711"/>
                    <a:pt x="1357263" y="223575"/>
                  </a:cubicBezTo>
                  <a:cubicBezTo>
                    <a:pt x="1348796" y="136439"/>
                    <a:pt x="1345621" y="81053"/>
                    <a:pt x="1333979" y="45775"/>
                  </a:cubicBezTo>
                  <a:cubicBezTo>
                    <a:pt x="1322337" y="10497"/>
                    <a:pt x="1389719" y="18259"/>
                    <a:pt x="1287413" y="11909"/>
                  </a:cubicBezTo>
                  <a:cubicBezTo>
                    <a:pt x="1185108" y="5559"/>
                    <a:pt x="720146" y="7675"/>
                    <a:pt x="720146" y="7675"/>
                  </a:cubicBezTo>
                  <a:lnTo>
                    <a:pt x="239663" y="7675"/>
                  </a:lnTo>
                  <a:cubicBezTo>
                    <a:pt x="131713" y="7322"/>
                    <a:pt x="109488" y="-1849"/>
                    <a:pt x="72446" y="5559"/>
                  </a:cubicBezTo>
                  <a:cubicBezTo>
                    <a:pt x="35404" y="12967"/>
                    <a:pt x="23057" y="-32189"/>
                    <a:pt x="11063" y="52125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D18F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r>
                <a:rPr lang="sq-AL" sz="1400" b="1" noProof="0" dirty="0">
                  <a:latin typeface="Barlow" panose="00000500000000000000" pitchFamily="2" charset="0"/>
                </a:rPr>
                <a:t>Shpenzimet e planifikuara:</a:t>
              </a:r>
            </a:p>
            <a:p>
              <a:pPr lvl="0" algn="ctr" rtl="0"/>
              <a:r>
                <a:rPr lang="sq-AL" sz="1400" b="1" noProof="0" dirty="0">
                  <a:latin typeface="Barlow" panose="00000500000000000000" pitchFamily="2" charset="0"/>
                </a:rPr>
                <a:t>7.0 miliardë LEK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39023CC-7AD5-F3A5-7D35-FE8C01DA6AC2}"/>
                </a:ext>
              </a:extLst>
            </p:cNvPr>
            <p:cNvSpPr txBox="1"/>
            <p:nvPr/>
          </p:nvSpPr>
          <p:spPr>
            <a:xfrm>
              <a:off x="783820" y="2126206"/>
              <a:ext cx="2918230" cy="380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1600" b="1" dirty="0">
                  <a:latin typeface="Barlow" panose="00000500000000000000" pitchFamily="2" charset="0"/>
                </a:rPr>
                <a:t>P</a:t>
              </a:r>
              <a:r>
                <a:rPr lang="sq-AL" sz="1600" b="1" noProof="0" dirty="0">
                  <a:latin typeface="Barlow" panose="00000500000000000000" pitchFamily="2" charset="0"/>
                </a:rPr>
                <a:t>opullsia gjithsej: 2.4 milionë</a:t>
              </a:r>
            </a:p>
          </p:txBody>
        </p:sp>
        <p:pic>
          <p:nvPicPr>
            <p:cNvPr id="35" name="Picture 4" descr="Man and woman icon vector illustration. male and female sign and">
              <a:extLst>
                <a:ext uri="{FF2B5EF4-FFF2-40B4-BE49-F238E27FC236}">
                  <a16:creationId xmlns:a16="http://schemas.microsoft.com/office/drawing/2014/main" id="{9C83457F-CEA9-F88A-2FDC-584FFC9196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7848" y="2533986"/>
              <a:ext cx="1273175" cy="663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444A7EA-D214-AD4C-038F-589EEE296BA9}"/>
                </a:ext>
              </a:extLst>
            </p:cNvPr>
            <p:cNvSpPr txBox="1"/>
            <p:nvPr/>
          </p:nvSpPr>
          <p:spPr>
            <a:xfrm>
              <a:off x="2702320" y="2646231"/>
              <a:ext cx="882650" cy="380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sq-AL" sz="1600" b="1" noProof="0" dirty="0">
                  <a:latin typeface="Barlow" panose="00000500000000000000" pitchFamily="2" charset="0"/>
                </a:rPr>
                <a:t>50.4%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D199FF4-B131-1572-8D18-C10195E02664}"/>
                </a:ext>
              </a:extLst>
            </p:cNvPr>
            <p:cNvSpPr txBox="1"/>
            <p:nvPr/>
          </p:nvSpPr>
          <p:spPr>
            <a:xfrm>
              <a:off x="917970" y="2646231"/>
              <a:ext cx="882650" cy="380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0"/>
              <a:r>
                <a:rPr lang="sq-AL" sz="1600" b="1" noProof="0" dirty="0">
                  <a:latin typeface="Barlow" panose="00000500000000000000" pitchFamily="2" charset="0"/>
                </a:rPr>
                <a:t>49.6%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B3D2B1B-0C45-BCEF-C165-AC0B77862135}"/>
                </a:ext>
              </a:extLst>
            </p:cNvPr>
            <p:cNvSpPr/>
            <p:nvPr/>
          </p:nvSpPr>
          <p:spPr>
            <a:xfrm>
              <a:off x="2511067" y="3385737"/>
              <a:ext cx="1349779" cy="1674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 rtl="0"/>
              <a:r>
                <a:rPr lang="sq-AL" sz="1000" b="1" i="1" noProof="0" dirty="0">
                  <a:latin typeface="Barlow" panose="00000500000000000000" pitchFamily="2" charset="0"/>
                </a:rPr>
                <a:t>INSTAT, popullsia</a:t>
              </a:r>
            </a:p>
            <a:p>
              <a:pPr algn="l" rtl="0"/>
              <a:r>
                <a:rPr lang="sq-AL" sz="1000" b="1" i="1" noProof="0" dirty="0">
                  <a:latin typeface="Barlow" panose="00000500000000000000" pitchFamily="2" charset="0"/>
                </a:rPr>
                <a:t>regjistrimi i vitit 2023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1FDB950-0FEF-3519-3EE6-F43E6F44C48B}"/>
              </a:ext>
            </a:extLst>
          </p:cNvPr>
          <p:cNvGrpSpPr/>
          <p:nvPr/>
        </p:nvGrpSpPr>
        <p:grpSpPr>
          <a:xfrm>
            <a:off x="3849485" y="2681567"/>
            <a:ext cx="3002366" cy="1666507"/>
            <a:chOff x="4083050" y="1862027"/>
            <a:chExt cx="3002366" cy="187111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312078C-A014-FBC5-5D1C-2B53BFE5EC50}"/>
                </a:ext>
              </a:extLst>
            </p:cNvPr>
            <p:cNvSpPr/>
            <p:nvPr/>
          </p:nvSpPr>
          <p:spPr>
            <a:xfrm>
              <a:off x="4083050" y="1862027"/>
              <a:ext cx="3002366" cy="1871116"/>
            </a:xfrm>
            <a:custGeom>
              <a:avLst/>
              <a:gdLst>
                <a:gd name="connsiteX0" fmla="*/ 10697 w 1379494"/>
                <a:gd name="connsiteY0" fmla="*/ 135515 h 775813"/>
                <a:gd name="connsiteX1" fmla="*/ 13872 w 1379494"/>
                <a:gd name="connsiteY1" fmla="*/ 641927 h 775813"/>
                <a:gd name="connsiteX2" fmla="*/ 102772 w 1379494"/>
                <a:gd name="connsiteY2" fmla="*/ 770515 h 775813"/>
                <a:gd name="connsiteX3" fmla="*/ 636172 w 1379494"/>
                <a:gd name="connsiteY3" fmla="*/ 753052 h 775813"/>
                <a:gd name="connsiteX4" fmla="*/ 1244185 w 1379494"/>
                <a:gd name="connsiteY4" fmla="*/ 721302 h 775813"/>
                <a:gd name="connsiteX5" fmla="*/ 1372772 w 1379494"/>
                <a:gd name="connsiteY5" fmla="*/ 641927 h 775813"/>
                <a:gd name="connsiteX6" fmla="*/ 1360072 w 1379494"/>
                <a:gd name="connsiteY6" fmla="*/ 216477 h 775813"/>
                <a:gd name="connsiteX7" fmla="*/ 1348960 w 1379494"/>
                <a:gd name="connsiteY7" fmla="*/ 37090 h 775813"/>
                <a:gd name="connsiteX8" fmla="*/ 1085435 w 1379494"/>
                <a:gd name="connsiteY8" fmla="*/ 18040 h 775813"/>
                <a:gd name="connsiteX9" fmla="*/ 434560 w 1379494"/>
                <a:gd name="connsiteY9" fmla="*/ 2165 h 775813"/>
                <a:gd name="connsiteX10" fmla="*/ 115472 w 1379494"/>
                <a:gd name="connsiteY10" fmla="*/ 16452 h 775813"/>
                <a:gd name="connsiteX11" fmla="*/ 10697 w 1379494"/>
                <a:gd name="connsiteY11" fmla="*/ 135515 h 77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9494" h="775813">
                  <a:moveTo>
                    <a:pt x="10697" y="135515"/>
                  </a:moveTo>
                  <a:cubicBezTo>
                    <a:pt x="-6236" y="239761"/>
                    <a:pt x="-1474" y="536094"/>
                    <a:pt x="13872" y="641927"/>
                  </a:cubicBezTo>
                  <a:cubicBezTo>
                    <a:pt x="29218" y="747760"/>
                    <a:pt x="-945" y="751994"/>
                    <a:pt x="102772" y="770515"/>
                  </a:cubicBezTo>
                  <a:cubicBezTo>
                    <a:pt x="206489" y="789036"/>
                    <a:pt x="636172" y="753052"/>
                    <a:pt x="636172" y="753052"/>
                  </a:cubicBezTo>
                  <a:cubicBezTo>
                    <a:pt x="826407" y="744850"/>
                    <a:pt x="1121418" y="739823"/>
                    <a:pt x="1244185" y="721302"/>
                  </a:cubicBezTo>
                  <a:cubicBezTo>
                    <a:pt x="1366952" y="702781"/>
                    <a:pt x="1353458" y="726064"/>
                    <a:pt x="1372772" y="641927"/>
                  </a:cubicBezTo>
                  <a:cubicBezTo>
                    <a:pt x="1392086" y="557790"/>
                    <a:pt x="1364041" y="317283"/>
                    <a:pt x="1360072" y="216477"/>
                  </a:cubicBezTo>
                  <a:cubicBezTo>
                    <a:pt x="1356103" y="115671"/>
                    <a:pt x="1394733" y="70163"/>
                    <a:pt x="1348960" y="37090"/>
                  </a:cubicBezTo>
                  <a:cubicBezTo>
                    <a:pt x="1303187" y="4017"/>
                    <a:pt x="1237835" y="23861"/>
                    <a:pt x="1085435" y="18040"/>
                  </a:cubicBezTo>
                  <a:cubicBezTo>
                    <a:pt x="933035" y="12219"/>
                    <a:pt x="596220" y="2430"/>
                    <a:pt x="434560" y="2165"/>
                  </a:cubicBezTo>
                  <a:cubicBezTo>
                    <a:pt x="272900" y="1900"/>
                    <a:pt x="186645" y="-7890"/>
                    <a:pt x="115472" y="16452"/>
                  </a:cubicBezTo>
                  <a:cubicBezTo>
                    <a:pt x="44299" y="40794"/>
                    <a:pt x="27630" y="31269"/>
                    <a:pt x="10697" y="135515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r>
                <a:rPr lang="sq-AL" sz="1400" b="1" noProof="0" dirty="0">
                  <a:solidFill>
                    <a:prstClr val="white"/>
                  </a:solidFill>
                  <a:latin typeface="Barlow" panose="00000500000000000000" pitchFamily="2" charset="0"/>
                </a:rPr>
                <a:t>shpenzime aktuale</a:t>
              </a:r>
            </a:p>
            <a:p>
              <a:pPr lvl="0" algn="ctr" rtl="0"/>
              <a:r>
                <a:rPr lang="sq-AL" sz="1400" b="1" noProof="0" dirty="0">
                  <a:latin typeface="Barlow" panose="00000500000000000000" pitchFamily="2" charset="0"/>
                </a:rPr>
                <a:t>8.0 miliardë LEK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C61940D-F7DC-1186-CF83-1809E7D1D63C}"/>
                </a:ext>
              </a:extLst>
            </p:cNvPr>
            <p:cNvSpPr txBox="1"/>
            <p:nvPr/>
          </p:nvSpPr>
          <p:spPr>
            <a:xfrm>
              <a:off x="4515098" y="2098917"/>
              <a:ext cx="2138269" cy="380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1600" b="1" dirty="0">
                  <a:latin typeface="Barlow" panose="00000500000000000000" pitchFamily="2" charset="0"/>
                </a:rPr>
                <a:t>J</a:t>
              </a:r>
              <a:r>
                <a:rPr lang="sq-AL" sz="1600" b="1" noProof="0" dirty="0">
                  <a:latin typeface="Barlow" panose="00000500000000000000" pitchFamily="2" charset="0"/>
                </a:rPr>
                <a:t>etëgjatësia</a:t>
              </a:r>
            </a:p>
          </p:txBody>
        </p:sp>
        <p:pic>
          <p:nvPicPr>
            <p:cNvPr id="44" name="Picture 4" descr="Man and woman icon vector illustration. male and female sign and">
              <a:extLst>
                <a:ext uri="{FF2B5EF4-FFF2-40B4-BE49-F238E27FC236}">
                  <a16:creationId xmlns:a16="http://schemas.microsoft.com/office/drawing/2014/main" id="{DD5F2DE4-2DBE-45E0-A4CD-FD8C4CA183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7450" y="2526584"/>
              <a:ext cx="1273175" cy="663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3DC8DBF-EB87-3708-7553-7D1ABAFD39E3}"/>
                </a:ext>
              </a:extLst>
            </p:cNvPr>
            <p:cNvSpPr txBox="1"/>
            <p:nvPr/>
          </p:nvSpPr>
          <p:spPr>
            <a:xfrm>
              <a:off x="6026940" y="2563445"/>
              <a:ext cx="882650" cy="656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sq-AL" sz="1600" b="1" noProof="0" dirty="0">
                  <a:latin typeface="Barlow" panose="00000500000000000000" pitchFamily="2" charset="0"/>
                </a:rPr>
                <a:t>80.9 vjet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E6564EB-54EB-649B-D20B-D24A31569821}"/>
                </a:ext>
              </a:extLst>
            </p:cNvPr>
            <p:cNvSpPr txBox="1"/>
            <p:nvPr/>
          </p:nvSpPr>
          <p:spPr>
            <a:xfrm>
              <a:off x="4318046" y="2566194"/>
              <a:ext cx="882650" cy="656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0"/>
              <a:r>
                <a:rPr lang="sq-AL" sz="1600" b="1" noProof="0" dirty="0">
                  <a:latin typeface="Barlow" panose="00000500000000000000" pitchFamily="2" charset="0"/>
                </a:rPr>
                <a:t>77.3 vjet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FBA14D0-CB1B-7B17-4839-03CB5FA0CE1B}"/>
                </a:ext>
              </a:extLst>
            </p:cNvPr>
            <p:cNvSpPr/>
            <p:nvPr/>
          </p:nvSpPr>
          <p:spPr>
            <a:xfrm>
              <a:off x="4159249" y="3473563"/>
              <a:ext cx="1005899" cy="1449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 rtl="0"/>
              <a:r>
                <a:rPr lang="sq-AL" sz="1000" b="1" i="1" noProof="0" dirty="0">
                  <a:latin typeface="Barlow" panose="00000500000000000000" pitchFamily="2" charset="0"/>
                </a:rPr>
                <a:t>INSTAT, 2023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58E4FB3-741C-A196-0351-B05786182A8F}"/>
              </a:ext>
            </a:extLst>
          </p:cNvPr>
          <p:cNvGrpSpPr/>
          <p:nvPr/>
        </p:nvGrpSpPr>
        <p:grpSpPr>
          <a:xfrm>
            <a:off x="3919682" y="4632845"/>
            <a:ext cx="2985183" cy="2279995"/>
            <a:chOff x="847320" y="4726372"/>
            <a:chExt cx="2965943" cy="1841541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A10F3B5-C4A7-52DE-70A8-A01DDEB1D9B4}"/>
                </a:ext>
              </a:extLst>
            </p:cNvPr>
            <p:cNvSpPr/>
            <p:nvPr/>
          </p:nvSpPr>
          <p:spPr>
            <a:xfrm>
              <a:off x="847320" y="4726372"/>
              <a:ext cx="2961581" cy="1841541"/>
            </a:xfrm>
            <a:custGeom>
              <a:avLst/>
              <a:gdLst>
                <a:gd name="connsiteX0" fmla="*/ 2307 w 1360754"/>
                <a:gd name="connsiteY0" fmla="*/ 165248 h 824951"/>
                <a:gd name="connsiteX1" fmla="*/ 11832 w 1360754"/>
                <a:gd name="connsiteY1" fmla="*/ 611336 h 824951"/>
                <a:gd name="connsiteX2" fmla="*/ 45169 w 1360754"/>
                <a:gd name="connsiteY2" fmla="*/ 747861 h 824951"/>
                <a:gd name="connsiteX3" fmla="*/ 313457 w 1360754"/>
                <a:gd name="connsiteY3" fmla="*/ 806598 h 824951"/>
                <a:gd name="connsiteX4" fmla="*/ 1116732 w 1360754"/>
                <a:gd name="connsiteY4" fmla="*/ 820886 h 824951"/>
                <a:gd name="connsiteX5" fmla="*/ 1332632 w 1360754"/>
                <a:gd name="connsiteY5" fmla="*/ 741511 h 824951"/>
                <a:gd name="connsiteX6" fmla="*/ 1359619 w 1360754"/>
                <a:gd name="connsiteY6" fmla="*/ 428773 h 824951"/>
                <a:gd name="connsiteX7" fmla="*/ 1346919 w 1360754"/>
                <a:gd name="connsiteY7" fmla="*/ 116036 h 824951"/>
                <a:gd name="connsiteX8" fmla="*/ 1294532 w 1360754"/>
                <a:gd name="connsiteY8" fmla="*/ 25548 h 824951"/>
                <a:gd name="connsiteX9" fmla="*/ 1169119 w 1360754"/>
                <a:gd name="connsiteY9" fmla="*/ 148 h 824951"/>
                <a:gd name="connsiteX10" fmla="*/ 792882 w 1360754"/>
                <a:gd name="connsiteY10" fmla="*/ 14436 h 824951"/>
                <a:gd name="connsiteX11" fmla="*/ 262657 w 1360754"/>
                <a:gd name="connsiteY11" fmla="*/ 36661 h 824951"/>
                <a:gd name="connsiteX12" fmla="*/ 51519 w 1360754"/>
                <a:gd name="connsiteY12" fmla="*/ 63648 h 824951"/>
                <a:gd name="connsiteX13" fmla="*/ 2307 w 1360754"/>
                <a:gd name="connsiteY13" fmla="*/ 165248 h 82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0754" h="824951">
                  <a:moveTo>
                    <a:pt x="2307" y="165248"/>
                  </a:moveTo>
                  <a:cubicBezTo>
                    <a:pt x="-4308" y="256529"/>
                    <a:pt x="4688" y="514234"/>
                    <a:pt x="11832" y="611336"/>
                  </a:cubicBezTo>
                  <a:cubicBezTo>
                    <a:pt x="18976" y="708438"/>
                    <a:pt x="-5102" y="715317"/>
                    <a:pt x="45169" y="747861"/>
                  </a:cubicBezTo>
                  <a:cubicBezTo>
                    <a:pt x="95440" y="780405"/>
                    <a:pt x="134863" y="794427"/>
                    <a:pt x="313457" y="806598"/>
                  </a:cubicBezTo>
                  <a:cubicBezTo>
                    <a:pt x="492051" y="818769"/>
                    <a:pt x="946870" y="831734"/>
                    <a:pt x="1116732" y="820886"/>
                  </a:cubicBezTo>
                  <a:cubicBezTo>
                    <a:pt x="1286595" y="810038"/>
                    <a:pt x="1292151" y="806863"/>
                    <a:pt x="1332632" y="741511"/>
                  </a:cubicBezTo>
                  <a:cubicBezTo>
                    <a:pt x="1373113" y="676159"/>
                    <a:pt x="1357238" y="533019"/>
                    <a:pt x="1359619" y="428773"/>
                  </a:cubicBezTo>
                  <a:cubicBezTo>
                    <a:pt x="1362000" y="324527"/>
                    <a:pt x="1357767" y="183240"/>
                    <a:pt x="1346919" y="116036"/>
                  </a:cubicBezTo>
                  <a:cubicBezTo>
                    <a:pt x="1336071" y="48832"/>
                    <a:pt x="1324165" y="44863"/>
                    <a:pt x="1294532" y="25548"/>
                  </a:cubicBezTo>
                  <a:cubicBezTo>
                    <a:pt x="1264899" y="6233"/>
                    <a:pt x="1252727" y="2000"/>
                    <a:pt x="1169119" y="148"/>
                  </a:cubicBezTo>
                  <a:cubicBezTo>
                    <a:pt x="1085511" y="-1704"/>
                    <a:pt x="792882" y="14436"/>
                    <a:pt x="792882" y="14436"/>
                  </a:cubicBezTo>
                  <a:lnTo>
                    <a:pt x="262657" y="36661"/>
                  </a:lnTo>
                  <a:cubicBezTo>
                    <a:pt x="139097" y="44863"/>
                    <a:pt x="94911" y="40365"/>
                    <a:pt x="51519" y="63648"/>
                  </a:cubicBezTo>
                  <a:cubicBezTo>
                    <a:pt x="8127" y="86931"/>
                    <a:pt x="8922" y="73967"/>
                    <a:pt x="2307" y="16524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5D783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r>
                <a:rPr lang="sq-AL" sz="1400" b="1" noProof="0" dirty="0">
                  <a:latin typeface="Barlow" panose="00000500000000000000" pitchFamily="2" charset="0"/>
                </a:rPr>
                <a:t>rritje në krahasim me vitin 2023</a:t>
              </a:r>
            </a:p>
            <a:p>
              <a:pPr lvl="0" algn="ctr" rtl="0"/>
              <a:r>
                <a:rPr lang="sq-AL" sz="1400" b="1" noProof="0" dirty="0">
                  <a:latin typeface="Barlow" panose="00000500000000000000" pitchFamily="2" charset="0"/>
                </a:rPr>
                <a:t>x%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AEFE5B3-575E-CADD-EDF0-95D2EB1378DB}"/>
                </a:ext>
              </a:extLst>
            </p:cNvPr>
            <p:cNvSpPr txBox="1"/>
            <p:nvPr/>
          </p:nvSpPr>
          <p:spPr>
            <a:xfrm>
              <a:off x="990889" y="4943785"/>
              <a:ext cx="2496009" cy="671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1600" b="1" dirty="0">
                  <a:latin typeface="Barlow" panose="00000500000000000000" pitchFamily="2" charset="0"/>
                </a:rPr>
                <a:t>S</a:t>
              </a:r>
              <a:r>
                <a:rPr lang="sq-AL" sz="1600" b="1" noProof="0" dirty="0">
                  <a:latin typeface="Barlow" panose="00000500000000000000" pitchFamily="2" charset="0"/>
                </a:rPr>
                <a:t>hkalla e punësimit</a:t>
              </a:r>
              <a:r>
                <a:rPr lang="en-US" sz="1600" b="1" noProof="0" dirty="0">
                  <a:latin typeface="Barlow" panose="00000500000000000000" pitchFamily="2" charset="0"/>
                </a:rPr>
                <a:t>: </a:t>
              </a:r>
              <a:endParaRPr lang="en-US" sz="1600" b="1" dirty="0">
                <a:latin typeface="Barlow" panose="00000500000000000000" pitchFamily="2" charset="0"/>
              </a:endParaRPr>
            </a:p>
            <a:p>
              <a:pPr algn="ctr" rtl="0"/>
              <a:r>
                <a:rPr lang="sq-AL" sz="1600" b="1" noProof="0" dirty="0">
                  <a:latin typeface="Barlow" panose="00000500000000000000" pitchFamily="2" charset="0"/>
                </a:rPr>
                <a:t>popullsia e moshës 15-64 vjeç 6</a:t>
              </a:r>
              <a:r>
                <a:rPr lang="en-US" sz="1600" b="1" noProof="0" dirty="0">
                  <a:latin typeface="Barlow" panose="00000500000000000000" pitchFamily="2" charset="0"/>
                </a:rPr>
                <a:t>9.3</a:t>
              </a:r>
              <a:r>
                <a:rPr lang="sq-AL" sz="1600" b="1" noProof="0" dirty="0">
                  <a:latin typeface="Barlow" panose="00000500000000000000" pitchFamily="2" charset="0"/>
                </a:rPr>
                <a:t>%</a:t>
              </a:r>
            </a:p>
          </p:txBody>
        </p:sp>
        <p:pic>
          <p:nvPicPr>
            <p:cNvPr id="51" name="Picture 4" descr="Man and woman icon vector illustration. male and female sign and">
              <a:extLst>
                <a:ext uri="{FF2B5EF4-FFF2-40B4-BE49-F238E27FC236}">
                  <a16:creationId xmlns:a16="http://schemas.microsoft.com/office/drawing/2014/main" id="{E697343B-4CE7-7046-328F-047C450713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371" y="5639084"/>
              <a:ext cx="1273175" cy="663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6F51258-99F1-0888-B8CF-FFD03E805476}"/>
                </a:ext>
              </a:extLst>
            </p:cNvPr>
            <p:cNvSpPr/>
            <p:nvPr/>
          </p:nvSpPr>
          <p:spPr>
            <a:xfrm>
              <a:off x="2634943" y="6261100"/>
              <a:ext cx="1178320" cy="2116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 rtl="0"/>
              <a:r>
                <a:rPr lang="sq-AL" sz="1000" b="1" i="1" noProof="0" dirty="0">
                  <a:latin typeface="Barlow" panose="00000500000000000000" pitchFamily="2" charset="0"/>
                </a:rPr>
                <a:t>INSTAT, T4 202</a:t>
              </a:r>
              <a:r>
                <a:rPr lang="en-US" sz="1000" b="1" i="1" noProof="0" dirty="0">
                  <a:latin typeface="Barlow" panose="00000500000000000000" pitchFamily="2" charset="0"/>
                </a:rPr>
                <a:t>5</a:t>
              </a:r>
              <a:endParaRPr lang="sq-AL" sz="1000" b="1" i="1" noProof="0" dirty="0">
                <a:latin typeface="Barlow" panose="00000500000000000000" pitchFamily="2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4072742-F1CB-43DF-782F-E76C05A585BB}"/>
                </a:ext>
              </a:extLst>
            </p:cNvPr>
            <p:cNvSpPr txBox="1"/>
            <p:nvPr/>
          </p:nvSpPr>
          <p:spPr>
            <a:xfrm>
              <a:off x="2745861" y="5762193"/>
              <a:ext cx="882650" cy="380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sq-AL" sz="1600" b="1" noProof="0" dirty="0">
                  <a:latin typeface="Barlow" panose="00000500000000000000" pitchFamily="2" charset="0"/>
                </a:rPr>
                <a:t>6</a:t>
              </a:r>
              <a:r>
                <a:rPr lang="en-US" sz="1600" b="1" dirty="0">
                  <a:latin typeface="Barlow" panose="00000500000000000000" pitchFamily="2" charset="0"/>
                </a:rPr>
                <a:t>2.7</a:t>
              </a:r>
              <a:r>
                <a:rPr lang="sq-AL" sz="1600" b="1" noProof="0" dirty="0">
                  <a:latin typeface="Barlow" panose="00000500000000000000" pitchFamily="2" charset="0"/>
                </a:rPr>
                <a:t>%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F12F640-EE77-FBB0-9B7A-DBCB84C149CC}"/>
                </a:ext>
              </a:extLst>
            </p:cNvPr>
            <p:cNvSpPr txBox="1"/>
            <p:nvPr/>
          </p:nvSpPr>
          <p:spPr>
            <a:xfrm>
              <a:off x="995251" y="5762193"/>
              <a:ext cx="882650" cy="380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0"/>
              <a:r>
                <a:rPr lang="sq-AL" sz="1600" b="1" noProof="0" dirty="0">
                  <a:latin typeface="Barlow" panose="00000500000000000000" pitchFamily="2" charset="0"/>
                </a:rPr>
                <a:t>7</a:t>
              </a:r>
              <a:r>
                <a:rPr lang="en-US" sz="1600" b="1" noProof="0" dirty="0">
                  <a:latin typeface="Barlow" panose="00000500000000000000" pitchFamily="2" charset="0"/>
                </a:rPr>
                <a:t>6</a:t>
              </a:r>
              <a:r>
                <a:rPr lang="sq-AL" sz="1600" b="1" noProof="0" dirty="0">
                  <a:latin typeface="Barlow" panose="00000500000000000000" pitchFamily="2" charset="0"/>
                </a:rPr>
                <a:t>%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80C41EF-FEA3-D132-7901-8AA5A2E43175}"/>
              </a:ext>
            </a:extLst>
          </p:cNvPr>
          <p:cNvGrpSpPr/>
          <p:nvPr/>
        </p:nvGrpSpPr>
        <p:grpSpPr>
          <a:xfrm>
            <a:off x="604753" y="6241573"/>
            <a:ext cx="2985183" cy="1054888"/>
            <a:chOff x="882734" y="6162826"/>
            <a:chExt cx="2985183" cy="1393674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0DDEA2A-A341-DD3C-CC84-B4F005CC0E8D}"/>
                </a:ext>
              </a:extLst>
            </p:cNvPr>
            <p:cNvSpPr/>
            <p:nvPr/>
          </p:nvSpPr>
          <p:spPr>
            <a:xfrm>
              <a:off x="882734" y="6162826"/>
              <a:ext cx="2985183" cy="1393674"/>
            </a:xfrm>
            <a:custGeom>
              <a:avLst/>
              <a:gdLst>
                <a:gd name="connsiteX0" fmla="*/ 21458 w 2467191"/>
                <a:gd name="connsiteY0" fmla="*/ 529368 h 1113573"/>
                <a:gd name="connsiteX1" fmla="*/ 144225 w 2467191"/>
                <a:gd name="connsiteY1" fmla="*/ 1003501 h 1113573"/>
                <a:gd name="connsiteX2" fmla="*/ 178091 w 2467191"/>
                <a:gd name="connsiteY2" fmla="*/ 1083934 h 1113573"/>
                <a:gd name="connsiteX3" fmla="*/ 211958 w 2467191"/>
                <a:gd name="connsiteY3" fmla="*/ 1083934 h 1113573"/>
                <a:gd name="connsiteX4" fmla="*/ 1740191 w 2467191"/>
                <a:gd name="connsiteY4" fmla="*/ 1109334 h 1113573"/>
                <a:gd name="connsiteX5" fmla="*/ 2383658 w 2467191"/>
                <a:gd name="connsiteY5" fmla="*/ 1096634 h 1113573"/>
                <a:gd name="connsiteX6" fmla="*/ 2464091 w 2467191"/>
                <a:gd name="connsiteY6" fmla="*/ 952701 h 1113573"/>
                <a:gd name="connsiteX7" fmla="*/ 2430225 w 2467191"/>
                <a:gd name="connsiteY7" fmla="*/ 410834 h 1113573"/>
                <a:gd name="connsiteX8" fmla="*/ 2358258 w 2467191"/>
                <a:gd name="connsiteY8" fmla="*/ 101801 h 1113573"/>
                <a:gd name="connsiteX9" fmla="*/ 2252425 w 2467191"/>
                <a:gd name="connsiteY9" fmla="*/ 4434 h 1113573"/>
                <a:gd name="connsiteX10" fmla="*/ 1520058 w 2467191"/>
                <a:gd name="connsiteY10" fmla="*/ 25601 h 1113573"/>
                <a:gd name="connsiteX11" fmla="*/ 360125 w 2467191"/>
                <a:gd name="connsiteY11" fmla="*/ 106034 h 1113573"/>
                <a:gd name="connsiteX12" fmla="*/ 110358 w 2467191"/>
                <a:gd name="connsiteY12" fmla="*/ 156834 h 1113573"/>
                <a:gd name="connsiteX13" fmla="*/ 8758 w 2467191"/>
                <a:gd name="connsiteY13" fmla="*/ 258434 h 1113573"/>
                <a:gd name="connsiteX14" fmla="*/ 21458 w 2467191"/>
                <a:gd name="connsiteY14" fmla="*/ 529368 h 111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67191" h="1113573">
                  <a:moveTo>
                    <a:pt x="21458" y="529368"/>
                  </a:moveTo>
                  <a:cubicBezTo>
                    <a:pt x="44036" y="653546"/>
                    <a:pt x="118120" y="911073"/>
                    <a:pt x="144225" y="1003501"/>
                  </a:cubicBezTo>
                  <a:cubicBezTo>
                    <a:pt x="170330" y="1095929"/>
                    <a:pt x="166802" y="1070529"/>
                    <a:pt x="178091" y="1083934"/>
                  </a:cubicBezTo>
                  <a:cubicBezTo>
                    <a:pt x="189380" y="1097339"/>
                    <a:pt x="211958" y="1083934"/>
                    <a:pt x="211958" y="1083934"/>
                  </a:cubicBezTo>
                  <a:lnTo>
                    <a:pt x="1740191" y="1109334"/>
                  </a:lnTo>
                  <a:cubicBezTo>
                    <a:pt x="2102141" y="1111451"/>
                    <a:pt x="2263008" y="1122739"/>
                    <a:pt x="2383658" y="1096634"/>
                  </a:cubicBezTo>
                  <a:cubicBezTo>
                    <a:pt x="2504308" y="1070529"/>
                    <a:pt x="2456330" y="1067001"/>
                    <a:pt x="2464091" y="952701"/>
                  </a:cubicBezTo>
                  <a:cubicBezTo>
                    <a:pt x="2471852" y="838401"/>
                    <a:pt x="2447864" y="552651"/>
                    <a:pt x="2430225" y="410834"/>
                  </a:cubicBezTo>
                  <a:cubicBezTo>
                    <a:pt x="2412586" y="269017"/>
                    <a:pt x="2387891" y="169534"/>
                    <a:pt x="2358258" y="101801"/>
                  </a:cubicBezTo>
                  <a:cubicBezTo>
                    <a:pt x="2328625" y="34068"/>
                    <a:pt x="2392125" y="17134"/>
                    <a:pt x="2252425" y="4434"/>
                  </a:cubicBezTo>
                  <a:cubicBezTo>
                    <a:pt x="2112725" y="-8266"/>
                    <a:pt x="1835441" y="8668"/>
                    <a:pt x="1520058" y="25601"/>
                  </a:cubicBezTo>
                  <a:cubicBezTo>
                    <a:pt x="1204675" y="42534"/>
                    <a:pt x="595075" y="84162"/>
                    <a:pt x="360125" y="106034"/>
                  </a:cubicBezTo>
                  <a:cubicBezTo>
                    <a:pt x="125175" y="127906"/>
                    <a:pt x="168919" y="131434"/>
                    <a:pt x="110358" y="156834"/>
                  </a:cubicBezTo>
                  <a:cubicBezTo>
                    <a:pt x="51797" y="182234"/>
                    <a:pt x="24280" y="197756"/>
                    <a:pt x="8758" y="258434"/>
                  </a:cubicBezTo>
                  <a:cubicBezTo>
                    <a:pt x="-6764" y="319112"/>
                    <a:pt x="-1120" y="405190"/>
                    <a:pt x="21458" y="52936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471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r>
                <a:rPr lang="sq-AL" sz="1400" b="1" noProof="0" dirty="0">
                  <a:latin typeface="Barlow" panose="00000500000000000000" pitchFamily="2" charset="0"/>
                </a:rPr>
                <a:t>shpenzime aktuale</a:t>
              </a:r>
            </a:p>
            <a:p>
              <a:pPr lvl="0" algn="ctr" rtl="0"/>
              <a:r>
                <a:rPr lang="sq-AL" sz="1400" b="1" noProof="0" dirty="0">
                  <a:latin typeface="Barlow" panose="00000500000000000000" pitchFamily="2" charset="0"/>
                </a:rPr>
                <a:t>0.3% e PBB-së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614ECAB-5C25-06E6-6664-3F83B43056BB}"/>
                </a:ext>
              </a:extLst>
            </p:cNvPr>
            <p:cNvSpPr txBox="1"/>
            <p:nvPr/>
          </p:nvSpPr>
          <p:spPr>
            <a:xfrm>
              <a:off x="1063183" y="6456402"/>
              <a:ext cx="2547255" cy="772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1600" b="1" dirty="0">
                  <a:latin typeface="Barlow" panose="00000500000000000000" pitchFamily="2" charset="0"/>
                </a:rPr>
                <a:t>S</a:t>
              </a:r>
              <a:r>
                <a:rPr lang="sq-AL" sz="1600" b="1" noProof="0" dirty="0">
                  <a:latin typeface="Barlow" panose="00000500000000000000" pitchFamily="2" charset="0"/>
                </a:rPr>
                <a:t>hkalla e papunësisë</a:t>
              </a:r>
            </a:p>
            <a:p>
              <a:pPr algn="ctr" rtl="0"/>
              <a:r>
                <a:rPr lang="sq-AL" sz="1600" b="1" noProof="0" dirty="0">
                  <a:latin typeface="Barlow" panose="00000500000000000000" pitchFamily="2" charset="0"/>
                </a:rPr>
                <a:t>8.</a:t>
              </a:r>
              <a:r>
                <a:rPr lang="en-US" sz="1600" b="1" dirty="0">
                  <a:latin typeface="Barlow" panose="00000500000000000000" pitchFamily="2" charset="0"/>
                </a:rPr>
                <a:t>4</a:t>
              </a:r>
              <a:r>
                <a:rPr lang="sq-AL" sz="1600" b="1" noProof="0" dirty="0">
                  <a:latin typeface="Barlow" panose="00000500000000000000" pitchFamily="2" charset="0"/>
                </a:rPr>
                <a:t>%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8135D6A-B84D-685F-EEF7-B80A829DF699}"/>
                </a:ext>
              </a:extLst>
            </p:cNvPr>
            <p:cNvSpPr/>
            <p:nvPr/>
          </p:nvSpPr>
          <p:spPr>
            <a:xfrm>
              <a:off x="1160631" y="7093994"/>
              <a:ext cx="1219200" cy="3467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 rtl="0"/>
              <a:r>
                <a:rPr lang="sq-AL" sz="1000" b="1" i="1" noProof="0" dirty="0">
                  <a:latin typeface="Barlow" panose="00000500000000000000" pitchFamily="2" charset="0"/>
                </a:rPr>
                <a:t>INSTAT, T4 202</a:t>
              </a:r>
              <a:r>
                <a:rPr lang="en-US" sz="1000" b="1" i="1" dirty="0">
                  <a:latin typeface="Barlow" panose="00000500000000000000" pitchFamily="2" charset="0"/>
                </a:rPr>
                <a:t>5</a:t>
              </a:r>
              <a:endParaRPr lang="sq-AL" sz="1000" b="1" i="1" noProof="0" dirty="0">
                <a:latin typeface="Barlow" panose="00000500000000000000" pitchFamily="2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EB0449B-587A-2F2A-2A52-4891CD671891}"/>
              </a:ext>
            </a:extLst>
          </p:cNvPr>
          <p:cNvGrpSpPr/>
          <p:nvPr/>
        </p:nvGrpSpPr>
        <p:grpSpPr>
          <a:xfrm>
            <a:off x="546629" y="4625661"/>
            <a:ext cx="3027276" cy="1372100"/>
            <a:chOff x="860020" y="7437985"/>
            <a:chExt cx="3027276" cy="1871116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4DB70EF-6CA3-3F1C-63AE-F4843109F3C0}"/>
                </a:ext>
              </a:extLst>
            </p:cNvPr>
            <p:cNvSpPr/>
            <p:nvPr/>
          </p:nvSpPr>
          <p:spPr>
            <a:xfrm>
              <a:off x="860020" y="7437985"/>
              <a:ext cx="3027276" cy="1871116"/>
            </a:xfrm>
            <a:custGeom>
              <a:avLst/>
              <a:gdLst>
                <a:gd name="connsiteX0" fmla="*/ 2841 w 1366504"/>
                <a:gd name="connsiteY0" fmla="*/ 126136 h 842202"/>
                <a:gd name="connsiteX1" fmla="*/ 26654 w 1366504"/>
                <a:gd name="connsiteY1" fmla="*/ 581749 h 842202"/>
                <a:gd name="connsiteX2" fmla="*/ 66341 w 1366504"/>
                <a:gd name="connsiteY2" fmla="*/ 759549 h 842202"/>
                <a:gd name="connsiteX3" fmla="*/ 180641 w 1366504"/>
                <a:gd name="connsiteY3" fmla="*/ 840511 h 842202"/>
                <a:gd name="connsiteX4" fmla="*/ 758491 w 1366504"/>
                <a:gd name="connsiteY4" fmla="*/ 810349 h 842202"/>
                <a:gd name="connsiteX5" fmla="*/ 1237916 w 1366504"/>
                <a:gd name="connsiteY5" fmla="*/ 761136 h 842202"/>
                <a:gd name="connsiteX6" fmla="*/ 1337929 w 1366504"/>
                <a:gd name="connsiteY6" fmla="*/ 681761 h 842202"/>
                <a:gd name="connsiteX7" fmla="*/ 1364916 w 1366504"/>
                <a:gd name="connsiteY7" fmla="*/ 449986 h 842202"/>
                <a:gd name="connsiteX8" fmla="*/ 1301416 w 1366504"/>
                <a:gd name="connsiteY8" fmla="*/ 137249 h 842202"/>
                <a:gd name="connsiteX9" fmla="*/ 1252204 w 1366504"/>
                <a:gd name="connsiteY9" fmla="*/ 61049 h 842202"/>
                <a:gd name="connsiteX10" fmla="*/ 1017254 w 1366504"/>
                <a:gd name="connsiteY10" fmla="*/ 30886 h 842202"/>
                <a:gd name="connsiteX11" fmla="*/ 418766 w 1366504"/>
                <a:gd name="connsiteY11" fmla="*/ 8661 h 842202"/>
                <a:gd name="connsiteX12" fmla="*/ 93329 w 1366504"/>
                <a:gd name="connsiteY12" fmla="*/ 10249 h 842202"/>
                <a:gd name="connsiteX13" fmla="*/ 2841 w 1366504"/>
                <a:gd name="connsiteY13" fmla="*/ 126136 h 842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6504" h="842202">
                  <a:moveTo>
                    <a:pt x="2841" y="126136"/>
                  </a:moveTo>
                  <a:cubicBezTo>
                    <a:pt x="-8271" y="221386"/>
                    <a:pt x="16071" y="476180"/>
                    <a:pt x="26654" y="581749"/>
                  </a:cubicBezTo>
                  <a:cubicBezTo>
                    <a:pt x="37237" y="687318"/>
                    <a:pt x="40677" y="716422"/>
                    <a:pt x="66341" y="759549"/>
                  </a:cubicBezTo>
                  <a:cubicBezTo>
                    <a:pt x="92005" y="802676"/>
                    <a:pt x="65283" y="832044"/>
                    <a:pt x="180641" y="840511"/>
                  </a:cubicBezTo>
                  <a:cubicBezTo>
                    <a:pt x="295999" y="848978"/>
                    <a:pt x="582279" y="823578"/>
                    <a:pt x="758491" y="810349"/>
                  </a:cubicBezTo>
                  <a:cubicBezTo>
                    <a:pt x="934703" y="797120"/>
                    <a:pt x="1141343" y="782567"/>
                    <a:pt x="1237916" y="761136"/>
                  </a:cubicBezTo>
                  <a:cubicBezTo>
                    <a:pt x="1334489" y="739705"/>
                    <a:pt x="1316762" y="733619"/>
                    <a:pt x="1337929" y="681761"/>
                  </a:cubicBezTo>
                  <a:cubicBezTo>
                    <a:pt x="1359096" y="629903"/>
                    <a:pt x="1371001" y="540738"/>
                    <a:pt x="1364916" y="449986"/>
                  </a:cubicBezTo>
                  <a:cubicBezTo>
                    <a:pt x="1358831" y="359234"/>
                    <a:pt x="1320201" y="202072"/>
                    <a:pt x="1301416" y="137249"/>
                  </a:cubicBezTo>
                  <a:cubicBezTo>
                    <a:pt x="1282631" y="72426"/>
                    <a:pt x="1299564" y="78776"/>
                    <a:pt x="1252204" y="61049"/>
                  </a:cubicBezTo>
                  <a:cubicBezTo>
                    <a:pt x="1204844" y="43322"/>
                    <a:pt x="1156160" y="39617"/>
                    <a:pt x="1017254" y="30886"/>
                  </a:cubicBezTo>
                  <a:cubicBezTo>
                    <a:pt x="878348" y="22155"/>
                    <a:pt x="572753" y="12100"/>
                    <a:pt x="418766" y="8661"/>
                  </a:cubicBezTo>
                  <a:cubicBezTo>
                    <a:pt x="264779" y="5222"/>
                    <a:pt x="162650" y="-9859"/>
                    <a:pt x="93329" y="10249"/>
                  </a:cubicBezTo>
                  <a:cubicBezTo>
                    <a:pt x="24008" y="30357"/>
                    <a:pt x="13953" y="30886"/>
                    <a:pt x="2841" y="126136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r>
                <a:rPr lang="sq-AL" sz="1400" b="1" noProof="0" dirty="0">
                  <a:latin typeface="Barlow" panose="00000500000000000000" pitchFamily="2" charset="0"/>
                </a:rPr>
                <a:t>shkalla e ekzekutimit të buxhetit</a:t>
              </a:r>
            </a:p>
            <a:p>
              <a:pPr lvl="0" algn="ctr" rtl="0"/>
              <a:r>
                <a:rPr lang="sq-AL" sz="1400" b="1" noProof="0" dirty="0">
                  <a:latin typeface="Barlow" panose="00000500000000000000" pitchFamily="2" charset="0"/>
                </a:rPr>
                <a:t>110.3%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579F4AD-D3B3-A3C8-E531-48C989DE37AC}"/>
                </a:ext>
              </a:extLst>
            </p:cNvPr>
            <p:cNvSpPr txBox="1"/>
            <p:nvPr/>
          </p:nvSpPr>
          <p:spPr>
            <a:xfrm>
              <a:off x="1015950" y="7664949"/>
              <a:ext cx="2726089" cy="10912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/>
              <a:r>
                <a:rPr lang="en-US" sz="1500" b="1" dirty="0">
                  <a:latin typeface="Barlow" panose="00000500000000000000" pitchFamily="2" charset="0"/>
                </a:rPr>
                <a:t>P</a:t>
              </a:r>
              <a:r>
                <a:rPr lang="sq-AL" sz="1500" b="1" noProof="0" dirty="0">
                  <a:latin typeface="Barlow" panose="00000500000000000000" pitchFamily="2" charset="0"/>
                </a:rPr>
                <a:t>aga mujore mesatare bruto:</a:t>
              </a:r>
              <a:endParaRPr lang="en-US" sz="1500" b="1" noProof="0" dirty="0">
                <a:latin typeface="Barlow" panose="00000500000000000000" pitchFamily="2" charset="0"/>
              </a:endParaRPr>
            </a:p>
            <a:p>
              <a:pPr algn="ctr" rtl="0"/>
              <a:endParaRPr lang="sq-AL" sz="1400" b="1" noProof="0" dirty="0">
                <a:latin typeface="Barlow" panose="00000500000000000000" pitchFamily="2" charset="0"/>
              </a:endParaRPr>
            </a:p>
            <a:p>
              <a:pPr algn="ctr" rtl="0"/>
              <a:r>
                <a:rPr lang="en-US" sz="1600" b="1" dirty="0">
                  <a:latin typeface="Barlow" panose="00000500000000000000" pitchFamily="2" charset="0"/>
                </a:rPr>
                <a:t>84.100</a:t>
              </a:r>
              <a:r>
                <a:rPr lang="sq-AL" sz="1600" b="1" noProof="0" dirty="0">
                  <a:latin typeface="Barlow" panose="00000500000000000000" pitchFamily="2" charset="0"/>
                </a:rPr>
                <a:t> LEK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483E573-8986-E954-F991-11F2F2630DED}"/>
                </a:ext>
              </a:extLst>
            </p:cNvPr>
            <p:cNvSpPr txBox="1"/>
            <p:nvPr/>
          </p:nvSpPr>
          <p:spPr>
            <a:xfrm>
              <a:off x="1080097" y="8906558"/>
              <a:ext cx="1129106" cy="310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r">
                <a:defRPr sz="1000" i="1">
                  <a:latin typeface="Barlow" panose="00000500000000000000" pitchFamily="2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l" rtl="0"/>
              <a:r>
                <a:rPr lang="sq-AL" b="1" noProof="0" dirty="0"/>
                <a:t>INSTAT,  202</a:t>
              </a:r>
              <a:r>
                <a:rPr lang="en-US" b="1" noProof="0" dirty="0"/>
                <a:t>5</a:t>
              </a:r>
              <a:endParaRPr lang="sq-AL" b="1" noProof="0" dirty="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C6C209D-F389-7432-8B25-61AE5E2D24EE}"/>
              </a:ext>
            </a:extLst>
          </p:cNvPr>
          <p:cNvGrpSpPr/>
          <p:nvPr/>
        </p:nvGrpSpPr>
        <p:grpSpPr>
          <a:xfrm>
            <a:off x="860" y="215910"/>
            <a:ext cx="3132903" cy="304044"/>
            <a:chOff x="860" y="215910"/>
            <a:chExt cx="3132903" cy="304044"/>
          </a:xfrm>
        </p:grpSpPr>
        <p:grpSp>
          <p:nvGrpSpPr>
            <p:cNvPr id="64" name="Group 2">
              <a:extLst>
                <a:ext uri="{FF2B5EF4-FFF2-40B4-BE49-F238E27FC236}">
                  <a16:creationId xmlns:a16="http://schemas.microsoft.com/office/drawing/2014/main" id="{31AEE1A5-F870-CA8A-CBE2-E15322AA8F93}"/>
                </a:ext>
              </a:extLst>
            </p:cNvPr>
            <p:cNvGrpSpPr/>
            <p:nvPr/>
          </p:nvGrpSpPr>
          <p:grpSpPr>
            <a:xfrm rot="5400000">
              <a:off x="1515103" y="-1057393"/>
              <a:ext cx="63104" cy="3091589"/>
              <a:chOff x="0" y="0"/>
              <a:chExt cx="17101" cy="934750"/>
            </a:xfrm>
          </p:grpSpPr>
          <p:sp>
            <p:nvSpPr>
              <p:cNvPr id="68" name="Freeform 3">
                <a:extLst>
                  <a:ext uri="{FF2B5EF4-FFF2-40B4-BE49-F238E27FC236}">
                    <a16:creationId xmlns:a16="http://schemas.microsoft.com/office/drawing/2014/main" id="{A13A219A-EB14-86F5-0985-0D17CEF08E0B}"/>
                  </a:ext>
                </a:extLst>
              </p:cNvPr>
              <p:cNvSpPr/>
              <p:nvPr/>
            </p:nvSpPr>
            <p:spPr>
              <a:xfrm>
                <a:off x="0" y="0"/>
                <a:ext cx="17101" cy="934750"/>
              </a:xfrm>
              <a:custGeom>
                <a:avLst/>
                <a:gdLst/>
                <a:ahLst/>
                <a:cxnLst/>
                <a:rect l="l" t="t" r="r" b="b"/>
                <a:pathLst>
                  <a:path w="17101" h="934750">
                    <a:moveTo>
                      <a:pt x="0" y="0"/>
                    </a:moveTo>
                    <a:lnTo>
                      <a:pt x="17101" y="0"/>
                    </a:lnTo>
                    <a:lnTo>
                      <a:pt x="17101" y="934750"/>
                    </a:lnTo>
                    <a:lnTo>
                      <a:pt x="0" y="934750"/>
                    </a:lnTo>
                    <a:close/>
                  </a:path>
                </a:pathLst>
              </a:custGeom>
              <a:solidFill>
                <a:srgbClr val="365B6D"/>
              </a:solidFill>
            </p:spPr>
            <p:txBody>
              <a:bodyPr/>
              <a:lstStyle/>
              <a:p>
                <a:pPr algn="l" rtl="0"/>
                <a:endParaRPr lang="sq-AL" noProof="0" dirty="0"/>
              </a:p>
            </p:txBody>
          </p:sp>
          <p:sp>
            <p:nvSpPr>
              <p:cNvPr id="69" name="TextBox 4">
                <a:extLst>
                  <a:ext uri="{FF2B5EF4-FFF2-40B4-BE49-F238E27FC236}">
                    <a16:creationId xmlns:a16="http://schemas.microsoft.com/office/drawing/2014/main" id="{54EB9BE6-53B6-B21F-BF14-D435F037A992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7101" cy="944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1871"/>
                  </a:lnSpc>
                </a:pPr>
                <a:endParaRPr lang="sq-AL" noProof="0" dirty="0"/>
              </a:p>
            </p:txBody>
          </p:sp>
        </p:grpSp>
        <p:grpSp>
          <p:nvGrpSpPr>
            <p:cNvPr id="65" name="Group 19">
              <a:extLst>
                <a:ext uri="{FF2B5EF4-FFF2-40B4-BE49-F238E27FC236}">
                  <a16:creationId xmlns:a16="http://schemas.microsoft.com/office/drawing/2014/main" id="{D4EF1AE0-68C7-68C9-2789-0F320AE8CF06}"/>
                </a:ext>
              </a:extLst>
            </p:cNvPr>
            <p:cNvGrpSpPr/>
            <p:nvPr/>
          </p:nvGrpSpPr>
          <p:grpSpPr>
            <a:xfrm>
              <a:off x="97017" y="215910"/>
              <a:ext cx="3036746" cy="194284"/>
              <a:chOff x="120176" y="-97609"/>
              <a:chExt cx="2266969" cy="233489"/>
            </a:xfrm>
          </p:grpSpPr>
          <p:sp>
            <p:nvSpPr>
              <p:cNvPr id="66" name="TextBox 20">
                <a:extLst>
                  <a:ext uri="{FF2B5EF4-FFF2-40B4-BE49-F238E27FC236}">
                    <a16:creationId xmlns:a16="http://schemas.microsoft.com/office/drawing/2014/main" id="{4E68CBC3-84F5-2A9F-47B3-56D647DBA892}"/>
                  </a:ext>
                </a:extLst>
              </p:cNvPr>
              <p:cNvSpPr txBox="1"/>
              <p:nvPr/>
            </p:nvSpPr>
            <p:spPr>
              <a:xfrm>
                <a:off x="317411" y="-71078"/>
                <a:ext cx="2069734" cy="19264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 rtl="0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sq-AL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Buxheti</a:t>
                </a:r>
                <a:r>
                  <a:rPr lang="en-GB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</a:t>
                </a:r>
                <a:r>
                  <a:rPr lang="en-GB" sz="999" spc="3" noProof="0" dirty="0" err="1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Faktik</a:t>
                </a:r>
                <a:r>
                  <a:rPr lang="en-GB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2025 </a:t>
                </a:r>
                <a:r>
                  <a:rPr lang="sq-AL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për Qytetarët</a:t>
                </a:r>
              </a:p>
            </p:txBody>
          </p:sp>
          <p:sp>
            <p:nvSpPr>
              <p:cNvPr id="67" name="TextBox 21">
                <a:extLst>
                  <a:ext uri="{FF2B5EF4-FFF2-40B4-BE49-F238E27FC236}">
                    <a16:creationId xmlns:a16="http://schemas.microsoft.com/office/drawing/2014/main" id="{6CFBF0DD-7448-CD8E-F974-B6AA66D6C9DC}"/>
                  </a:ext>
                </a:extLst>
              </p:cNvPr>
              <p:cNvSpPr txBox="1"/>
              <p:nvPr/>
            </p:nvSpPr>
            <p:spPr>
              <a:xfrm>
                <a:off x="120176" y="-97609"/>
                <a:ext cx="140198" cy="23348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 rtl="0">
                  <a:lnSpc>
                    <a:spcPts val="1679"/>
                  </a:lnSpc>
                  <a:spcBef>
                    <a:spcPct val="0"/>
                  </a:spcBef>
                </a:pPr>
                <a:r>
                  <a:rPr lang="en-US" sz="1200" b="1" spc="4" noProof="0" dirty="0">
                    <a:solidFill>
                      <a:srgbClr val="E49393"/>
                    </a:solidFill>
                    <a:latin typeface="Barlow Bold"/>
                    <a:ea typeface="Barlow Bold"/>
                    <a:cs typeface="Barlow Bold"/>
                    <a:sym typeface="Barlow Bold"/>
                  </a:rPr>
                  <a:t>7</a:t>
                </a:r>
                <a:endParaRPr lang="sq-AL" sz="1200" b="1" spc="4" noProof="0" dirty="0">
                  <a:solidFill>
                    <a:srgbClr val="E49393"/>
                  </a:solidFill>
                  <a:latin typeface="Barlow Bold"/>
                  <a:ea typeface="Barlow Bold"/>
                  <a:cs typeface="Barlow Bold"/>
                  <a:sym typeface="Barlow Bold"/>
                </a:endParaRPr>
              </a:p>
            </p:txBody>
          </p:sp>
        </p:grpSp>
      </p:grpSp>
      <p:grpSp>
        <p:nvGrpSpPr>
          <p:cNvPr id="76" name="Group 5">
            <a:extLst>
              <a:ext uri="{FF2B5EF4-FFF2-40B4-BE49-F238E27FC236}">
                <a16:creationId xmlns:a16="http://schemas.microsoft.com/office/drawing/2014/main" id="{EBE8381B-21F1-0B8B-8677-B3B27883D218}"/>
              </a:ext>
            </a:extLst>
          </p:cNvPr>
          <p:cNvGrpSpPr/>
          <p:nvPr/>
        </p:nvGrpSpPr>
        <p:grpSpPr>
          <a:xfrm rot="-10138660">
            <a:off x="6729297" y="-236639"/>
            <a:ext cx="2141005" cy="1985278"/>
            <a:chOff x="0" y="0"/>
            <a:chExt cx="812800" cy="753681"/>
          </a:xfrm>
        </p:grpSpPr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229B0208-137A-2A4A-1081-0285C82AC135}"/>
                </a:ext>
              </a:extLst>
            </p:cNvPr>
            <p:cNvSpPr/>
            <p:nvPr/>
          </p:nvSpPr>
          <p:spPr>
            <a:xfrm>
              <a:off x="0" y="0"/>
              <a:ext cx="812800" cy="753680"/>
            </a:xfrm>
            <a:custGeom>
              <a:avLst/>
              <a:gdLst/>
              <a:ahLst/>
              <a:cxnLst/>
              <a:rect l="l" t="t" r="r" b="b"/>
              <a:pathLst>
                <a:path w="812800" h="753680">
                  <a:moveTo>
                    <a:pt x="406400" y="0"/>
                  </a:moveTo>
                  <a:lnTo>
                    <a:pt x="812800" y="753680"/>
                  </a:lnTo>
                  <a:lnTo>
                    <a:pt x="0" y="75368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16863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78" name="TextBox 7">
              <a:extLst>
                <a:ext uri="{FF2B5EF4-FFF2-40B4-BE49-F238E27FC236}">
                  <a16:creationId xmlns:a16="http://schemas.microsoft.com/office/drawing/2014/main" id="{CD550D41-2224-639D-EB0A-BCB8E3CF1F02}"/>
                </a:ext>
              </a:extLst>
            </p:cNvPr>
            <p:cNvSpPr txBox="1"/>
            <p:nvPr/>
          </p:nvSpPr>
          <p:spPr>
            <a:xfrm>
              <a:off x="127000" y="321348"/>
              <a:ext cx="558800" cy="378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79" name="Group 15">
            <a:extLst>
              <a:ext uri="{FF2B5EF4-FFF2-40B4-BE49-F238E27FC236}">
                <a16:creationId xmlns:a16="http://schemas.microsoft.com/office/drawing/2014/main" id="{AA25E339-8BE0-A3EB-6662-48BED384FD6A}"/>
              </a:ext>
            </a:extLst>
          </p:cNvPr>
          <p:cNvGrpSpPr/>
          <p:nvPr/>
        </p:nvGrpSpPr>
        <p:grpSpPr>
          <a:xfrm rot="-10138660">
            <a:off x="6498344" y="-656774"/>
            <a:ext cx="2141005" cy="1985278"/>
            <a:chOff x="0" y="0"/>
            <a:chExt cx="812800" cy="753681"/>
          </a:xfrm>
        </p:grpSpPr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EA8B8D5F-C097-607C-183B-21CAA575EC0C}"/>
                </a:ext>
              </a:extLst>
            </p:cNvPr>
            <p:cNvSpPr/>
            <p:nvPr/>
          </p:nvSpPr>
          <p:spPr>
            <a:xfrm>
              <a:off x="0" y="0"/>
              <a:ext cx="812800" cy="753680"/>
            </a:xfrm>
            <a:custGeom>
              <a:avLst/>
              <a:gdLst/>
              <a:ahLst/>
              <a:cxnLst/>
              <a:rect l="l" t="t" r="r" b="b"/>
              <a:pathLst>
                <a:path w="812800" h="753680">
                  <a:moveTo>
                    <a:pt x="406400" y="0"/>
                  </a:moveTo>
                  <a:lnTo>
                    <a:pt x="812800" y="753680"/>
                  </a:lnTo>
                  <a:lnTo>
                    <a:pt x="0" y="75368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16863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81" name="TextBox 17">
              <a:extLst>
                <a:ext uri="{FF2B5EF4-FFF2-40B4-BE49-F238E27FC236}">
                  <a16:creationId xmlns:a16="http://schemas.microsoft.com/office/drawing/2014/main" id="{287793B7-B29F-910A-507A-3C4A70E8C7C9}"/>
                </a:ext>
              </a:extLst>
            </p:cNvPr>
            <p:cNvSpPr txBox="1"/>
            <p:nvPr/>
          </p:nvSpPr>
          <p:spPr>
            <a:xfrm>
              <a:off x="127000" y="321348"/>
              <a:ext cx="558800" cy="378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pic>
        <p:nvPicPr>
          <p:cNvPr id="2" name="Picture 1" descr="The results of the 2023 Census are published, Albania has 2 million and 412  thousand inhabitants. The population shrinks by 409 thousand compared to  2011, the figures show how the demographics have changed – Balkanweb.com -  News24">
            <a:extLst>
              <a:ext uri="{FF2B5EF4-FFF2-40B4-BE49-F238E27FC236}">
                <a16:creationId xmlns:a16="http://schemas.microsoft.com/office/drawing/2014/main" id="{17F23076-815E-7113-F42F-AB07C54BA1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43530"/>
            <a:ext cx="7556500" cy="3249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3552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8D701-5B5E-C2BE-AC0D-575EEAC90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>
            <a:extLst>
              <a:ext uri="{FF2B5EF4-FFF2-40B4-BE49-F238E27FC236}">
                <a16:creationId xmlns:a16="http://schemas.microsoft.com/office/drawing/2014/main" id="{0F38A1EC-D7B7-2D9A-5734-E24B37374BA8}"/>
              </a:ext>
            </a:extLst>
          </p:cNvPr>
          <p:cNvSpPr txBox="1"/>
          <p:nvPr/>
        </p:nvSpPr>
        <p:spPr>
          <a:xfrm>
            <a:off x="755999" y="689325"/>
            <a:ext cx="6072664" cy="430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sq-AL" sz="2799" b="1" noProof="0" dirty="0">
                <a:solidFill>
                  <a:srgbClr val="365B6D"/>
                </a:solidFill>
                <a:latin typeface="Barlow Bold"/>
                <a:ea typeface="Barlow Bold"/>
                <a:cs typeface="Barlow Bold"/>
                <a:sym typeface="Barlow Bold"/>
              </a:rPr>
              <a:t>TREGUESIT KRYESORË FISKALË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2B67B66-E69A-28F9-6C37-2935462B7833}"/>
              </a:ext>
            </a:extLst>
          </p:cNvPr>
          <p:cNvGrpSpPr/>
          <p:nvPr/>
        </p:nvGrpSpPr>
        <p:grpSpPr>
          <a:xfrm>
            <a:off x="386626" y="1130994"/>
            <a:ext cx="6804501" cy="2346031"/>
            <a:chOff x="196088" y="1473533"/>
            <a:chExt cx="7157696" cy="222449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95C5935-A3CE-1EA6-999E-986A9E95A813}"/>
                </a:ext>
              </a:extLst>
            </p:cNvPr>
            <p:cNvSpPr/>
            <p:nvPr/>
          </p:nvSpPr>
          <p:spPr>
            <a:xfrm>
              <a:off x="196850" y="1536047"/>
              <a:ext cx="1729818" cy="1093660"/>
            </a:xfrm>
            <a:custGeom>
              <a:avLst/>
              <a:gdLst>
                <a:gd name="connsiteX0" fmla="*/ 11063 w 1390939"/>
                <a:gd name="connsiteY0" fmla="*/ 52125 h 867129"/>
                <a:gd name="connsiteX1" fmla="*/ 479 w 1390939"/>
                <a:gd name="connsiteY1" fmla="*/ 511442 h 867129"/>
                <a:gd name="connsiteX2" fmla="*/ 17413 w 1390939"/>
                <a:gd name="connsiteY2" fmla="*/ 718875 h 867129"/>
                <a:gd name="connsiteX3" fmla="*/ 70329 w 1390939"/>
                <a:gd name="connsiteY3" fmla="*/ 786609 h 867129"/>
                <a:gd name="connsiteX4" fmla="*/ 165579 w 1390939"/>
                <a:gd name="connsiteY4" fmla="*/ 788725 h 867129"/>
                <a:gd name="connsiteX5" fmla="*/ 823863 w 1390939"/>
                <a:gd name="connsiteY5" fmla="*/ 828942 h 867129"/>
                <a:gd name="connsiteX6" fmla="*/ 1236613 w 1390939"/>
                <a:gd name="connsiteY6" fmla="*/ 867042 h 867129"/>
                <a:gd name="connsiteX7" fmla="*/ 1338213 w 1390939"/>
                <a:gd name="connsiteY7" fmla="*/ 837409 h 867129"/>
                <a:gd name="connsiteX8" fmla="*/ 1386896 w 1390939"/>
                <a:gd name="connsiteY8" fmla="*/ 776025 h 867129"/>
                <a:gd name="connsiteX9" fmla="*/ 1384779 w 1390939"/>
                <a:gd name="connsiteY9" fmla="*/ 568592 h 867129"/>
                <a:gd name="connsiteX10" fmla="*/ 1357263 w 1390939"/>
                <a:gd name="connsiteY10" fmla="*/ 223575 h 867129"/>
                <a:gd name="connsiteX11" fmla="*/ 1333979 w 1390939"/>
                <a:gd name="connsiteY11" fmla="*/ 45775 h 867129"/>
                <a:gd name="connsiteX12" fmla="*/ 1287413 w 1390939"/>
                <a:gd name="connsiteY12" fmla="*/ 11909 h 867129"/>
                <a:gd name="connsiteX13" fmla="*/ 720146 w 1390939"/>
                <a:gd name="connsiteY13" fmla="*/ 7675 h 867129"/>
                <a:gd name="connsiteX14" fmla="*/ 239663 w 1390939"/>
                <a:gd name="connsiteY14" fmla="*/ 7675 h 867129"/>
                <a:gd name="connsiteX15" fmla="*/ 72446 w 1390939"/>
                <a:gd name="connsiteY15" fmla="*/ 5559 h 867129"/>
                <a:gd name="connsiteX16" fmla="*/ 11063 w 1390939"/>
                <a:gd name="connsiteY16" fmla="*/ 52125 h 867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939" h="867129">
                  <a:moveTo>
                    <a:pt x="11063" y="52125"/>
                  </a:moveTo>
                  <a:cubicBezTo>
                    <a:pt x="-931" y="136439"/>
                    <a:pt x="-579" y="400317"/>
                    <a:pt x="479" y="511442"/>
                  </a:cubicBezTo>
                  <a:cubicBezTo>
                    <a:pt x="1537" y="622567"/>
                    <a:pt x="5771" y="673014"/>
                    <a:pt x="17413" y="718875"/>
                  </a:cubicBezTo>
                  <a:cubicBezTo>
                    <a:pt x="29055" y="764736"/>
                    <a:pt x="45635" y="774967"/>
                    <a:pt x="70329" y="786609"/>
                  </a:cubicBezTo>
                  <a:cubicBezTo>
                    <a:pt x="95023" y="798251"/>
                    <a:pt x="165579" y="788725"/>
                    <a:pt x="165579" y="788725"/>
                  </a:cubicBezTo>
                  <a:lnTo>
                    <a:pt x="823863" y="828942"/>
                  </a:lnTo>
                  <a:cubicBezTo>
                    <a:pt x="1002369" y="841995"/>
                    <a:pt x="1150888" y="865631"/>
                    <a:pt x="1236613" y="867042"/>
                  </a:cubicBezTo>
                  <a:cubicBezTo>
                    <a:pt x="1322338" y="868453"/>
                    <a:pt x="1313166" y="852578"/>
                    <a:pt x="1338213" y="837409"/>
                  </a:cubicBezTo>
                  <a:cubicBezTo>
                    <a:pt x="1363260" y="822240"/>
                    <a:pt x="1379135" y="820828"/>
                    <a:pt x="1386896" y="776025"/>
                  </a:cubicBezTo>
                  <a:cubicBezTo>
                    <a:pt x="1394657" y="731222"/>
                    <a:pt x="1389718" y="660667"/>
                    <a:pt x="1384779" y="568592"/>
                  </a:cubicBezTo>
                  <a:cubicBezTo>
                    <a:pt x="1379840" y="476517"/>
                    <a:pt x="1365730" y="310711"/>
                    <a:pt x="1357263" y="223575"/>
                  </a:cubicBezTo>
                  <a:cubicBezTo>
                    <a:pt x="1348796" y="136439"/>
                    <a:pt x="1345621" y="81053"/>
                    <a:pt x="1333979" y="45775"/>
                  </a:cubicBezTo>
                  <a:cubicBezTo>
                    <a:pt x="1322337" y="10497"/>
                    <a:pt x="1389719" y="18259"/>
                    <a:pt x="1287413" y="11909"/>
                  </a:cubicBezTo>
                  <a:cubicBezTo>
                    <a:pt x="1185108" y="5559"/>
                    <a:pt x="720146" y="7675"/>
                    <a:pt x="720146" y="7675"/>
                  </a:cubicBezTo>
                  <a:lnTo>
                    <a:pt x="239663" y="7675"/>
                  </a:lnTo>
                  <a:cubicBezTo>
                    <a:pt x="131713" y="7322"/>
                    <a:pt x="109488" y="-1849"/>
                    <a:pt x="72446" y="5559"/>
                  </a:cubicBezTo>
                  <a:cubicBezTo>
                    <a:pt x="35404" y="12967"/>
                    <a:pt x="23057" y="-32189"/>
                    <a:pt x="11063" y="52125"/>
                  </a:cubicBezTo>
                  <a:close/>
                </a:path>
              </a:pathLst>
            </a:custGeom>
            <a:solidFill>
              <a:srgbClr val="D18F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>
                <a:lnSpc>
                  <a:spcPct val="120000"/>
                </a:lnSpc>
              </a:pPr>
              <a:r>
                <a:rPr lang="en-US" sz="1200" b="1" dirty="0">
                  <a:latin typeface="Barlow" panose="00000500000000000000" pitchFamily="2" charset="0"/>
                </a:rPr>
                <a:t>P</a:t>
              </a:r>
              <a:r>
                <a:rPr lang="sq-AL" sz="1200" b="1" noProof="0" dirty="0">
                  <a:latin typeface="Barlow" panose="00000500000000000000" pitchFamily="2" charset="0"/>
                </a:rPr>
                <a:t>rodukti </a:t>
              </a:r>
              <a:r>
                <a:rPr lang="en-US" sz="1200" b="1" noProof="0" dirty="0" err="1">
                  <a:latin typeface="Barlow" panose="00000500000000000000" pitchFamily="2" charset="0"/>
                </a:rPr>
                <a:t>i</a:t>
              </a:r>
              <a:r>
                <a:rPr lang="sq-AL" sz="1200" b="1" noProof="0" dirty="0">
                  <a:latin typeface="Barlow" panose="00000500000000000000" pitchFamily="2" charset="0"/>
                </a:rPr>
                <a:t> </a:t>
              </a:r>
              <a:r>
                <a:rPr lang="en-US" sz="1200" b="1" noProof="0" dirty="0">
                  <a:latin typeface="Barlow" panose="00000500000000000000" pitchFamily="2" charset="0"/>
                </a:rPr>
                <a:t>B</a:t>
              </a:r>
              <a:r>
                <a:rPr lang="sq-AL" sz="1200" b="1" noProof="0" dirty="0">
                  <a:latin typeface="Barlow" panose="00000500000000000000" pitchFamily="2" charset="0"/>
                </a:rPr>
                <a:t>rendshëm </a:t>
              </a:r>
              <a:r>
                <a:rPr lang="en-US" sz="1200" b="1" dirty="0">
                  <a:latin typeface="Barlow" panose="00000500000000000000" pitchFamily="2" charset="0"/>
                </a:rPr>
                <a:t>B</a:t>
              </a:r>
              <a:r>
                <a:rPr lang="sq-AL" sz="1200" b="1" noProof="0" dirty="0">
                  <a:latin typeface="Barlow" panose="00000500000000000000" pitchFamily="2" charset="0"/>
                </a:rPr>
                <a:t>ruto</a:t>
              </a:r>
              <a:r>
                <a:rPr lang="en-US" sz="1200" b="1" noProof="0" dirty="0">
                  <a:latin typeface="Barlow" panose="00000500000000000000" pitchFamily="2" charset="0"/>
                </a:rPr>
                <a:t> </a:t>
              </a:r>
              <a:r>
                <a:rPr lang="en-US" sz="1400" b="1" noProof="0" dirty="0">
                  <a:latin typeface="Barlow" panose="00000500000000000000" pitchFamily="2" charset="0"/>
                </a:rPr>
                <a:t>(PBB)</a:t>
              </a:r>
              <a:endParaRPr lang="sq-AL" sz="1400" b="1" noProof="0" dirty="0">
                <a:latin typeface="Barlow" panose="00000500000000000000" pitchFamily="2" charset="0"/>
              </a:endParaRPr>
            </a:p>
            <a:p>
              <a:pPr algn="ctr" rtl="0">
                <a:lnSpc>
                  <a:spcPct val="120000"/>
                </a:lnSpc>
                <a:spcBef>
                  <a:spcPts val="300"/>
                </a:spcBef>
              </a:pPr>
              <a:r>
                <a:rPr lang="sq-AL" sz="1400" b="1" noProof="0" dirty="0">
                  <a:latin typeface="Barlow" panose="00000500000000000000" pitchFamily="2" charset="0"/>
                </a:rPr>
                <a:t>2.</a:t>
              </a:r>
              <a:r>
                <a:rPr lang="en-US" sz="1400" b="1" noProof="0" dirty="0">
                  <a:latin typeface="Barlow" panose="00000500000000000000" pitchFamily="2" charset="0"/>
                </a:rPr>
                <a:t>651</a:t>
              </a:r>
              <a:r>
                <a:rPr lang="sq-AL" sz="1400" b="1" noProof="0" dirty="0">
                  <a:latin typeface="Barlow" panose="00000500000000000000" pitchFamily="2" charset="0"/>
                </a:rPr>
                <a:t> miliardë LEK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B4C385-DB1F-C0DF-A2B2-389A7FCE22FF}"/>
                </a:ext>
              </a:extLst>
            </p:cNvPr>
            <p:cNvSpPr/>
            <p:nvPr/>
          </p:nvSpPr>
          <p:spPr>
            <a:xfrm>
              <a:off x="5619989" y="1473533"/>
              <a:ext cx="1705766" cy="1093661"/>
            </a:xfrm>
            <a:custGeom>
              <a:avLst/>
              <a:gdLst>
                <a:gd name="connsiteX0" fmla="*/ 21458 w 2467191"/>
                <a:gd name="connsiteY0" fmla="*/ 529368 h 1113573"/>
                <a:gd name="connsiteX1" fmla="*/ 144225 w 2467191"/>
                <a:gd name="connsiteY1" fmla="*/ 1003501 h 1113573"/>
                <a:gd name="connsiteX2" fmla="*/ 178091 w 2467191"/>
                <a:gd name="connsiteY2" fmla="*/ 1083934 h 1113573"/>
                <a:gd name="connsiteX3" fmla="*/ 211958 w 2467191"/>
                <a:gd name="connsiteY3" fmla="*/ 1083934 h 1113573"/>
                <a:gd name="connsiteX4" fmla="*/ 1740191 w 2467191"/>
                <a:gd name="connsiteY4" fmla="*/ 1109334 h 1113573"/>
                <a:gd name="connsiteX5" fmla="*/ 2383658 w 2467191"/>
                <a:gd name="connsiteY5" fmla="*/ 1096634 h 1113573"/>
                <a:gd name="connsiteX6" fmla="*/ 2464091 w 2467191"/>
                <a:gd name="connsiteY6" fmla="*/ 952701 h 1113573"/>
                <a:gd name="connsiteX7" fmla="*/ 2430225 w 2467191"/>
                <a:gd name="connsiteY7" fmla="*/ 410834 h 1113573"/>
                <a:gd name="connsiteX8" fmla="*/ 2358258 w 2467191"/>
                <a:gd name="connsiteY8" fmla="*/ 101801 h 1113573"/>
                <a:gd name="connsiteX9" fmla="*/ 2252425 w 2467191"/>
                <a:gd name="connsiteY9" fmla="*/ 4434 h 1113573"/>
                <a:gd name="connsiteX10" fmla="*/ 1520058 w 2467191"/>
                <a:gd name="connsiteY10" fmla="*/ 25601 h 1113573"/>
                <a:gd name="connsiteX11" fmla="*/ 360125 w 2467191"/>
                <a:gd name="connsiteY11" fmla="*/ 106034 h 1113573"/>
                <a:gd name="connsiteX12" fmla="*/ 110358 w 2467191"/>
                <a:gd name="connsiteY12" fmla="*/ 156834 h 1113573"/>
                <a:gd name="connsiteX13" fmla="*/ 8758 w 2467191"/>
                <a:gd name="connsiteY13" fmla="*/ 258434 h 1113573"/>
                <a:gd name="connsiteX14" fmla="*/ 21458 w 2467191"/>
                <a:gd name="connsiteY14" fmla="*/ 529368 h 111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67191" h="1113573">
                  <a:moveTo>
                    <a:pt x="21458" y="529368"/>
                  </a:moveTo>
                  <a:cubicBezTo>
                    <a:pt x="44036" y="653546"/>
                    <a:pt x="118120" y="911073"/>
                    <a:pt x="144225" y="1003501"/>
                  </a:cubicBezTo>
                  <a:cubicBezTo>
                    <a:pt x="170330" y="1095929"/>
                    <a:pt x="166802" y="1070529"/>
                    <a:pt x="178091" y="1083934"/>
                  </a:cubicBezTo>
                  <a:cubicBezTo>
                    <a:pt x="189380" y="1097339"/>
                    <a:pt x="211958" y="1083934"/>
                    <a:pt x="211958" y="1083934"/>
                  </a:cubicBezTo>
                  <a:lnTo>
                    <a:pt x="1740191" y="1109334"/>
                  </a:lnTo>
                  <a:cubicBezTo>
                    <a:pt x="2102141" y="1111451"/>
                    <a:pt x="2263008" y="1122739"/>
                    <a:pt x="2383658" y="1096634"/>
                  </a:cubicBezTo>
                  <a:cubicBezTo>
                    <a:pt x="2504308" y="1070529"/>
                    <a:pt x="2456330" y="1067001"/>
                    <a:pt x="2464091" y="952701"/>
                  </a:cubicBezTo>
                  <a:cubicBezTo>
                    <a:pt x="2471852" y="838401"/>
                    <a:pt x="2447864" y="552651"/>
                    <a:pt x="2430225" y="410834"/>
                  </a:cubicBezTo>
                  <a:cubicBezTo>
                    <a:pt x="2412586" y="269017"/>
                    <a:pt x="2387891" y="169534"/>
                    <a:pt x="2358258" y="101801"/>
                  </a:cubicBezTo>
                  <a:cubicBezTo>
                    <a:pt x="2328625" y="34068"/>
                    <a:pt x="2392125" y="17134"/>
                    <a:pt x="2252425" y="4434"/>
                  </a:cubicBezTo>
                  <a:cubicBezTo>
                    <a:pt x="2112725" y="-8266"/>
                    <a:pt x="1835441" y="8668"/>
                    <a:pt x="1520058" y="25601"/>
                  </a:cubicBezTo>
                  <a:cubicBezTo>
                    <a:pt x="1204675" y="42534"/>
                    <a:pt x="595075" y="84162"/>
                    <a:pt x="360125" y="106034"/>
                  </a:cubicBezTo>
                  <a:cubicBezTo>
                    <a:pt x="125175" y="127906"/>
                    <a:pt x="168919" y="131434"/>
                    <a:pt x="110358" y="156834"/>
                  </a:cubicBezTo>
                  <a:cubicBezTo>
                    <a:pt x="51797" y="182234"/>
                    <a:pt x="24280" y="197756"/>
                    <a:pt x="8758" y="258434"/>
                  </a:cubicBezTo>
                  <a:cubicBezTo>
                    <a:pt x="-6764" y="319112"/>
                    <a:pt x="-1120" y="405190"/>
                    <a:pt x="21458" y="529368"/>
                  </a:cubicBezTo>
                  <a:close/>
                </a:path>
              </a:pathLst>
            </a:custGeom>
            <a:solidFill>
              <a:srgbClr val="365B6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400" b="1" dirty="0">
                  <a:latin typeface="Barlow" panose="00000500000000000000" pitchFamily="2" charset="0"/>
                </a:rPr>
                <a:t>B</a:t>
              </a:r>
              <a:r>
                <a:rPr lang="sq-AL" sz="1400" b="1" noProof="0" dirty="0">
                  <a:latin typeface="Barlow" panose="00000500000000000000" pitchFamily="2" charset="0"/>
                </a:rPr>
                <a:t>orxh</a:t>
              </a:r>
              <a:r>
                <a:rPr lang="en-US" sz="1400" b="1" noProof="0" dirty="0" err="1">
                  <a:latin typeface="Barlow" panose="00000500000000000000" pitchFamily="2" charset="0"/>
                </a:rPr>
                <a:t>i</a:t>
              </a:r>
              <a:r>
                <a:rPr lang="sq-AL" sz="1400" b="1" noProof="0" dirty="0">
                  <a:latin typeface="Barlow" panose="00000500000000000000" pitchFamily="2" charset="0"/>
                </a:rPr>
                <a:t> publik</a:t>
              </a:r>
            </a:p>
            <a:p>
              <a:pPr algn="ctr" rtl="0"/>
              <a:r>
                <a:rPr lang="sq-AL" sz="1400" b="1" noProof="0" dirty="0">
                  <a:latin typeface="Barlow" panose="00000500000000000000" pitchFamily="2" charset="0"/>
                </a:rPr>
                <a:t>5</a:t>
              </a:r>
              <a:r>
                <a:rPr lang="en-US" sz="1400" b="1" noProof="0" dirty="0">
                  <a:latin typeface="Barlow" panose="00000500000000000000" pitchFamily="2" charset="0"/>
                </a:rPr>
                <a:t>2.9</a:t>
              </a:r>
              <a:r>
                <a:rPr lang="sq-AL" sz="1400" b="1" noProof="0" dirty="0">
                  <a:latin typeface="Barlow" panose="00000500000000000000" pitchFamily="2" charset="0"/>
                </a:rPr>
                <a:t>% e PBB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C00C34F-D36A-B725-6483-89C1234DAE58}"/>
                </a:ext>
              </a:extLst>
            </p:cNvPr>
            <p:cNvSpPr/>
            <p:nvPr/>
          </p:nvSpPr>
          <p:spPr>
            <a:xfrm>
              <a:off x="2005633" y="1525367"/>
              <a:ext cx="1715584" cy="1057172"/>
            </a:xfrm>
            <a:custGeom>
              <a:avLst/>
              <a:gdLst>
                <a:gd name="connsiteX0" fmla="*/ 10697 w 1379494"/>
                <a:gd name="connsiteY0" fmla="*/ 135515 h 775813"/>
                <a:gd name="connsiteX1" fmla="*/ 13872 w 1379494"/>
                <a:gd name="connsiteY1" fmla="*/ 641927 h 775813"/>
                <a:gd name="connsiteX2" fmla="*/ 102772 w 1379494"/>
                <a:gd name="connsiteY2" fmla="*/ 770515 h 775813"/>
                <a:gd name="connsiteX3" fmla="*/ 636172 w 1379494"/>
                <a:gd name="connsiteY3" fmla="*/ 753052 h 775813"/>
                <a:gd name="connsiteX4" fmla="*/ 1244185 w 1379494"/>
                <a:gd name="connsiteY4" fmla="*/ 721302 h 775813"/>
                <a:gd name="connsiteX5" fmla="*/ 1372772 w 1379494"/>
                <a:gd name="connsiteY5" fmla="*/ 641927 h 775813"/>
                <a:gd name="connsiteX6" fmla="*/ 1360072 w 1379494"/>
                <a:gd name="connsiteY6" fmla="*/ 216477 h 775813"/>
                <a:gd name="connsiteX7" fmla="*/ 1348960 w 1379494"/>
                <a:gd name="connsiteY7" fmla="*/ 37090 h 775813"/>
                <a:gd name="connsiteX8" fmla="*/ 1085435 w 1379494"/>
                <a:gd name="connsiteY8" fmla="*/ 18040 h 775813"/>
                <a:gd name="connsiteX9" fmla="*/ 434560 w 1379494"/>
                <a:gd name="connsiteY9" fmla="*/ 2165 h 775813"/>
                <a:gd name="connsiteX10" fmla="*/ 115472 w 1379494"/>
                <a:gd name="connsiteY10" fmla="*/ 16452 h 775813"/>
                <a:gd name="connsiteX11" fmla="*/ 10697 w 1379494"/>
                <a:gd name="connsiteY11" fmla="*/ 135515 h 77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9494" h="775813">
                  <a:moveTo>
                    <a:pt x="10697" y="135515"/>
                  </a:moveTo>
                  <a:cubicBezTo>
                    <a:pt x="-6236" y="239761"/>
                    <a:pt x="-1474" y="536094"/>
                    <a:pt x="13872" y="641927"/>
                  </a:cubicBezTo>
                  <a:cubicBezTo>
                    <a:pt x="29218" y="747760"/>
                    <a:pt x="-945" y="751994"/>
                    <a:pt x="102772" y="770515"/>
                  </a:cubicBezTo>
                  <a:cubicBezTo>
                    <a:pt x="206489" y="789036"/>
                    <a:pt x="636172" y="753052"/>
                    <a:pt x="636172" y="753052"/>
                  </a:cubicBezTo>
                  <a:cubicBezTo>
                    <a:pt x="826407" y="744850"/>
                    <a:pt x="1121418" y="739823"/>
                    <a:pt x="1244185" y="721302"/>
                  </a:cubicBezTo>
                  <a:cubicBezTo>
                    <a:pt x="1366952" y="702781"/>
                    <a:pt x="1353458" y="726064"/>
                    <a:pt x="1372772" y="641927"/>
                  </a:cubicBezTo>
                  <a:cubicBezTo>
                    <a:pt x="1392086" y="557790"/>
                    <a:pt x="1364041" y="317283"/>
                    <a:pt x="1360072" y="216477"/>
                  </a:cubicBezTo>
                  <a:cubicBezTo>
                    <a:pt x="1356103" y="115671"/>
                    <a:pt x="1394733" y="70163"/>
                    <a:pt x="1348960" y="37090"/>
                  </a:cubicBezTo>
                  <a:cubicBezTo>
                    <a:pt x="1303187" y="4017"/>
                    <a:pt x="1237835" y="23861"/>
                    <a:pt x="1085435" y="18040"/>
                  </a:cubicBezTo>
                  <a:cubicBezTo>
                    <a:pt x="933035" y="12219"/>
                    <a:pt x="596220" y="2430"/>
                    <a:pt x="434560" y="2165"/>
                  </a:cubicBezTo>
                  <a:cubicBezTo>
                    <a:pt x="272900" y="1900"/>
                    <a:pt x="186645" y="-7890"/>
                    <a:pt x="115472" y="16452"/>
                  </a:cubicBezTo>
                  <a:cubicBezTo>
                    <a:pt x="44299" y="40794"/>
                    <a:pt x="27630" y="31269"/>
                    <a:pt x="10697" y="1355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q-AL" sz="1400" b="1" noProof="0" dirty="0">
                  <a:latin typeface="Barlow" panose="00000500000000000000" pitchFamily="2" charset="0"/>
                </a:rPr>
                <a:t>PBB për frymë</a:t>
              </a:r>
              <a:endParaRPr lang="en-US" sz="1400" b="1" noProof="0" dirty="0">
                <a:latin typeface="Barlow" panose="00000500000000000000" pitchFamily="2" charset="0"/>
              </a:endParaRPr>
            </a:p>
            <a:p>
              <a:pPr algn="ctr" rtl="0"/>
              <a:endParaRPr lang="sq-AL" sz="1400" b="1" noProof="0" dirty="0">
                <a:latin typeface="Barlow" panose="00000500000000000000" pitchFamily="2" charset="0"/>
              </a:endParaRPr>
            </a:p>
            <a:p>
              <a:pPr algn="ctr" rtl="0"/>
              <a:r>
                <a:rPr lang="sq-AL" sz="1400" b="1" noProof="0" dirty="0">
                  <a:latin typeface="Barlow" panose="00000500000000000000" pitchFamily="2" charset="0"/>
                </a:rPr>
                <a:t>1.</a:t>
              </a:r>
              <a:r>
                <a:rPr lang="en-US" sz="1400" b="1" noProof="0" dirty="0">
                  <a:latin typeface="Barlow" panose="00000500000000000000" pitchFamily="2" charset="0"/>
                </a:rPr>
                <a:t>121</a:t>
              </a:r>
              <a:r>
                <a:rPr lang="sq-AL" sz="1400" b="1" noProof="0" dirty="0">
                  <a:latin typeface="Barlow" panose="00000500000000000000" pitchFamily="2" charset="0"/>
                </a:rPr>
                <a:t>.</a:t>
              </a:r>
              <a:r>
                <a:rPr lang="en-US" sz="1400" b="1" noProof="0" dirty="0">
                  <a:latin typeface="Barlow" panose="00000500000000000000" pitchFamily="2" charset="0"/>
                </a:rPr>
                <a:t>730</a:t>
              </a:r>
              <a:r>
                <a:rPr lang="sq-AL" sz="1400" b="1" noProof="0" dirty="0">
                  <a:latin typeface="Barlow" panose="00000500000000000000" pitchFamily="2" charset="0"/>
                </a:rPr>
                <a:t> LEK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AF0DD1A-AD48-7FF3-5F67-BC75EF1B0B3D}"/>
                </a:ext>
              </a:extLst>
            </p:cNvPr>
            <p:cNvSpPr/>
            <p:nvPr/>
          </p:nvSpPr>
          <p:spPr>
            <a:xfrm>
              <a:off x="5661506" y="2657562"/>
              <a:ext cx="1692278" cy="1040463"/>
            </a:xfrm>
            <a:custGeom>
              <a:avLst/>
              <a:gdLst>
                <a:gd name="connsiteX0" fmla="*/ 2307 w 1360754"/>
                <a:gd name="connsiteY0" fmla="*/ 165248 h 824951"/>
                <a:gd name="connsiteX1" fmla="*/ 11832 w 1360754"/>
                <a:gd name="connsiteY1" fmla="*/ 611336 h 824951"/>
                <a:gd name="connsiteX2" fmla="*/ 45169 w 1360754"/>
                <a:gd name="connsiteY2" fmla="*/ 747861 h 824951"/>
                <a:gd name="connsiteX3" fmla="*/ 313457 w 1360754"/>
                <a:gd name="connsiteY3" fmla="*/ 806598 h 824951"/>
                <a:gd name="connsiteX4" fmla="*/ 1116732 w 1360754"/>
                <a:gd name="connsiteY4" fmla="*/ 820886 h 824951"/>
                <a:gd name="connsiteX5" fmla="*/ 1332632 w 1360754"/>
                <a:gd name="connsiteY5" fmla="*/ 741511 h 824951"/>
                <a:gd name="connsiteX6" fmla="*/ 1359619 w 1360754"/>
                <a:gd name="connsiteY6" fmla="*/ 428773 h 824951"/>
                <a:gd name="connsiteX7" fmla="*/ 1346919 w 1360754"/>
                <a:gd name="connsiteY7" fmla="*/ 116036 h 824951"/>
                <a:gd name="connsiteX8" fmla="*/ 1294532 w 1360754"/>
                <a:gd name="connsiteY8" fmla="*/ 25548 h 824951"/>
                <a:gd name="connsiteX9" fmla="*/ 1169119 w 1360754"/>
                <a:gd name="connsiteY9" fmla="*/ 148 h 824951"/>
                <a:gd name="connsiteX10" fmla="*/ 792882 w 1360754"/>
                <a:gd name="connsiteY10" fmla="*/ 14436 h 824951"/>
                <a:gd name="connsiteX11" fmla="*/ 262657 w 1360754"/>
                <a:gd name="connsiteY11" fmla="*/ 36661 h 824951"/>
                <a:gd name="connsiteX12" fmla="*/ 51519 w 1360754"/>
                <a:gd name="connsiteY12" fmla="*/ 63648 h 824951"/>
                <a:gd name="connsiteX13" fmla="*/ 2307 w 1360754"/>
                <a:gd name="connsiteY13" fmla="*/ 165248 h 82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0754" h="824951">
                  <a:moveTo>
                    <a:pt x="2307" y="165248"/>
                  </a:moveTo>
                  <a:cubicBezTo>
                    <a:pt x="-4308" y="256529"/>
                    <a:pt x="4688" y="514234"/>
                    <a:pt x="11832" y="611336"/>
                  </a:cubicBezTo>
                  <a:cubicBezTo>
                    <a:pt x="18976" y="708438"/>
                    <a:pt x="-5102" y="715317"/>
                    <a:pt x="45169" y="747861"/>
                  </a:cubicBezTo>
                  <a:cubicBezTo>
                    <a:pt x="95440" y="780405"/>
                    <a:pt x="134863" y="794427"/>
                    <a:pt x="313457" y="806598"/>
                  </a:cubicBezTo>
                  <a:cubicBezTo>
                    <a:pt x="492051" y="818769"/>
                    <a:pt x="946870" y="831734"/>
                    <a:pt x="1116732" y="820886"/>
                  </a:cubicBezTo>
                  <a:cubicBezTo>
                    <a:pt x="1286595" y="810038"/>
                    <a:pt x="1292151" y="806863"/>
                    <a:pt x="1332632" y="741511"/>
                  </a:cubicBezTo>
                  <a:cubicBezTo>
                    <a:pt x="1373113" y="676159"/>
                    <a:pt x="1357238" y="533019"/>
                    <a:pt x="1359619" y="428773"/>
                  </a:cubicBezTo>
                  <a:cubicBezTo>
                    <a:pt x="1362000" y="324527"/>
                    <a:pt x="1357767" y="183240"/>
                    <a:pt x="1346919" y="116036"/>
                  </a:cubicBezTo>
                  <a:cubicBezTo>
                    <a:pt x="1336071" y="48832"/>
                    <a:pt x="1324165" y="44863"/>
                    <a:pt x="1294532" y="25548"/>
                  </a:cubicBezTo>
                  <a:cubicBezTo>
                    <a:pt x="1264899" y="6233"/>
                    <a:pt x="1252727" y="2000"/>
                    <a:pt x="1169119" y="148"/>
                  </a:cubicBezTo>
                  <a:cubicBezTo>
                    <a:pt x="1085511" y="-1704"/>
                    <a:pt x="792882" y="14436"/>
                    <a:pt x="792882" y="14436"/>
                  </a:cubicBezTo>
                  <a:lnTo>
                    <a:pt x="262657" y="36661"/>
                  </a:lnTo>
                  <a:cubicBezTo>
                    <a:pt x="139097" y="44863"/>
                    <a:pt x="94911" y="40365"/>
                    <a:pt x="51519" y="63648"/>
                  </a:cubicBezTo>
                  <a:cubicBezTo>
                    <a:pt x="8127" y="86931"/>
                    <a:pt x="8922" y="73967"/>
                    <a:pt x="2307" y="165248"/>
                  </a:cubicBezTo>
                  <a:close/>
                </a:path>
              </a:pathLst>
            </a:custGeom>
            <a:solidFill>
              <a:srgbClr val="5D78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400" b="1" dirty="0">
                  <a:latin typeface="Barlow" panose="00000500000000000000" pitchFamily="2" charset="0"/>
                </a:rPr>
                <a:t>D</a:t>
              </a:r>
              <a:r>
                <a:rPr lang="sq-AL" sz="1400" b="1" noProof="0" dirty="0">
                  <a:latin typeface="Barlow" panose="00000500000000000000" pitchFamily="2" charset="0"/>
                </a:rPr>
                <a:t>eficit</a:t>
              </a:r>
              <a:r>
                <a:rPr lang="en-US" sz="1400" b="1" noProof="0" dirty="0" err="1">
                  <a:latin typeface="Barlow" panose="00000500000000000000" pitchFamily="2" charset="0"/>
                </a:rPr>
                <a:t>i</a:t>
              </a:r>
              <a:endParaRPr lang="sq-AL" sz="1400" b="1" noProof="0" dirty="0">
                <a:latin typeface="Barlow" panose="00000500000000000000" pitchFamily="2" charset="0"/>
              </a:endParaRPr>
            </a:p>
            <a:p>
              <a:pPr algn="ctr" rtl="0">
                <a:spcBef>
                  <a:spcPts val="300"/>
                </a:spcBef>
              </a:pPr>
              <a:r>
                <a:rPr lang="en-US" sz="1400" b="1" dirty="0">
                  <a:latin typeface="Barlow" panose="00000500000000000000" pitchFamily="2" charset="0"/>
                </a:rPr>
                <a:t>1.8</a:t>
              </a:r>
              <a:r>
                <a:rPr lang="sq-AL" sz="1400" b="1" noProof="0" dirty="0">
                  <a:latin typeface="Barlow" panose="00000500000000000000" pitchFamily="2" charset="0"/>
                </a:rPr>
                <a:t>%</a:t>
              </a:r>
              <a:r>
                <a:rPr lang="en-US" sz="1400" b="1" noProof="0" dirty="0">
                  <a:latin typeface="Barlow" panose="00000500000000000000" pitchFamily="2" charset="0"/>
                </a:rPr>
                <a:t> </a:t>
              </a:r>
              <a:r>
                <a:rPr lang="sq-AL" sz="1400" b="1" noProof="0" dirty="0">
                  <a:latin typeface="Barlow" panose="00000500000000000000" pitchFamily="2" charset="0"/>
                </a:rPr>
                <a:t>e PBB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5003924-8197-F927-B173-485CA25B72FD}"/>
                </a:ext>
              </a:extLst>
            </p:cNvPr>
            <p:cNvSpPr/>
            <p:nvPr/>
          </p:nvSpPr>
          <p:spPr>
            <a:xfrm>
              <a:off x="3800184" y="1536047"/>
              <a:ext cx="1729818" cy="1057172"/>
            </a:xfrm>
            <a:custGeom>
              <a:avLst/>
              <a:gdLst>
                <a:gd name="connsiteX0" fmla="*/ 2841 w 1366504"/>
                <a:gd name="connsiteY0" fmla="*/ 126136 h 842202"/>
                <a:gd name="connsiteX1" fmla="*/ 26654 w 1366504"/>
                <a:gd name="connsiteY1" fmla="*/ 581749 h 842202"/>
                <a:gd name="connsiteX2" fmla="*/ 66341 w 1366504"/>
                <a:gd name="connsiteY2" fmla="*/ 759549 h 842202"/>
                <a:gd name="connsiteX3" fmla="*/ 180641 w 1366504"/>
                <a:gd name="connsiteY3" fmla="*/ 840511 h 842202"/>
                <a:gd name="connsiteX4" fmla="*/ 758491 w 1366504"/>
                <a:gd name="connsiteY4" fmla="*/ 810349 h 842202"/>
                <a:gd name="connsiteX5" fmla="*/ 1237916 w 1366504"/>
                <a:gd name="connsiteY5" fmla="*/ 761136 h 842202"/>
                <a:gd name="connsiteX6" fmla="*/ 1337929 w 1366504"/>
                <a:gd name="connsiteY6" fmla="*/ 681761 h 842202"/>
                <a:gd name="connsiteX7" fmla="*/ 1364916 w 1366504"/>
                <a:gd name="connsiteY7" fmla="*/ 449986 h 842202"/>
                <a:gd name="connsiteX8" fmla="*/ 1301416 w 1366504"/>
                <a:gd name="connsiteY8" fmla="*/ 137249 h 842202"/>
                <a:gd name="connsiteX9" fmla="*/ 1252204 w 1366504"/>
                <a:gd name="connsiteY9" fmla="*/ 61049 h 842202"/>
                <a:gd name="connsiteX10" fmla="*/ 1017254 w 1366504"/>
                <a:gd name="connsiteY10" fmla="*/ 30886 h 842202"/>
                <a:gd name="connsiteX11" fmla="*/ 418766 w 1366504"/>
                <a:gd name="connsiteY11" fmla="*/ 8661 h 842202"/>
                <a:gd name="connsiteX12" fmla="*/ 93329 w 1366504"/>
                <a:gd name="connsiteY12" fmla="*/ 10249 h 842202"/>
                <a:gd name="connsiteX13" fmla="*/ 2841 w 1366504"/>
                <a:gd name="connsiteY13" fmla="*/ 126136 h 842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6504" h="842202">
                  <a:moveTo>
                    <a:pt x="2841" y="126136"/>
                  </a:moveTo>
                  <a:cubicBezTo>
                    <a:pt x="-8271" y="221386"/>
                    <a:pt x="16071" y="476180"/>
                    <a:pt x="26654" y="581749"/>
                  </a:cubicBezTo>
                  <a:cubicBezTo>
                    <a:pt x="37237" y="687318"/>
                    <a:pt x="40677" y="716422"/>
                    <a:pt x="66341" y="759549"/>
                  </a:cubicBezTo>
                  <a:cubicBezTo>
                    <a:pt x="92005" y="802676"/>
                    <a:pt x="65283" y="832044"/>
                    <a:pt x="180641" y="840511"/>
                  </a:cubicBezTo>
                  <a:cubicBezTo>
                    <a:pt x="295999" y="848978"/>
                    <a:pt x="582279" y="823578"/>
                    <a:pt x="758491" y="810349"/>
                  </a:cubicBezTo>
                  <a:cubicBezTo>
                    <a:pt x="934703" y="797120"/>
                    <a:pt x="1141343" y="782567"/>
                    <a:pt x="1237916" y="761136"/>
                  </a:cubicBezTo>
                  <a:cubicBezTo>
                    <a:pt x="1334489" y="739705"/>
                    <a:pt x="1316762" y="733619"/>
                    <a:pt x="1337929" y="681761"/>
                  </a:cubicBezTo>
                  <a:cubicBezTo>
                    <a:pt x="1359096" y="629903"/>
                    <a:pt x="1371001" y="540738"/>
                    <a:pt x="1364916" y="449986"/>
                  </a:cubicBezTo>
                  <a:cubicBezTo>
                    <a:pt x="1358831" y="359234"/>
                    <a:pt x="1320201" y="202072"/>
                    <a:pt x="1301416" y="137249"/>
                  </a:cubicBezTo>
                  <a:cubicBezTo>
                    <a:pt x="1282631" y="72426"/>
                    <a:pt x="1299564" y="78776"/>
                    <a:pt x="1252204" y="61049"/>
                  </a:cubicBezTo>
                  <a:cubicBezTo>
                    <a:pt x="1204844" y="43322"/>
                    <a:pt x="1156160" y="39617"/>
                    <a:pt x="1017254" y="30886"/>
                  </a:cubicBezTo>
                  <a:cubicBezTo>
                    <a:pt x="878348" y="22155"/>
                    <a:pt x="572753" y="12100"/>
                    <a:pt x="418766" y="8661"/>
                  </a:cubicBezTo>
                  <a:cubicBezTo>
                    <a:pt x="264779" y="5222"/>
                    <a:pt x="162650" y="-9859"/>
                    <a:pt x="93329" y="10249"/>
                  </a:cubicBezTo>
                  <a:cubicBezTo>
                    <a:pt x="24008" y="30357"/>
                    <a:pt x="13953" y="30886"/>
                    <a:pt x="2841" y="12613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>
                <a:lnSpc>
                  <a:spcPct val="120000"/>
                </a:lnSpc>
                <a:spcAft>
                  <a:spcPts val="300"/>
                </a:spcAft>
              </a:pPr>
              <a:r>
                <a:rPr lang="sq-AL" sz="1400" b="1" noProof="0" dirty="0">
                  <a:latin typeface="Barlow" panose="00000500000000000000" pitchFamily="2" charset="0"/>
                </a:rPr>
                <a:t>Rritja ekonomike</a:t>
              </a:r>
              <a:endParaRPr lang="en-US" sz="1400" b="1" noProof="0" dirty="0">
                <a:latin typeface="Barlow" panose="00000500000000000000" pitchFamily="2" charset="0"/>
              </a:endParaRPr>
            </a:p>
            <a:p>
              <a:pPr algn="ctr" rtl="0">
                <a:lnSpc>
                  <a:spcPct val="120000"/>
                </a:lnSpc>
                <a:spcAft>
                  <a:spcPts val="300"/>
                </a:spcAft>
              </a:pPr>
              <a:r>
                <a:rPr lang="sq-AL" sz="1400" b="1" noProof="0" dirty="0">
                  <a:latin typeface="Barlow" panose="00000500000000000000" pitchFamily="2" charset="0"/>
                </a:rPr>
                <a:t> </a:t>
              </a:r>
              <a:r>
                <a:rPr lang="en-US" sz="1400" b="1" dirty="0">
                  <a:latin typeface="Barlow" panose="00000500000000000000" pitchFamily="2" charset="0"/>
                </a:rPr>
                <a:t>3.8</a:t>
              </a:r>
              <a:r>
                <a:rPr lang="sq-AL" sz="1400" b="1" noProof="0" dirty="0">
                  <a:latin typeface="Barlow" panose="00000500000000000000" pitchFamily="2" charset="0"/>
                </a:rPr>
                <a:t>%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229FD1D-5875-0E7E-5656-614ED5A76D04}"/>
                </a:ext>
              </a:extLst>
            </p:cNvPr>
            <p:cNvSpPr/>
            <p:nvPr/>
          </p:nvSpPr>
          <p:spPr>
            <a:xfrm>
              <a:off x="2005633" y="2636175"/>
              <a:ext cx="1715584" cy="1057172"/>
            </a:xfrm>
            <a:custGeom>
              <a:avLst/>
              <a:gdLst>
                <a:gd name="connsiteX0" fmla="*/ 10697 w 1379494"/>
                <a:gd name="connsiteY0" fmla="*/ 135515 h 775813"/>
                <a:gd name="connsiteX1" fmla="*/ 13872 w 1379494"/>
                <a:gd name="connsiteY1" fmla="*/ 641927 h 775813"/>
                <a:gd name="connsiteX2" fmla="*/ 102772 w 1379494"/>
                <a:gd name="connsiteY2" fmla="*/ 770515 h 775813"/>
                <a:gd name="connsiteX3" fmla="*/ 636172 w 1379494"/>
                <a:gd name="connsiteY3" fmla="*/ 753052 h 775813"/>
                <a:gd name="connsiteX4" fmla="*/ 1244185 w 1379494"/>
                <a:gd name="connsiteY4" fmla="*/ 721302 h 775813"/>
                <a:gd name="connsiteX5" fmla="*/ 1372772 w 1379494"/>
                <a:gd name="connsiteY5" fmla="*/ 641927 h 775813"/>
                <a:gd name="connsiteX6" fmla="*/ 1360072 w 1379494"/>
                <a:gd name="connsiteY6" fmla="*/ 216477 h 775813"/>
                <a:gd name="connsiteX7" fmla="*/ 1348960 w 1379494"/>
                <a:gd name="connsiteY7" fmla="*/ 37090 h 775813"/>
                <a:gd name="connsiteX8" fmla="*/ 1085435 w 1379494"/>
                <a:gd name="connsiteY8" fmla="*/ 18040 h 775813"/>
                <a:gd name="connsiteX9" fmla="*/ 434560 w 1379494"/>
                <a:gd name="connsiteY9" fmla="*/ 2165 h 775813"/>
                <a:gd name="connsiteX10" fmla="*/ 115472 w 1379494"/>
                <a:gd name="connsiteY10" fmla="*/ 16452 h 775813"/>
                <a:gd name="connsiteX11" fmla="*/ 10697 w 1379494"/>
                <a:gd name="connsiteY11" fmla="*/ 135515 h 77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9494" h="775813">
                  <a:moveTo>
                    <a:pt x="10697" y="135515"/>
                  </a:moveTo>
                  <a:cubicBezTo>
                    <a:pt x="-6236" y="239761"/>
                    <a:pt x="-1474" y="536094"/>
                    <a:pt x="13872" y="641927"/>
                  </a:cubicBezTo>
                  <a:cubicBezTo>
                    <a:pt x="29218" y="747760"/>
                    <a:pt x="-945" y="751994"/>
                    <a:pt x="102772" y="770515"/>
                  </a:cubicBezTo>
                  <a:cubicBezTo>
                    <a:pt x="206489" y="789036"/>
                    <a:pt x="636172" y="753052"/>
                    <a:pt x="636172" y="753052"/>
                  </a:cubicBezTo>
                  <a:cubicBezTo>
                    <a:pt x="826407" y="744850"/>
                    <a:pt x="1121418" y="739823"/>
                    <a:pt x="1244185" y="721302"/>
                  </a:cubicBezTo>
                  <a:cubicBezTo>
                    <a:pt x="1366952" y="702781"/>
                    <a:pt x="1353458" y="726064"/>
                    <a:pt x="1372772" y="641927"/>
                  </a:cubicBezTo>
                  <a:cubicBezTo>
                    <a:pt x="1392086" y="557790"/>
                    <a:pt x="1364041" y="317283"/>
                    <a:pt x="1360072" y="216477"/>
                  </a:cubicBezTo>
                  <a:cubicBezTo>
                    <a:pt x="1356103" y="115671"/>
                    <a:pt x="1394733" y="70163"/>
                    <a:pt x="1348960" y="37090"/>
                  </a:cubicBezTo>
                  <a:cubicBezTo>
                    <a:pt x="1303187" y="4017"/>
                    <a:pt x="1237835" y="23861"/>
                    <a:pt x="1085435" y="18040"/>
                  </a:cubicBezTo>
                  <a:cubicBezTo>
                    <a:pt x="933035" y="12219"/>
                    <a:pt x="596220" y="2430"/>
                    <a:pt x="434560" y="2165"/>
                  </a:cubicBezTo>
                  <a:cubicBezTo>
                    <a:pt x="272900" y="1900"/>
                    <a:pt x="186645" y="-7890"/>
                    <a:pt x="115472" y="16452"/>
                  </a:cubicBezTo>
                  <a:cubicBezTo>
                    <a:pt x="44299" y="40794"/>
                    <a:pt x="27630" y="31269"/>
                    <a:pt x="10697" y="135515"/>
                  </a:cubicBezTo>
                  <a:close/>
                </a:path>
              </a:pathLst>
            </a:custGeom>
            <a:solidFill>
              <a:srgbClr val="44718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400" b="1" dirty="0">
                  <a:latin typeface="Barlow" panose="00000500000000000000" pitchFamily="2" charset="0"/>
                </a:rPr>
                <a:t>T</a:t>
              </a:r>
              <a:r>
                <a:rPr lang="sq-AL" sz="1400" b="1" noProof="0" dirty="0">
                  <a:latin typeface="Barlow" panose="00000500000000000000" pitchFamily="2" charset="0"/>
                </a:rPr>
                <a:t>ë ardhura</a:t>
              </a:r>
            </a:p>
            <a:p>
              <a:pPr algn="ctr" rtl="0"/>
              <a:r>
                <a:rPr lang="sq-AL" sz="1400" b="1" noProof="0" dirty="0">
                  <a:latin typeface="Barlow" panose="00000500000000000000" pitchFamily="2" charset="0"/>
                </a:rPr>
                <a:t>28.</a:t>
              </a:r>
              <a:r>
                <a:rPr lang="en-US" sz="1400" b="1" noProof="0" dirty="0">
                  <a:latin typeface="Barlow" panose="00000500000000000000" pitchFamily="2" charset="0"/>
                </a:rPr>
                <a:t>5</a:t>
              </a:r>
              <a:r>
                <a:rPr lang="sq-AL" sz="1400" b="1" noProof="0" dirty="0">
                  <a:latin typeface="Barlow" panose="00000500000000000000" pitchFamily="2" charset="0"/>
                </a:rPr>
                <a:t>% e PBB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ED87F39-8481-1457-CC3F-DFC6468C599E}"/>
                </a:ext>
              </a:extLst>
            </p:cNvPr>
            <p:cNvSpPr/>
            <p:nvPr/>
          </p:nvSpPr>
          <p:spPr>
            <a:xfrm>
              <a:off x="196088" y="2638592"/>
              <a:ext cx="1692278" cy="1040463"/>
            </a:xfrm>
            <a:custGeom>
              <a:avLst/>
              <a:gdLst>
                <a:gd name="connsiteX0" fmla="*/ 2307 w 1360754"/>
                <a:gd name="connsiteY0" fmla="*/ 165248 h 824951"/>
                <a:gd name="connsiteX1" fmla="*/ 11832 w 1360754"/>
                <a:gd name="connsiteY1" fmla="*/ 611336 h 824951"/>
                <a:gd name="connsiteX2" fmla="*/ 45169 w 1360754"/>
                <a:gd name="connsiteY2" fmla="*/ 747861 h 824951"/>
                <a:gd name="connsiteX3" fmla="*/ 313457 w 1360754"/>
                <a:gd name="connsiteY3" fmla="*/ 806598 h 824951"/>
                <a:gd name="connsiteX4" fmla="*/ 1116732 w 1360754"/>
                <a:gd name="connsiteY4" fmla="*/ 820886 h 824951"/>
                <a:gd name="connsiteX5" fmla="*/ 1332632 w 1360754"/>
                <a:gd name="connsiteY5" fmla="*/ 741511 h 824951"/>
                <a:gd name="connsiteX6" fmla="*/ 1359619 w 1360754"/>
                <a:gd name="connsiteY6" fmla="*/ 428773 h 824951"/>
                <a:gd name="connsiteX7" fmla="*/ 1346919 w 1360754"/>
                <a:gd name="connsiteY7" fmla="*/ 116036 h 824951"/>
                <a:gd name="connsiteX8" fmla="*/ 1294532 w 1360754"/>
                <a:gd name="connsiteY8" fmla="*/ 25548 h 824951"/>
                <a:gd name="connsiteX9" fmla="*/ 1169119 w 1360754"/>
                <a:gd name="connsiteY9" fmla="*/ 148 h 824951"/>
                <a:gd name="connsiteX10" fmla="*/ 792882 w 1360754"/>
                <a:gd name="connsiteY10" fmla="*/ 14436 h 824951"/>
                <a:gd name="connsiteX11" fmla="*/ 262657 w 1360754"/>
                <a:gd name="connsiteY11" fmla="*/ 36661 h 824951"/>
                <a:gd name="connsiteX12" fmla="*/ 51519 w 1360754"/>
                <a:gd name="connsiteY12" fmla="*/ 63648 h 824951"/>
                <a:gd name="connsiteX13" fmla="*/ 2307 w 1360754"/>
                <a:gd name="connsiteY13" fmla="*/ 165248 h 82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0754" h="824951">
                  <a:moveTo>
                    <a:pt x="2307" y="165248"/>
                  </a:moveTo>
                  <a:cubicBezTo>
                    <a:pt x="-4308" y="256529"/>
                    <a:pt x="4688" y="514234"/>
                    <a:pt x="11832" y="611336"/>
                  </a:cubicBezTo>
                  <a:cubicBezTo>
                    <a:pt x="18976" y="708438"/>
                    <a:pt x="-5102" y="715317"/>
                    <a:pt x="45169" y="747861"/>
                  </a:cubicBezTo>
                  <a:cubicBezTo>
                    <a:pt x="95440" y="780405"/>
                    <a:pt x="134863" y="794427"/>
                    <a:pt x="313457" y="806598"/>
                  </a:cubicBezTo>
                  <a:cubicBezTo>
                    <a:pt x="492051" y="818769"/>
                    <a:pt x="946870" y="831734"/>
                    <a:pt x="1116732" y="820886"/>
                  </a:cubicBezTo>
                  <a:cubicBezTo>
                    <a:pt x="1286595" y="810038"/>
                    <a:pt x="1292151" y="806863"/>
                    <a:pt x="1332632" y="741511"/>
                  </a:cubicBezTo>
                  <a:cubicBezTo>
                    <a:pt x="1373113" y="676159"/>
                    <a:pt x="1357238" y="533019"/>
                    <a:pt x="1359619" y="428773"/>
                  </a:cubicBezTo>
                  <a:cubicBezTo>
                    <a:pt x="1362000" y="324527"/>
                    <a:pt x="1357767" y="183240"/>
                    <a:pt x="1346919" y="116036"/>
                  </a:cubicBezTo>
                  <a:cubicBezTo>
                    <a:pt x="1336071" y="48832"/>
                    <a:pt x="1324165" y="44863"/>
                    <a:pt x="1294532" y="25548"/>
                  </a:cubicBezTo>
                  <a:cubicBezTo>
                    <a:pt x="1264899" y="6233"/>
                    <a:pt x="1252727" y="2000"/>
                    <a:pt x="1169119" y="148"/>
                  </a:cubicBezTo>
                  <a:cubicBezTo>
                    <a:pt x="1085511" y="-1704"/>
                    <a:pt x="792882" y="14436"/>
                    <a:pt x="792882" y="14436"/>
                  </a:cubicBezTo>
                  <a:lnTo>
                    <a:pt x="262657" y="36661"/>
                  </a:lnTo>
                  <a:cubicBezTo>
                    <a:pt x="139097" y="44863"/>
                    <a:pt x="94911" y="40365"/>
                    <a:pt x="51519" y="63648"/>
                  </a:cubicBezTo>
                  <a:cubicBezTo>
                    <a:pt x="8127" y="86931"/>
                    <a:pt x="8922" y="73967"/>
                    <a:pt x="2307" y="165248"/>
                  </a:cubicBezTo>
                  <a:close/>
                </a:path>
              </a:pathLst>
            </a:custGeom>
            <a:solidFill>
              <a:srgbClr val="5D78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400" b="1" dirty="0">
                  <a:latin typeface="Barlow" panose="00000500000000000000" pitchFamily="2" charset="0"/>
                </a:rPr>
                <a:t>I</a:t>
              </a:r>
              <a:r>
                <a:rPr lang="sq-AL" sz="1400" b="1" noProof="0" dirty="0">
                  <a:latin typeface="Barlow" panose="00000500000000000000" pitchFamily="2" charset="0"/>
                </a:rPr>
                <a:t>nflacioni</a:t>
              </a:r>
              <a:endParaRPr lang="en-US" sz="1400" b="1" noProof="0" dirty="0">
                <a:latin typeface="Barlow" panose="00000500000000000000" pitchFamily="2" charset="0"/>
              </a:endParaRPr>
            </a:p>
            <a:p>
              <a:pPr algn="ctr" rtl="0"/>
              <a:endParaRPr lang="sq-AL" sz="1200" b="1" noProof="0" dirty="0">
                <a:latin typeface="Barlow" panose="00000500000000000000" pitchFamily="2" charset="0"/>
              </a:endParaRPr>
            </a:p>
            <a:p>
              <a:pPr algn="ctr" rtl="0">
                <a:spcBef>
                  <a:spcPts val="300"/>
                </a:spcBef>
              </a:pPr>
              <a:r>
                <a:rPr lang="sq-AL" sz="1400" b="1" noProof="0" dirty="0">
                  <a:latin typeface="Barlow" panose="00000500000000000000" pitchFamily="2" charset="0"/>
                </a:rPr>
                <a:t>2.2%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7C4C1CE-724A-EA82-CC62-8F02A2170268}"/>
                </a:ext>
              </a:extLst>
            </p:cNvPr>
            <p:cNvSpPr/>
            <p:nvPr/>
          </p:nvSpPr>
          <p:spPr>
            <a:xfrm>
              <a:off x="3828655" y="2633596"/>
              <a:ext cx="1715584" cy="1057172"/>
            </a:xfrm>
            <a:custGeom>
              <a:avLst/>
              <a:gdLst>
                <a:gd name="connsiteX0" fmla="*/ 10697 w 1379494"/>
                <a:gd name="connsiteY0" fmla="*/ 135515 h 775813"/>
                <a:gd name="connsiteX1" fmla="*/ 13872 w 1379494"/>
                <a:gd name="connsiteY1" fmla="*/ 641927 h 775813"/>
                <a:gd name="connsiteX2" fmla="*/ 102772 w 1379494"/>
                <a:gd name="connsiteY2" fmla="*/ 770515 h 775813"/>
                <a:gd name="connsiteX3" fmla="*/ 636172 w 1379494"/>
                <a:gd name="connsiteY3" fmla="*/ 753052 h 775813"/>
                <a:gd name="connsiteX4" fmla="*/ 1244185 w 1379494"/>
                <a:gd name="connsiteY4" fmla="*/ 721302 h 775813"/>
                <a:gd name="connsiteX5" fmla="*/ 1372772 w 1379494"/>
                <a:gd name="connsiteY5" fmla="*/ 641927 h 775813"/>
                <a:gd name="connsiteX6" fmla="*/ 1360072 w 1379494"/>
                <a:gd name="connsiteY6" fmla="*/ 216477 h 775813"/>
                <a:gd name="connsiteX7" fmla="*/ 1348960 w 1379494"/>
                <a:gd name="connsiteY7" fmla="*/ 37090 h 775813"/>
                <a:gd name="connsiteX8" fmla="*/ 1085435 w 1379494"/>
                <a:gd name="connsiteY8" fmla="*/ 18040 h 775813"/>
                <a:gd name="connsiteX9" fmla="*/ 434560 w 1379494"/>
                <a:gd name="connsiteY9" fmla="*/ 2165 h 775813"/>
                <a:gd name="connsiteX10" fmla="*/ 115472 w 1379494"/>
                <a:gd name="connsiteY10" fmla="*/ 16452 h 775813"/>
                <a:gd name="connsiteX11" fmla="*/ 10697 w 1379494"/>
                <a:gd name="connsiteY11" fmla="*/ 135515 h 77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9494" h="775813">
                  <a:moveTo>
                    <a:pt x="10697" y="135515"/>
                  </a:moveTo>
                  <a:cubicBezTo>
                    <a:pt x="-6236" y="239761"/>
                    <a:pt x="-1474" y="536094"/>
                    <a:pt x="13872" y="641927"/>
                  </a:cubicBezTo>
                  <a:cubicBezTo>
                    <a:pt x="29218" y="747760"/>
                    <a:pt x="-945" y="751994"/>
                    <a:pt x="102772" y="770515"/>
                  </a:cubicBezTo>
                  <a:cubicBezTo>
                    <a:pt x="206489" y="789036"/>
                    <a:pt x="636172" y="753052"/>
                    <a:pt x="636172" y="753052"/>
                  </a:cubicBezTo>
                  <a:cubicBezTo>
                    <a:pt x="826407" y="744850"/>
                    <a:pt x="1121418" y="739823"/>
                    <a:pt x="1244185" y="721302"/>
                  </a:cubicBezTo>
                  <a:cubicBezTo>
                    <a:pt x="1366952" y="702781"/>
                    <a:pt x="1353458" y="726064"/>
                    <a:pt x="1372772" y="641927"/>
                  </a:cubicBezTo>
                  <a:cubicBezTo>
                    <a:pt x="1392086" y="557790"/>
                    <a:pt x="1364041" y="317283"/>
                    <a:pt x="1360072" y="216477"/>
                  </a:cubicBezTo>
                  <a:cubicBezTo>
                    <a:pt x="1356103" y="115671"/>
                    <a:pt x="1394733" y="70163"/>
                    <a:pt x="1348960" y="37090"/>
                  </a:cubicBezTo>
                  <a:cubicBezTo>
                    <a:pt x="1303187" y="4017"/>
                    <a:pt x="1237835" y="23861"/>
                    <a:pt x="1085435" y="18040"/>
                  </a:cubicBezTo>
                  <a:cubicBezTo>
                    <a:pt x="933035" y="12219"/>
                    <a:pt x="596220" y="2430"/>
                    <a:pt x="434560" y="2165"/>
                  </a:cubicBezTo>
                  <a:cubicBezTo>
                    <a:pt x="272900" y="1900"/>
                    <a:pt x="186645" y="-7890"/>
                    <a:pt x="115472" y="16452"/>
                  </a:cubicBezTo>
                  <a:cubicBezTo>
                    <a:pt x="44299" y="40794"/>
                    <a:pt x="27630" y="31269"/>
                    <a:pt x="10697" y="1355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400" b="1" dirty="0">
                  <a:latin typeface="Barlow" panose="00000500000000000000" pitchFamily="2" charset="0"/>
                </a:rPr>
                <a:t>S</a:t>
              </a:r>
              <a:r>
                <a:rPr lang="sq-AL" sz="1400" b="1" noProof="0" dirty="0">
                  <a:latin typeface="Barlow" panose="00000500000000000000" pitchFamily="2" charset="0"/>
                </a:rPr>
                <a:t>hpenzim</a:t>
              </a:r>
              <a:r>
                <a:rPr lang="en-US" sz="1400" b="1" noProof="0" dirty="0">
                  <a:latin typeface="Barlow" panose="00000500000000000000" pitchFamily="2" charset="0"/>
                </a:rPr>
                <a:t>e</a:t>
              </a:r>
              <a:endParaRPr lang="sq-AL" sz="1400" b="1" noProof="0" dirty="0">
                <a:latin typeface="Barlow" panose="00000500000000000000" pitchFamily="2" charset="0"/>
              </a:endParaRPr>
            </a:p>
            <a:p>
              <a:pPr algn="ctr" rtl="0">
                <a:lnSpc>
                  <a:spcPct val="120000"/>
                </a:lnSpc>
                <a:spcBef>
                  <a:spcPts val="300"/>
                </a:spcBef>
              </a:pPr>
              <a:r>
                <a:rPr lang="en-US" sz="1400" b="1" dirty="0">
                  <a:latin typeface="Barlow" panose="00000500000000000000" pitchFamily="2" charset="0"/>
                </a:rPr>
                <a:t>30.2</a:t>
              </a:r>
              <a:r>
                <a:rPr lang="sq-AL" sz="1400" b="1" noProof="0" dirty="0">
                  <a:latin typeface="Barlow" panose="00000500000000000000" pitchFamily="2" charset="0"/>
                </a:rPr>
                <a:t>% e PBB</a:t>
              </a: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8560A79-D1F1-85DE-2753-FB44211AB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351032"/>
              </p:ext>
            </p:extLst>
          </p:nvPr>
        </p:nvGraphicFramePr>
        <p:xfrm>
          <a:off x="377101" y="3618208"/>
          <a:ext cx="6823996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1998">
                  <a:extLst>
                    <a:ext uri="{9D8B030D-6E8A-4147-A177-3AD203B41FA5}">
                      <a16:colId xmlns:a16="http://schemas.microsoft.com/office/drawing/2014/main" val="3608872522"/>
                    </a:ext>
                  </a:extLst>
                </a:gridCol>
                <a:gridCol w="3411998">
                  <a:extLst>
                    <a:ext uri="{9D8B030D-6E8A-4147-A177-3AD203B41FA5}">
                      <a16:colId xmlns:a16="http://schemas.microsoft.com/office/drawing/2014/main" val="994170029"/>
                    </a:ext>
                  </a:extLst>
                </a:gridCol>
              </a:tblGrid>
              <a:tr h="3050080">
                <a:tc>
                  <a:txBody>
                    <a:bodyPr/>
                    <a:lstStyle/>
                    <a:p>
                      <a:pPr algn="l" rtl="0"/>
                      <a:r>
                        <a:rPr lang="sq-AL" sz="1300" b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Rritja ekonomike</a:t>
                      </a:r>
                    </a:p>
                    <a:p>
                      <a:pPr algn="just" rtl="0"/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Ekonomia shqiptare vazhdoi të rritej në vitin 202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5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. Prodhimi i përgjithshëm ekonomik (PBB) i vendit u rrit me 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3.8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%, falë një sezoni të suksesshëm turistik dhe më shumë njerëz që shpenzonin para në vend. Sektorët e shërbimeve dhe të ndërtimit janë kontribuesit më të mëdhenj në këtë rritje.</a:t>
                      </a:r>
                    </a:p>
                    <a:p>
                      <a:pPr algn="l" rtl="0"/>
                      <a:endParaRPr lang="en-US" sz="800" b="1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sq-AL" sz="1300" b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Borxhi Publik</a:t>
                      </a:r>
                    </a:p>
                    <a:p>
                      <a:pPr marL="0" algn="just" defTabSz="914400" rtl="0" eaLnBrk="1" latinLnBrk="0" hangingPunct="1"/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Shqipëria po punon për të ulur gradualisht borxhin e saj publik, i cili arriti në 5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2.9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% të PBB-së në vitin 202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5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. Qeveria është e angazhuar për të mbajtur borxhin nën kontroll dhe për të ndjekur rregullat e përcaktuara në Ligjin Organik të Buxhetit, i cili promovon menaxhimin financiar të përgjegjshëm për stabilitet afatgjatë.</a:t>
                      </a:r>
                    </a:p>
                    <a:p>
                      <a:pPr algn="l" rtl="0"/>
                      <a:endParaRPr lang="sq-AL" sz="400" b="0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sq-AL" sz="1300" b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Politika fiskale</a:t>
                      </a:r>
                    </a:p>
                    <a:p>
                      <a:pPr algn="just" rtl="0"/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Qeveria vijoi  të kishte në fokus mbajtjen e një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buxheti të shëndetshëm dhe të qëndrueshëm. Kjo do të thotë shpenzime të kujdesshme dhe  garantimi që vendi të mos marrë shumë hua. Në vitin 202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5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, financat e Shqipërisë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patën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ecuri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positive. Q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everia mblodhi 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6.2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% më shumë të ardhura se një vit më parë, ndërsa shpenzimet u rritën me 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10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%.</a:t>
                      </a:r>
                    </a:p>
                    <a:p>
                      <a:pPr marL="0" algn="l" defTabSz="914400" rtl="0" eaLnBrk="1" latinLnBrk="0" hangingPunct="1"/>
                      <a:endParaRPr lang="en-US" sz="800" b="1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sq-AL" sz="1300" b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Deficiti Buxhetor</a:t>
                      </a:r>
                    </a:p>
                    <a:p>
                      <a:pPr marL="0" algn="just" defTabSz="914400" rtl="0" eaLnBrk="1" latinLnBrk="0" hangingPunct="1"/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Qeveria e uli deficitin buxhetor në 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1.8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% të PBB-së,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nivel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më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mirë se </a:t>
                      </a:r>
                      <a:r>
                        <a:rPr lang="en-US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pritshmëria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. 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Gjatë viteve të ardhshme, qëllimi është që deficiti mesatar të mbahet rreth 2%, duke ndjekur "rregullin e artë" - që do të thotë huamarrje vetëm për investime, jo për shpenzime të përditshme.</a:t>
                      </a:r>
                      <a:endParaRPr lang="en-US" sz="1300" b="1" kern="1200" spc="4" noProof="0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900109"/>
                  </a:ext>
                </a:extLst>
              </a:tr>
              <a:tr h="855951">
                <a:tc gridSpan="2">
                  <a:txBody>
                    <a:bodyPr/>
                    <a:lstStyle/>
                    <a:p>
                      <a:pPr algn="l" rtl="0"/>
                      <a:r>
                        <a:rPr lang="sq-AL" sz="1300" b="1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Inflacioni dhe normat e interesit</a:t>
                      </a:r>
                    </a:p>
                    <a:p>
                      <a:pPr algn="just" rtl="0"/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Çmimet u rritën me hap më të ngadaltë në vitin 202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5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, me inflacionin që qëndroi pak nën objektivin prej 3%. Për të mbështetur këtë tendencë, Banka e Shqipërisë uli dy herë normat e interesit, nga 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2.75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% në 2.</a:t>
                      </a:r>
                      <a:r>
                        <a:rPr lang="en-US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5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%, për të ndihmuar në mbajtjen e inflacionit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brenda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0" kern="1200" spc="4" noProof="0" dirty="0" err="1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normës</a:t>
                      </a:r>
                      <a:r>
                        <a:rPr lang="en-GB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 </a:t>
                      </a:r>
                      <a:r>
                        <a:rPr lang="sq-AL" sz="1300" b="0" kern="1200" spc="4" noProof="0" dirty="0">
                          <a:solidFill>
                            <a:srgbClr val="365B6D"/>
                          </a:solidFill>
                          <a:latin typeface="Barlow"/>
                          <a:ea typeface="+mn-ea"/>
                          <a:cs typeface="+mn-cs"/>
                        </a:rPr>
                        <a:t>dhe për të mbështetur ekonominë</a:t>
                      </a:r>
                      <a:r>
                        <a:rPr lang="sq-AL" sz="1300" b="0" noProof="0" dirty="0"/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200" b="0" kern="1200" spc="4" dirty="0">
                        <a:solidFill>
                          <a:srgbClr val="365B6D"/>
                        </a:solidFill>
                        <a:latin typeface="Barlow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201838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192A8EA-0FD3-3AD1-2488-072C223A79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379209"/>
              </p:ext>
            </p:extLst>
          </p:nvPr>
        </p:nvGraphicFramePr>
        <p:xfrm>
          <a:off x="450409" y="8397587"/>
          <a:ext cx="5385243" cy="1871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0505">
                  <a:extLst>
                    <a:ext uri="{9D8B030D-6E8A-4147-A177-3AD203B41FA5}">
                      <a16:colId xmlns:a16="http://schemas.microsoft.com/office/drawing/2014/main" val="2138564345"/>
                    </a:ext>
                  </a:extLst>
                </a:gridCol>
                <a:gridCol w="877690">
                  <a:extLst>
                    <a:ext uri="{9D8B030D-6E8A-4147-A177-3AD203B41FA5}">
                      <a16:colId xmlns:a16="http://schemas.microsoft.com/office/drawing/2014/main" val="3079534368"/>
                    </a:ext>
                  </a:extLst>
                </a:gridCol>
                <a:gridCol w="1140641">
                  <a:extLst>
                    <a:ext uri="{9D8B030D-6E8A-4147-A177-3AD203B41FA5}">
                      <a16:colId xmlns:a16="http://schemas.microsoft.com/office/drawing/2014/main" val="1448557282"/>
                    </a:ext>
                  </a:extLst>
                </a:gridCol>
                <a:gridCol w="805400">
                  <a:extLst>
                    <a:ext uri="{9D8B030D-6E8A-4147-A177-3AD203B41FA5}">
                      <a16:colId xmlns:a16="http://schemas.microsoft.com/office/drawing/2014/main" val="2671348666"/>
                    </a:ext>
                  </a:extLst>
                </a:gridCol>
                <a:gridCol w="1311007">
                  <a:extLst>
                    <a:ext uri="{9D8B030D-6E8A-4147-A177-3AD203B41FA5}">
                      <a16:colId xmlns:a16="http://schemas.microsoft.com/office/drawing/2014/main" val="2434375369"/>
                    </a:ext>
                  </a:extLst>
                </a:gridCol>
              </a:tblGrid>
              <a:tr h="297256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sq-AL" sz="13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Buxheti i Qeverisë së Përgjithshme</a:t>
                      </a:r>
                    </a:p>
                  </a:txBody>
                  <a:tcPr marL="20250" marR="20250" marT="20250" marB="202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876946"/>
                  </a:ext>
                </a:extLst>
              </a:tr>
              <a:tr h="682610">
                <a:tc>
                  <a:txBody>
                    <a:bodyPr/>
                    <a:lstStyle/>
                    <a:p>
                      <a:pPr algn="ctr" rtl="0" fontAlgn="ctr"/>
                      <a:r>
                        <a:rPr lang="sq-AL" sz="1300" b="1" i="1" noProof="0" dirty="0">
                          <a:solidFill>
                            <a:srgbClr val="C00000"/>
                          </a:solidFill>
                          <a:latin typeface="Barlow" panose="00000500000000000000" pitchFamily="2" charset="0"/>
                        </a:rPr>
                        <a:t>miliardë LEK</a:t>
                      </a:r>
                      <a:endParaRPr lang="sq-AL" sz="1300" b="1" i="1" u="none" strike="noStrike" noProof="0" dirty="0">
                        <a:solidFill>
                          <a:srgbClr val="C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20250" marR="20250" marT="20250" marB="202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4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300" b="1" u="none" strike="noStrike" noProof="0" dirty="0" err="1">
                          <a:effectLst/>
                          <a:latin typeface="Barlow" panose="00000500000000000000" pitchFamily="2" charset="0"/>
                        </a:rPr>
                        <a:t>Buxheti</a:t>
                      </a:r>
                      <a:r>
                        <a:rPr lang="en-GB" sz="1300" b="1" u="none" strike="noStrike" noProof="0" dirty="0">
                          <a:effectLst/>
                          <a:latin typeface="Barlow" panose="00000500000000000000" pitchFamily="2" charset="0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en-GB" sz="1300" b="1" u="none" strike="noStrike" noProof="0" dirty="0" err="1">
                          <a:effectLst/>
                          <a:latin typeface="Barlow" panose="00000500000000000000" pitchFamily="2" charset="0"/>
                        </a:rPr>
                        <a:t>fillestar</a:t>
                      </a:r>
                      <a:endParaRPr lang="sq-AL" sz="1300" b="1" i="0" u="none" strike="noStrike" noProof="0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20250" marR="20250" marT="20250" marB="202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4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300" b="1" u="none" strike="noStrike" noProof="0" dirty="0" err="1">
                          <a:effectLst/>
                          <a:latin typeface="Barlow" panose="00000500000000000000" pitchFamily="2" charset="0"/>
                        </a:rPr>
                        <a:t>Buxheti</a:t>
                      </a:r>
                      <a:r>
                        <a:rPr lang="en-GB" sz="1300" b="1" u="none" strike="noStrike" noProof="0" dirty="0">
                          <a:effectLst/>
                          <a:latin typeface="Barlow" panose="00000500000000000000" pitchFamily="2" charset="0"/>
                        </a:rPr>
                        <a:t> </a:t>
                      </a:r>
                      <a:r>
                        <a:rPr lang="en-US" sz="1300" b="1" u="none" strike="noStrike" noProof="0" dirty="0" err="1">
                          <a:effectLst/>
                          <a:latin typeface="Barlow" panose="00000500000000000000" pitchFamily="2" charset="0"/>
                        </a:rPr>
                        <a:t>perfundimtar</a:t>
                      </a:r>
                      <a:r>
                        <a:rPr lang="en-US" sz="1300" b="1" u="none" strike="noStrike" noProof="0" dirty="0">
                          <a:effectLst/>
                          <a:latin typeface="Barlow" panose="00000500000000000000" pitchFamily="2" charset="0"/>
                        </a:rPr>
                        <a:t> AN11/2025</a:t>
                      </a:r>
                      <a:endParaRPr lang="sq-AL" sz="1300" b="1" i="0" u="none" strike="noStrike" noProof="0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20250" marR="20250" marT="20250" marB="202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4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3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Realizimi</a:t>
                      </a:r>
                      <a:r>
                        <a:rPr lang="en-GB" sz="13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en-GB" sz="13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faktik</a:t>
                      </a:r>
                      <a:endParaRPr lang="sq-AL" sz="1300" b="1" i="0" u="none" strike="noStrike" noProof="0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20250" marR="20250" marT="20250" marB="202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4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u="none" strike="noStrike" noProof="0" dirty="0" err="1">
                          <a:effectLst/>
                          <a:latin typeface="Barlow" panose="00000500000000000000" pitchFamily="2" charset="0"/>
                        </a:rPr>
                        <a:t>Realizimi</a:t>
                      </a:r>
                      <a:r>
                        <a:rPr lang="en-US" sz="1300" b="1" u="none" strike="noStrike" noProof="0" dirty="0">
                          <a:effectLst/>
                          <a:latin typeface="Barlow" panose="00000500000000000000" pitchFamily="2" charset="0"/>
                        </a:rPr>
                        <a:t> </a:t>
                      </a:r>
                      <a:r>
                        <a:rPr lang="en-US" sz="1300" b="1" u="none" strike="noStrike" noProof="0" dirty="0" err="1">
                          <a:effectLst/>
                          <a:latin typeface="Barlow" panose="00000500000000000000" pitchFamily="2" charset="0"/>
                        </a:rPr>
                        <a:t>në</a:t>
                      </a:r>
                      <a:r>
                        <a:rPr lang="en-US" sz="1300" b="1" u="none" strike="noStrike" noProof="0" dirty="0">
                          <a:effectLst/>
                          <a:latin typeface="Barlow" panose="00000500000000000000" pitchFamily="2" charset="0"/>
                        </a:rPr>
                        <a:t> % </a:t>
                      </a:r>
                      <a:r>
                        <a:rPr lang="en-US" sz="1100" b="0" i="1" u="none" strike="noStrike" noProof="0" dirty="0">
                          <a:effectLst/>
                          <a:latin typeface="Barlow" panose="00000500000000000000" pitchFamily="2" charset="0"/>
                        </a:rPr>
                        <a:t>(</a:t>
                      </a:r>
                      <a:r>
                        <a:rPr lang="en-US" sz="1100" b="0" i="1" u="none" strike="noStrike" noProof="0" dirty="0" err="1">
                          <a:effectLst/>
                          <a:latin typeface="Barlow" panose="00000500000000000000" pitchFamily="2" charset="0"/>
                        </a:rPr>
                        <a:t>ndaj</a:t>
                      </a:r>
                      <a:r>
                        <a:rPr lang="en-US" sz="1100" b="0" i="1" u="none" strike="noStrike" noProof="0" dirty="0">
                          <a:effectLst/>
                          <a:latin typeface="Barlow" panose="00000500000000000000" pitchFamily="2" charset="0"/>
                        </a:rPr>
                        <a:t> </a:t>
                      </a:r>
                      <a:r>
                        <a:rPr lang="en-US" sz="1100" b="0" i="1" u="none" strike="noStrike" noProof="0" dirty="0" err="1">
                          <a:effectLst/>
                          <a:latin typeface="Barlow" panose="00000500000000000000" pitchFamily="2" charset="0"/>
                        </a:rPr>
                        <a:t>buxhetit</a:t>
                      </a:r>
                      <a:r>
                        <a:rPr lang="en-US" sz="1100" b="0" i="1" u="none" strike="noStrike" noProof="0" dirty="0">
                          <a:effectLst/>
                          <a:latin typeface="Barlow" panose="00000500000000000000" pitchFamily="2" charset="0"/>
                        </a:rPr>
                        <a:t> </a:t>
                      </a:r>
                      <a:r>
                        <a:rPr lang="en-US" sz="1100" b="0" i="1" u="none" strike="noStrike" noProof="0" dirty="0" err="1">
                          <a:effectLst/>
                          <a:latin typeface="Barlow" panose="00000500000000000000" pitchFamily="2" charset="0"/>
                        </a:rPr>
                        <a:t>fillestar</a:t>
                      </a:r>
                      <a:r>
                        <a:rPr lang="en-US" sz="1100" b="0" i="1" u="none" strike="noStrike" noProof="0" dirty="0">
                          <a:effectLst/>
                          <a:latin typeface="Barlow" panose="00000500000000000000" pitchFamily="2" charset="0"/>
                        </a:rPr>
                        <a:t>)</a:t>
                      </a:r>
                      <a:endParaRPr lang="sq-AL" sz="1300" b="0" i="1" u="none" strike="noStrike" noProof="0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20250" marR="20250" marT="20250" marB="202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4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084109"/>
                  </a:ext>
                </a:extLst>
              </a:tr>
              <a:tr h="297256">
                <a:tc>
                  <a:txBody>
                    <a:bodyPr/>
                    <a:lstStyle/>
                    <a:p>
                      <a:pPr algn="ctr" rtl="0" fontAlgn="ctr"/>
                      <a:r>
                        <a:rPr lang="sq-AL" sz="1300" b="1" u="none" strike="noStrike" noProof="0" dirty="0">
                          <a:effectLst/>
                          <a:latin typeface="Barlow" panose="00000500000000000000" pitchFamily="2" charset="0"/>
                        </a:rPr>
                        <a:t>Të ardhurat</a:t>
                      </a:r>
                      <a:endParaRPr lang="sq-AL" sz="1300" b="1" i="0" u="none" strike="noStrike" noProof="0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20250" marR="20250" marT="20250" marB="202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4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757</a:t>
                      </a:r>
                      <a:endParaRPr lang="sq-AL" sz="1300" b="0" u="none" strike="noStrike" kern="1200" noProof="0" dirty="0">
                        <a:solidFill>
                          <a:schemeClr val="dk1"/>
                        </a:solidFill>
                        <a:effectLst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20250" marR="20250" marT="20250" marB="202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sq-AL" sz="13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7</a:t>
                      </a:r>
                      <a:r>
                        <a:rPr lang="en-US" sz="13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70.1</a:t>
                      </a:r>
                      <a:endParaRPr lang="sq-AL" sz="1300" b="0" u="none" strike="noStrike" kern="1200" noProof="0" dirty="0">
                        <a:solidFill>
                          <a:schemeClr val="dk1"/>
                        </a:solidFill>
                        <a:effectLst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20250" marR="20250" marT="20250" marB="202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sq-AL" sz="13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7</a:t>
                      </a:r>
                      <a:r>
                        <a:rPr lang="en-US" sz="13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54.6</a:t>
                      </a:r>
                      <a:endParaRPr lang="sq-AL" sz="1300" b="0" u="none" strike="noStrike" kern="1200" noProof="0" dirty="0">
                        <a:solidFill>
                          <a:schemeClr val="dk1"/>
                        </a:solidFill>
                        <a:effectLst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20250" marR="20250" marT="20250" marB="202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99.7</a:t>
                      </a:r>
                      <a:r>
                        <a:rPr lang="sq-AL" sz="13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20250" marR="20250" marT="20250" marB="202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99750"/>
                  </a:ext>
                </a:extLst>
              </a:tr>
              <a:tr h="297256">
                <a:tc>
                  <a:txBody>
                    <a:bodyPr/>
                    <a:lstStyle/>
                    <a:p>
                      <a:pPr algn="ctr" rtl="0" fontAlgn="ctr"/>
                      <a:r>
                        <a:rPr lang="sq-AL" sz="1300" b="1" u="none" strike="noStrike" noProof="0" dirty="0">
                          <a:effectLst/>
                          <a:latin typeface="Barlow" panose="00000500000000000000" pitchFamily="2" charset="0"/>
                        </a:rPr>
                        <a:t>Shpenzimet</a:t>
                      </a:r>
                      <a:endParaRPr lang="sq-AL" sz="1300" b="1" i="0" u="none" strike="noStrike" noProof="0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20250" marR="20250" marT="20250" marB="202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4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825.1</a:t>
                      </a:r>
                      <a:endParaRPr lang="sq-AL" sz="1300" b="0" u="none" strike="noStrike" kern="1200" noProof="0" dirty="0">
                        <a:solidFill>
                          <a:schemeClr val="dk1"/>
                        </a:solidFill>
                        <a:effectLst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20250" marR="20250" marT="20250" marB="202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831.8</a:t>
                      </a:r>
                      <a:endParaRPr lang="sq-AL" sz="1300" b="0" u="none" strike="noStrike" kern="1200" noProof="0" dirty="0">
                        <a:solidFill>
                          <a:schemeClr val="dk1"/>
                        </a:solidFill>
                        <a:effectLst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20250" marR="20250" marT="20250" marB="202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801.7</a:t>
                      </a:r>
                      <a:endParaRPr lang="sq-AL" sz="1300" b="0" u="none" strike="noStrike" kern="1200" noProof="0" dirty="0">
                        <a:solidFill>
                          <a:schemeClr val="dk1"/>
                        </a:solidFill>
                        <a:effectLst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20250" marR="20250" marT="20250" marB="202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sq-AL" sz="13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9</a:t>
                      </a:r>
                      <a:r>
                        <a:rPr lang="en-US" sz="13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7.2</a:t>
                      </a:r>
                      <a:r>
                        <a:rPr lang="sq-AL" sz="13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20250" marR="20250" marT="20250" marB="202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007903"/>
                  </a:ext>
                </a:extLst>
              </a:tr>
              <a:tr h="297256">
                <a:tc>
                  <a:txBody>
                    <a:bodyPr/>
                    <a:lstStyle/>
                    <a:p>
                      <a:pPr algn="ctr" rtl="0" fontAlgn="ctr"/>
                      <a:r>
                        <a:rPr lang="sq-AL" sz="1300" b="1" u="none" strike="noStrike" noProof="0" dirty="0">
                          <a:effectLst/>
                          <a:latin typeface="Barlow" panose="00000500000000000000" pitchFamily="2" charset="0"/>
                        </a:rPr>
                        <a:t>Deficit</a:t>
                      </a:r>
                      <a:r>
                        <a:rPr lang="en-US" sz="1300" b="1" u="none" strike="noStrike" noProof="0" dirty="0" err="1">
                          <a:effectLst/>
                          <a:latin typeface="Barlow" panose="00000500000000000000" pitchFamily="2" charset="0"/>
                        </a:rPr>
                        <a:t>i</a:t>
                      </a:r>
                      <a:endParaRPr lang="sq-AL" sz="1300" b="1" i="0" u="none" strike="noStrike" noProof="0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20250" marR="20250" marT="20250" marB="202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4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sq-AL" sz="13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13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8.1</a:t>
                      </a:r>
                      <a:endParaRPr lang="sq-AL" sz="1300" b="0" u="none" strike="noStrike" kern="1200" noProof="0" dirty="0">
                        <a:solidFill>
                          <a:schemeClr val="dk1"/>
                        </a:solidFill>
                        <a:effectLst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20250" marR="20250" marT="20250" marB="202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61.6</a:t>
                      </a:r>
                      <a:endParaRPr lang="sq-AL" sz="1300" b="0" u="none" strike="noStrike" kern="1200" noProof="0" dirty="0">
                        <a:solidFill>
                          <a:schemeClr val="dk1"/>
                        </a:solidFill>
                        <a:effectLst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20250" marR="20250" marT="20250" marB="202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47.1</a:t>
                      </a:r>
                      <a:endParaRPr lang="sq-AL" sz="1300" b="0" u="none" strike="noStrike" kern="1200" noProof="0" dirty="0">
                        <a:solidFill>
                          <a:schemeClr val="dk1"/>
                        </a:solidFill>
                        <a:effectLst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20250" marR="20250" marT="20250" marB="202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69.2%</a:t>
                      </a:r>
                      <a:endParaRPr lang="sq-AL" sz="1300" b="0" u="none" strike="noStrike" kern="1200" noProof="0" dirty="0">
                        <a:solidFill>
                          <a:schemeClr val="dk1"/>
                        </a:solidFill>
                        <a:effectLst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20250" marR="20250" marT="20250" marB="202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121535"/>
                  </a:ext>
                </a:extLst>
              </a:tr>
            </a:tbl>
          </a:graphicData>
        </a:graphic>
      </p:graphicFrame>
      <p:grpSp>
        <p:nvGrpSpPr>
          <p:cNvPr id="30" name="Group 5">
            <a:extLst>
              <a:ext uri="{FF2B5EF4-FFF2-40B4-BE49-F238E27FC236}">
                <a16:creationId xmlns:a16="http://schemas.microsoft.com/office/drawing/2014/main" id="{F854AF95-CFAC-E0FD-4BF7-A63E3B84EB55}"/>
              </a:ext>
            </a:extLst>
          </p:cNvPr>
          <p:cNvGrpSpPr/>
          <p:nvPr/>
        </p:nvGrpSpPr>
        <p:grpSpPr>
          <a:xfrm rot="-10138660">
            <a:off x="6729297" y="-236639"/>
            <a:ext cx="2141005" cy="1985278"/>
            <a:chOff x="0" y="0"/>
            <a:chExt cx="812800" cy="753681"/>
          </a:xfrm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B9CE1AAE-47BE-005E-4787-D42B816871DD}"/>
                </a:ext>
              </a:extLst>
            </p:cNvPr>
            <p:cNvSpPr/>
            <p:nvPr/>
          </p:nvSpPr>
          <p:spPr>
            <a:xfrm>
              <a:off x="0" y="0"/>
              <a:ext cx="812800" cy="753680"/>
            </a:xfrm>
            <a:custGeom>
              <a:avLst/>
              <a:gdLst/>
              <a:ahLst/>
              <a:cxnLst/>
              <a:rect l="l" t="t" r="r" b="b"/>
              <a:pathLst>
                <a:path w="812800" h="753680">
                  <a:moveTo>
                    <a:pt x="406400" y="0"/>
                  </a:moveTo>
                  <a:lnTo>
                    <a:pt x="812800" y="753680"/>
                  </a:lnTo>
                  <a:lnTo>
                    <a:pt x="0" y="75368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16863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32" name="TextBox 7">
              <a:extLst>
                <a:ext uri="{FF2B5EF4-FFF2-40B4-BE49-F238E27FC236}">
                  <a16:creationId xmlns:a16="http://schemas.microsoft.com/office/drawing/2014/main" id="{85039E94-5105-7866-6808-135BA9A427D4}"/>
                </a:ext>
              </a:extLst>
            </p:cNvPr>
            <p:cNvSpPr txBox="1"/>
            <p:nvPr/>
          </p:nvSpPr>
          <p:spPr>
            <a:xfrm>
              <a:off x="127000" y="321348"/>
              <a:ext cx="558800" cy="378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33" name="Group 15">
            <a:extLst>
              <a:ext uri="{FF2B5EF4-FFF2-40B4-BE49-F238E27FC236}">
                <a16:creationId xmlns:a16="http://schemas.microsoft.com/office/drawing/2014/main" id="{E3660DA1-DD6C-ABE5-2355-99D1FBC13D27}"/>
              </a:ext>
            </a:extLst>
          </p:cNvPr>
          <p:cNvGrpSpPr/>
          <p:nvPr/>
        </p:nvGrpSpPr>
        <p:grpSpPr>
          <a:xfrm rot="-10138660">
            <a:off x="6498344" y="-656774"/>
            <a:ext cx="2141005" cy="1985278"/>
            <a:chOff x="0" y="0"/>
            <a:chExt cx="812800" cy="753681"/>
          </a:xfrm>
        </p:grpSpPr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id="{B1F3EAD6-FF0C-D0C9-963E-27B22B8D5856}"/>
                </a:ext>
              </a:extLst>
            </p:cNvPr>
            <p:cNvSpPr/>
            <p:nvPr/>
          </p:nvSpPr>
          <p:spPr>
            <a:xfrm>
              <a:off x="0" y="0"/>
              <a:ext cx="812800" cy="753680"/>
            </a:xfrm>
            <a:custGeom>
              <a:avLst/>
              <a:gdLst/>
              <a:ahLst/>
              <a:cxnLst/>
              <a:rect l="l" t="t" r="r" b="b"/>
              <a:pathLst>
                <a:path w="812800" h="753680">
                  <a:moveTo>
                    <a:pt x="406400" y="0"/>
                  </a:moveTo>
                  <a:lnTo>
                    <a:pt x="812800" y="753680"/>
                  </a:lnTo>
                  <a:lnTo>
                    <a:pt x="0" y="75368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16863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35" name="TextBox 17">
              <a:extLst>
                <a:ext uri="{FF2B5EF4-FFF2-40B4-BE49-F238E27FC236}">
                  <a16:creationId xmlns:a16="http://schemas.microsoft.com/office/drawing/2014/main" id="{66EC78CF-2156-6DE2-3C1C-D4D4B53E6C81}"/>
                </a:ext>
              </a:extLst>
            </p:cNvPr>
            <p:cNvSpPr txBox="1"/>
            <p:nvPr/>
          </p:nvSpPr>
          <p:spPr>
            <a:xfrm>
              <a:off x="127000" y="321348"/>
              <a:ext cx="558800" cy="378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36" name="Group 8">
            <a:extLst>
              <a:ext uri="{FF2B5EF4-FFF2-40B4-BE49-F238E27FC236}">
                <a16:creationId xmlns:a16="http://schemas.microsoft.com/office/drawing/2014/main" id="{10CCDC8F-2E51-3246-5CF9-2D1506D044A3}"/>
              </a:ext>
            </a:extLst>
          </p:cNvPr>
          <p:cNvGrpSpPr/>
          <p:nvPr/>
        </p:nvGrpSpPr>
        <p:grpSpPr>
          <a:xfrm rot="1136038">
            <a:off x="6664025" y="9084315"/>
            <a:ext cx="2921675" cy="2556466"/>
            <a:chOff x="0" y="0"/>
            <a:chExt cx="812800" cy="711200"/>
          </a:xfrm>
        </p:grpSpPr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78338114-4002-10B4-044D-F1B965B8C5D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72941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38" name="TextBox 10">
              <a:extLst>
                <a:ext uri="{FF2B5EF4-FFF2-40B4-BE49-F238E27FC236}">
                  <a16:creationId xmlns:a16="http://schemas.microsoft.com/office/drawing/2014/main" id="{2A4BBF57-69BE-D3E7-3599-F5AC622CC6F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39" name="Group 18">
            <a:extLst>
              <a:ext uri="{FF2B5EF4-FFF2-40B4-BE49-F238E27FC236}">
                <a16:creationId xmlns:a16="http://schemas.microsoft.com/office/drawing/2014/main" id="{6EDEB7BE-9A53-FE18-48F9-38CE3E0E9E56}"/>
              </a:ext>
            </a:extLst>
          </p:cNvPr>
          <p:cNvGrpSpPr/>
          <p:nvPr/>
        </p:nvGrpSpPr>
        <p:grpSpPr>
          <a:xfrm rot="1136038">
            <a:off x="-1753433" y="8874481"/>
            <a:ext cx="2921675" cy="2556466"/>
            <a:chOff x="-34608" y="11872"/>
            <a:chExt cx="812800" cy="711200"/>
          </a:xfrm>
        </p:grpSpPr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id="{911C20DF-A8F4-18AE-08A1-D96163FE8635}"/>
                </a:ext>
              </a:extLst>
            </p:cNvPr>
            <p:cNvSpPr/>
            <p:nvPr/>
          </p:nvSpPr>
          <p:spPr>
            <a:xfrm>
              <a:off x="-34608" y="11872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72941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41" name="TextBox 20">
              <a:extLst>
                <a:ext uri="{FF2B5EF4-FFF2-40B4-BE49-F238E27FC236}">
                  <a16:creationId xmlns:a16="http://schemas.microsoft.com/office/drawing/2014/main" id="{578A5351-B654-BF84-D92D-B248CC57579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2CA0419-FDC5-4C03-AE7B-BCDC9F4ABB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691638"/>
              </p:ext>
            </p:extLst>
          </p:nvPr>
        </p:nvGraphicFramePr>
        <p:xfrm>
          <a:off x="5835652" y="8679466"/>
          <a:ext cx="1217886" cy="15897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7886">
                  <a:extLst>
                    <a:ext uri="{9D8B030D-6E8A-4147-A177-3AD203B41FA5}">
                      <a16:colId xmlns:a16="http://schemas.microsoft.com/office/drawing/2014/main" val="492106013"/>
                    </a:ext>
                  </a:extLst>
                </a:gridCol>
              </a:tblGrid>
              <a:tr h="65015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1" u="none" strike="noStrike" kern="1200" noProof="0" dirty="0" err="1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Realizimi</a:t>
                      </a:r>
                      <a:r>
                        <a:rPr lang="en-US" sz="1300" b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u="none" strike="noStrike" kern="1200" noProof="0" dirty="0" err="1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në</a:t>
                      </a:r>
                      <a:r>
                        <a:rPr lang="en-US" sz="1300" b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% </a:t>
                      </a:r>
                      <a:r>
                        <a:rPr lang="en-US" sz="1100" b="0" i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b="0" i="1" u="none" strike="noStrike" kern="1200" noProof="0" dirty="0" err="1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ndaj</a:t>
                      </a:r>
                      <a:r>
                        <a:rPr lang="en-US" sz="1100" b="0" i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i="1" u="none" strike="noStrike" kern="1200" noProof="0" dirty="0" err="1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buxhetit</a:t>
                      </a:r>
                      <a:r>
                        <a:rPr lang="en-US" sz="1100" b="0" i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i="1" u="none" strike="noStrike" kern="1200" noProof="0" dirty="0" err="1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përfundimtar</a:t>
                      </a:r>
                      <a:r>
                        <a:rPr lang="en-US" sz="1100" b="0" i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)</a:t>
                      </a:r>
                      <a:endParaRPr lang="sq-AL" sz="1100" b="0" i="1" u="none" strike="noStrike" kern="1200" noProof="0" dirty="0">
                        <a:solidFill>
                          <a:schemeClr val="dk1"/>
                        </a:solidFill>
                        <a:effectLst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20250" marR="20250" marT="20250" marB="202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4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219763"/>
                  </a:ext>
                </a:extLst>
              </a:tr>
              <a:tr h="31319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98.0%</a:t>
                      </a:r>
                      <a:endParaRPr lang="sq-AL" sz="1300" b="0" u="none" strike="noStrike" kern="1200" noProof="0" dirty="0">
                        <a:solidFill>
                          <a:schemeClr val="dk1"/>
                        </a:solidFill>
                        <a:effectLst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20250" marR="20250" marT="20250" marB="202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000853"/>
                  </a:ext>
                </a:extLst>
              </a:tr>
              <a:tr h="31319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96.4%</a:t>
                      </a:r>
                      <a:endParaRPr lang="sq-AL" sz="1300" b="0" u="none" strike="noStrike" kern="1200" noProof="0" dirty="0">
                        <a:solidFill>
                          <a:schemeClr val="dk1"/>
                        </a:solidFill>
                        <a:effectLst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20250" marR="20250" marT="20250" marB="202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76379"/>
                  </a:ext>
                </a:extLst>
              </a:tr>
              <a:tr h="31319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76.5%</a:t>
                      </a:r>
                      <a:endParaRPr lang="sq-AL" sz="1300" b="0" u="none" strike="noStrike" kern="1200" noProof="0" dirty="0">
                        <a:solidFill>
                          <a:schemeClr val="dk1"/>
                        </a:solidFill>
                        <a:effectLst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20250" marR="20250" marT="20250" marB="202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687225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0BA67B42-3104-5BE7-8796-7DF5123E7B63}"/>
              </a:ext>
            </a:extLst>
          </p:cNvPr>
          <p:cNvGrpSpPr/>
          <p:nvPr/>
        </p:nvGrpSpPr>
        <p:grpSpPr>
          <a:xfrm>
            <a:off x="860" y="215910"/>
            <a:ext cx="3132903" cy="304044"/>
            <a:chOff x="860" y="215910"/>
            <a:chExt cx="3132903" cy="304044"/>
          </a:xfrm>
        </p:grpSpPr>
        <p:grpSp>
          <p:nvGrpSpPr>
            <p:cNvPr id="22" name="Group 2">
              <a:extLst>
                <a:ext uri="{FF2B5EF4-FFF2-40B4-BE49-F238E27FC236}">
                  <a16:creationId xmlns:a16="http://schemas.microsoft.com/office/drawing/2014/main" id="{EB13BC8C-A8B8-D7DA-F9A8-A7800BC9F09A}"/>
                </a:ext>
              </a:extLst>
            </p:cNvPr>
            <p:cNvGrpSpPr/>
            <p:nvPr/>
          </p:nvGrpSpPr>
          <p:grpSpPr>
            <a:xfrm rot="5400000">
              <a:off x="1515103" y="-1057393"/>
              <a:ext cx="63104" cy="3091589"/>
              <a:chOff x="0" y="0"/>
              <a:chExt cx="17101" cy="934750"/>
            </a:xfrm>
          </p:grpSpPr>
          <p:sp>
            <p:nvSpPr>
              <p:cNvPr id="27" name="Freeform 3">
                <a:extLst>
                  <a:ext uri="{FF2B5EF4-FFF2-40B4-BE49-F238E27FC236}">
                    <a16:creationId xmlns:a16="http://schemas.microsoft.com/office/drawing/2014/main" id="{48FE2F1E-7ACE-E0E2-769A-92EEFBAD02C1}"/>
                  </a:ext>
                </a:extLst>
              </p:cNvPr>
              <p:cNvSpPr/>
              <p:nvPr/>
            </p:nvSpPr>
            <p:spPr>
              <a:xfrm>
                <a:off x="0" y="0"/>
                <a:ext cx="17101" cy="934750"/>
              </a:xfrm>
              <a:custGeom>
                <a:avLst/>
                <a:gdLst/>
                <a:ahLst/>
                <a:cxnLst/>
                <a:rect l="l" t="t" r="r" b="b"/>
                <a:pathLst>
                  <a:path w="17101" h="934750">
                    <a:moveTo>
                      <a:pt x="0" y="0"/>
                    </a:moveTo>
                    <a:lnTo>
                      <a:pt x="17101" y="0"/>
                    </a:lnTo>
                    <a:lnTo>
                      <a:pt x="17101" y="934750"/>
                    </a:lnTo>
                    <a:lnTo>
                      <a:pt x="0" y="934750"/>
                    </a:lnTo>
                    <a:close/>
                  </a:path>
                </a:pathLst>
              </a:custGeom>
              <a:solidFill>
                <a:srgbClr val="365B6D"/>
              </a:solidFill>
            </p:spPr>
            <p:txBody>
              <a:bodyPr/>
              <a:lstStyle/>
              <a:p>
                <a:pPr algn="l" rtl="0"/>
                <a:endParaRPr lang="sq-AL" noProof="0" dirty="0"/>
              </a:p>
            </p:txBody>
          </p:sp>
          <p:sp>
            <p:nvSpPr>
              <p:cNvPr id="28" name="TextBox 4">
                <a:extLst>
                  <a:ext uri="{FF2B5EF4-FFF2-40B4-BE49-F238E27FC236}">
                    <a16:creationId xmlns:a16="http://schemas.microsoft.com/office/drawing/2014/main" id="{B75D2C78-AF97-70D8-C99F-6A79D3F8A647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7101" cy="944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1871"/>
                  </a:lnSpc>
                </a:pPr>
                <a:endParaRPr lang="sq-AL" noProof="0" dirty="0"/>
              </a:p>
            </p:txBody>
          </p:sp>
        </p:grpSp>
        <p:grpSp>
          <p:nvGrpSpPr>
            <p:cNvPr id="24" name="Group 19">
              <a:extLst>
                <a:ext uri="{FF2B5EF4-FFF2-40B4-BE49-F238E27FC236}">
                  <a16:creationId xmlns:a16="http://schemas.microsoft.com/office/drawing/2014/main" id="{587A1254-1900-74F3-2427-B6DDED581100}"/>
                </a:ext>
              </a:extLst>
            </p:cNvPr>
            <p:cNvGrpSpPr/>
            <p:nvPr/>
          </p:nvGrpSpPr>
          <p:grpSpPr>
            <a:xfrm>
              <a:off x="97017" y="215910"/>
              <a:ext cx="3036746" cy="194284"/>
              <a:chOff x="120176" y="-97609"/>
              <a:chExt cx="2266969" cy="233488"/>
            </a:xfrm>
          </p:grpSpPr>
          <p:sp>
            <p:nvSpPr>
              <p:cNvPr id="25" name="TextBox 20">
                <a:extLst>
                  <a:ext uri="{FF2B5EF4-FFF2-40B4-BE49-F238E27FC236}">
                    <a16:creationId xmlns:a16="http://schemas.microsoft.com/office/drawing/2014/main" id="{DF071A9C-CD14-45C0-7069-A111631986A7}"/>
                  </a:ext>
                </a:extLst>
              </p:cNvPr>
              <p:cNvSpPr txBox="1"/>
              <p:nvPr/>
            </p:nvSpPr>
            <p:spPr>
              <a:xfrm>
                <a:off x="317411" y="-71078"/>
                <a:ext cx="2069734" cy="19264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 rtl="0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sq-AL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Buxheti</a:t>
                </a:r>
                <a:r>
                  <a:rPr lang="en-GB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</a:t>
                </a:r>
                <a:r>
                  <a:rPr lang="en-GB" sz="999" spc="3" noProof="0" dirty="0" err="1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Faktik</a:t>
                </a:r>
                <a:r>
                  <a:rPr lang="en-GB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2025 </a:t>
                </a:r>
                <a:r>
                  <a:rPr lang="sq-AL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për Qytetarët</a:t>
                </a:r>
              </a:p>
            </p:txBody>
          </p:sp>
          <p:sp>
            <p:nvSpPr>
              <p:cNvPr id="26" name="TextBox 21">
                <a:extLst>
                  <a:ext uri="{FF2B5EF4-FFF2-40B4-BE49-F238E27FC236}">
                    <a16:creationId xmlns:a16="http://schemas.microsoft.com/office/drawing/2014/main" id="{C286C65F-54A2-8443-C2F7-EF0D99B21A9E}"/>
                  </a:ext>
                </a:extLst>
              </p:cNvPr>
              <p:cNvSpPr txBox="1"/>
              <p:nvPr/>
            </p:nvSpPr>
            <p:spPr>
              <a:xfrm>
                <a:off x="120176" y="-97609"/>
                <a:ext cx="140198" cy="23348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 rtl="0">
                  <a:lnSpc>
                    <a:spcPts val="1679"/>
                  </a:lnSpc>
                  <a:spcBef>
                    <a:spcPct val="0"/>
                  </a:spcBef>
                </a:pPr>
                <a:r>
                  <a:rPr lang="en-US" sz="1200" b="1" spc="4" noProof="0" dirty="0">
                    <a:solidFill>
                      <a:srgbClr val="E49393"/>
                    </a:solidFill>
                    <a:latin typeface="Barlow Bold"/>
                    <a:ea typeface="Barlow Bold"/>
                    <a:cs typeface="Barlow Bold"/>
                    <a:sym typeface="Barlow Bold"/>
                  </a:rPr>
                  <a:t>8</a:t>
                </a:r>
                <a:endParaRPr lang="sq-AL" sz="1200" b="1" spc="4" noProof="0" dirty="0">
                  <a:solidFill>
                    <a:srgbClr val="E49393"/>
                  </a:solidFill>
                  <a:latin typeface="Barlow Bold"/>
                  <a:ea typeface="Barlow Bold"/>
                  <a:cs typeface="Barlow Bold"/>
                  <a:sym typeface="Barlow Bold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3363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 rot="-10138660">
            <a:off x="6729297" y="-236639"/>
            <a:ext cx="2141005" cy="1985278"/>
            <a:chOff x="0" y="0"/>
            <a:chExt cx="812800" cy="75368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753680"/>
            </a:xfrm>
            <a:custGeom>
              <a:avLst/>
              <a:gdLst/>
              <a:ahLst/>
              <a:cxnLst/>
              <a:rect l="l" t="t" r="r" b="b"/>
              <a:pathLst>
                <a:path w="812800" h="753680">
                  <a:moveTo>
                    <a:pt x="406400" y="0"/>
                  </a:moveTo>
                  <a:lnTo>
                    <a:pt x="812800" y="753680"/>
                  </a:lnTo>
                  <a:lnTo>
                    <a:pt x="0" y="75368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16863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321348"/>
              <a:ext cx="558800" cy="378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8" name="Group 8"/>
          <p:cNvGrpSpPr/>
          <p:nvPr/>
        </p:nvGrpSpPr>
        <p:grpSpPr>
          <a:xfrm rot="1136038">
            <a:off x="6664025" y="9084315"/>
            <a:ext cx="2921675" cy="2556466"/>
            <a:chOff x="0" y="0"/>
            <a:chExt cx="812800" cy="7112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72941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15" name="Group 15"/>
          <p:cNvGrpSpPr/>
          <p:nvPr/>
        </p:nvGrpSpPr>
        <p:grpSpPr>
          <a:xfrm rot="-10138660">
            <a:off x="6498344" y="-656774"/>
            <a:ext cx="2141005" cy="1985278"/>
            <a:chOff x="0" y="0"/>
            <a:chExt cx="812800" cy="75368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753680"/>
            </a:xfrm>
            <a:custGeom>
              <a:avLst/>
              <a:gdLst/>
              <a:ahLst/>
              <a:cxnLst/>
              <a:rect l="l" t="t" r="r" b="b"/>
              <a:pathLst>
                <a:path w="812800" h="753680">
                  <a:moveTo>
                    <a:pt x="406400" y="0"/>
                  </a:moveTo>
                  <a:lnTo>
                    <a:pt x="812800" y="753680"/>
                  </a:lnTo>
                  <a:lnTo>
                    <a:pt x="0" y="75368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16863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27000" y="321348"/>
              <a:ext cx="558800" cy="378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grpSp>
        <p:nvGrpSpPr>
          <p:cNvPr id="18" name="Group 18"/>
          <p:cNvGrpSpPr/>
          <p:nvPr/>
        </p:nvGrpSpPr>
        <p:grpSpPr>
          <a:xfrm rot="1136038">
            <a:off x="-1621916" y="8874481"/>
            <a:ext cx="2921675" cy="2556466"/>
            <a:chOff x="0" y="0"/>
            <a:chExt cx="812800" cy="7112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2732">
                <a:alpha val="72941"/>
              </a:srgbClr>
            </a:solidFill>
          </p:spPr>
          <p:txBody>
            <a:bodyPr/>
            <a:lstStyle/>
            <a:p>
              <a:pPr algn="l" rtl="0"/>
              <a:endParaRPr lang="sq-AL" noProof="0" dirty="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60"/>
                </a:lnSpc>
              </a:pPr>
              <a:endParaRPr lang="sq-AL" noProof="0" dirty="0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803958" y="744128"/>
            <a:ext cx="6036826" cy="446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 rtl="0">
              <a:lnSpc>
                <a:spcPts val="3919"/>
              </a:lnSpc>
              <a:spcBef>
                <a:spcPct val="0"/>
              </a:spcBef>
            </a:pPr>
            <a:r>
              <a:rPr lang="sq-AL" sz="2799" b="1" noProof="0" dirty="0">
                <a:solidFill>
                  <a:srgbClr val="365B6D"/>
                </a:solidFill>
                <a:latin typeface="Barlow Bold"/>
                <a:ea typeface="Barlow Bold"/>
                <a:cs typeface="Barlow Bold"/>
                <a:sym typeface="Barlow Bold"/>
              </a:rPr>
              <a:t>BORXHI PUBLIK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F65C833-CD15-36AA-1356-B97BA8750BC6}"/>
              </a:ext>
            </a:extLst>
          </p:cNvPr>
          <p:cNvGrpSpPr/>
          <p:nvPr/>
        </p:nvGrpSpPr>
        <p:grpSpPr>
          <a:xfrm>
            <a:off x="781825" y="1372916"/>
            <a:ext cx="6048000" cy="2747721"/>
            <a:chOff x="643467" y="613832"/>
            <a:chExt cx="4289047" cy="17610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D73831B-CF26-F175-25F5-B1167453CE28}"/>
                </a:ext>
              </a:extLst>
            </p:cNvPr>
            <p:cNvSpPr/>
            <p:nvPr/>
          </p:nvSpPr>
          <p:spPr>
            <a:xfrm>
              <a:off x="643467" y="622300"/>
              <a:ext cx="1390939" cy="867129"/>
            </a:xfrm>
            <a:custGeom>
              <a:avLst/>
              <a:gdLst>
                <a:gd name="connsiteX0" fmla="*/ 11063 w 1390939"/>
                <a:gd name="connsiteY0" fmla="*/ 52125 h 867129"/>
                <a:gd name="connsiteX1" fmla="*/ 479 w 1390939"/>
                <a:gd name="connsiteY1" fmla="*/ 511442 h 867129"/>
                <a:gd name="connsiteX2" fmla="*/ 17413 w 1390939"/>
                <a:gd name="connsiteY2" fmla="*/ 718875 h 867129"/>
                <a:gd name="connsiteX3" fmla="*/ 70329 w 1390939"/>
                <a:gd name="connsiteY3" fmla="*/ 786609 h 867129"/>
                <a:gd name="connsiteX4" fmla="*/ 165579 w 1390939"/>
                <a:gd name="connsiteY4" fmla="*/ 788725 h 867129"/>
                <a:gd name="connsiteX5" fmla="*/ 823863 w 1390939"/>
                <a:gd name="connsiteY5" fmla="*/ 828942 h 867129"/>
                <a:gd name="connsiteX6" fmla="*/ 1236613 w 1390939"/>
                <a:gd name="connsiteY6" fmla="*/ 867042 h 867129"/>
                <a:gd name="connsiteX7" fmla="*/ 1338213 w 1390939"/>
                <a:gd name="connsiteY7" fmla="*/ 837409 h 867129"/>
                <a:gd name="connsiteX8" fmla="*/ 1386896 w 1390939"/>
                <a:gd name="connsiteY8" fmla="*/ 776025 h 867129"/>
                <a:gd name="connsiteX9" fmla="*/ 1384779 w 1390939"/>
                <a:gd name="connsiteY9" fmla="*/ 568592 h 867129"/>
                <a:gd name="connsiteX10" fmla="*/ 1357263 w 1390939"/>
                <a:gd name="connsiteY10" fmla="*/ 223575 h 867129"/>
                <a:gd name="connsiteX11" fmla="*/ 1333979 w 1390939"/>
                <a:gd name="connsiteY11" fmla="*/ 45775 h 867129"/>
                <a:gd name="connsiteX12" fmla="*/ 1287413 w 1390939"/>
                <a:gd name="connsiteY12" fmla="*/ 11909 h 867129"/>
                <a:gd name="connsiteX13" fmla="*/ 720146 w 1390939"/>
                <a:gd name="connsiteY13" fmla="*/ 7675 h 867129"/>
                <a:gd name="connsiteX14" fmla="*/ 239663 w 1390939"/>
                <a:gd name="connsiteY14" fmla="*/ 7675 h 867129"/>
                <a:gd name="connsiteX15" fmla="*/ 72446 w 1390939"/>
                <a:gd name="connsiteY15" fmla="*/ 5559 h 867129"/>
                <a:gd name="connsiteX16" fmla="*/ 11063 w 1390939"/>
                <a:gd name="connsiteY16" fmla="*/ 52125 h 867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939" h="867129">
                  <a:moveTo>
                    <a:pt x="11063" y="52125"/>
                  </a:moveTo>
                  <a:cubicBezTo>
                    <a:pt x="-931" y="136439"/>
                    <a:pt x="-579" y="400317"/>
                    <a:pt x="479" y="511442"/>
                  </a:cubicBezTo>
                  <a:cubicBezTo>
                    <a:pt x="1537" y="622567"/>
                    <a:pt x="5771" y="673014"/>
                    <a:pt x="17413" y="718875"/>
                  </a:cubicBezTo>
                  <a:cubicBezTo>
                    <a:pt x="29055" y="764736"/>
                    <a:pt x="45635" y="774967"/>
                    <a:pt x="70329" y="786609"/>
                  </a:cubicBezTo>
                  <a:cubicBezTo>
                    <a:pt x="95023" y="798251"/>
                    <a:pt x="165579" y="788725"/>
                    <a:pt x="165579" y="788725"/>
                  </a:cubicBezTo>
                  <a:lnTo>
                    <a:pt x="823863" y="828942"/>
                  </a:lnTo>
                  <a:cubicBezTo>
                    <a:pt x="1002369" y="841995"/>
                    <a:pt x="1150888" y="865631"/>
                    <a:pt x="1236613" y="867042"/>
                  </a:cubicBezTo>
                  <a:cubicBezTo>
                    <a:pt x="1322338" y="868453"/>
                    <a:pt x="1313166" y="852578"/>
                    <a:pt x="1338213" y="837409"/>
                  </a:cubicBezTo>
                  <a:cubicBezTo>
                    <a:pt x="1363260" y="822240"/>
                    <a:pt x="1379135" y="820828"/>
                    <a:pt x="1386896" y="776025"/>
                  </a:cubicBezTo>
                  <a:cubicBezTo>
                    <a:pt x="1394657" y="731222"/>
                    <a:pt x="1389718" y="660667"/>
                    <a:pt x="1384779" y="568592"/>
                  </a:cubicBezTo>
                  <a:cubicBezTo>
                    <a:pt x="1379840" y="476517"/>
                    <a:pt x="1365730" y="310711"/>
                    <a:pt x="1357263" y="223575"/>
                  </a:cubicBezTo>
                  <a:cubicBezTo>
                    <a:pt x="1348796" y="136439"/>
                    <a:pt x="1345621" y="81053"/>
                    <a:pt x="1333979" y="45775"/>
                  </a:cubicBezTo>
                  <a:cubicBezTo>
                    <a:pt x="1322337" y="10497"/>
                    <a:pt x="1389719" y="18259"/>
                    <a:pt x="1287413" y="11909"/>
                  </a:cubicBezTo>
                  <a:cubicBezTo>
                    <a:pt x="1185108" y="5559"/>
                    <a:pt x="720146" y="7675"/>
                    <a:pt x="720146" y="7675"/>
                  </a:cubicBezTo>
                  <a:lnTo>
                    <a:pt x="239663" y="7675"/>
                  </a:lnTo>
                  <a:cubicBezTo>
                    <a:pt x="131713" y="7322"/>
                    <a:pt x="109488" y="-1849"/>
                    <a:pt x="72446" y="5559"/>
                  </a:cubicBezTo>
                  <a:cubicBezTo>
                    <a:pt x="35404" y="12967"/>
                    <a:pt x="23057" y="-32189"/>
                    <a:pt x="11063" y="52125"/>
                  </a:cubicBezTo>
                  <a:close/>
                </a:path>
              </a:pathLst>
            </a:custGeom>
            <a:solidFill>
              <a:srgbClr val="D18F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>
                <a:lnSpc>
                  <a:spcPct val="120000"/>
                </a:lnSpc>
              </a:pPr>
              <a:r>
                <a:rPr lang="en-US" sz="1400" b="1" noProof="0" dirty="0">
                  <a:latin typeface="Barlow" panose="00000500000000000000" pitchFamily="2" charset="0"/>
                </a:rPr>
                <a:t>B</a:t>
              </a:r>
              <a:r>
                <a:rPr lang="sq-AL" sz="1400" b="1" noProof="0" dirty="0">
                  <a:latin typeface="Barlow" panose="00000500000000000000" pitchFamily="2" charset="0"/>
                </a:rPr>
                <a:t>orxhi publik bruto</a:t>
              </a:r>
              <a:r>
                <a:rPr lang="en-US" sz="1400" b="1" noProof="0" dirty="0">
                  <a:latin typeface="Barlow" panose="00000500000000000000" pitchFamily="2" charset="0"/>
                </a:rPr>
                <a:t>:</a:t>
              </a:r>
              <a:r>
                <a:rPr lang="sq-AL" sz="1400" b="1" noProof="0" dirty="0">
                  <a:latin typeface="Barlow" panose="00000500000000000000" pitchFamily="2" charset="0"/>
                </a:rPr>
                <a:t> 202</a:t>
              </a:r>
              <a:r>
                <a:rPr lang="en-US" sz="1400" b="1" noProof="0" dirty="0">
                  <a:latin typeface="Barlow" panose="00000500000000000000" pitchFamily="2" charset="0"/>
                </a:rPr>
                <a:t>5:</a:t>
              </a:r>
              <a:endParaRPr lang="sq-AL" sz="1400" b="1" noProof="0" dirty="0">
                <a:latin typeface="Barlow" panose="00000500000000000000" pitchFamily="2" charset="0"/>
              </a:endParaRPr>
            </a:p>
            <a:p>
              <a:pPr algn="ctr" rtl="0">
                <a:lnSpc>
                  <a:spcPct val="120000"/>
                </a:lnSpc>
                <a:spcBef>
                  <a:spcPts val="300"/>
                </a:spcBef>
              </a:pPr>
              <a:r>
                <a:rPr lang="en-US" sz="1400" b="1" dirty="0">
                  <a:latin typeface="Barlow" panose="00000500000000000000" pitchFamily="2" charset="0"/>
                </a:rPr>
                <a:t>1,401.5 </a:t>
              </a:r>
              <a:r>
                <a:rPr lang="sq-AL" sz="1400" b="1" noProof="0" dirty="0">
                  <a:latin typeface="Barlow" panose="00000500000000000000" pitchFamily="2" charset="0"/>
                </a:rPr>
                <a:t>miliardë LEK</a:t>
              </a: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65F0D61-7905-6558-9AE1-036EDED6FC47}"/>
                </a:ext>
              </a:extLst>
            </p:cNvPr>
            <p:cNvSpPr/>
            <p:nvPr/>
          </p:nvSpPr>
          <p:spPr>
            <a:xfrm>
              <a:off x="2112147" y="1489429"/>
              <a:ext cx="1371599" cy="867130"/>
            </a:xfrm>
            <a:custGeom>
              <a:avLst/>
              <a:gdLst>
                <a:gd name="connsiteX0" fmla="*/ 21458 w 2467191"/>
                <a:gd name="connsiteY0" fmla="*/ 529368 h 1113573"/>
                <a:gd name="connsiteX1" fmla="*/ 144225 w 2467191"/>
                <a:gd name="connsiteY1" fmla="*/ 1003501 h 1113573"/>
                <a:gd name="connsiteX2" fmla="*/ 178091 w 2467191"/>
                <a:gd name="connsiteY2" fmla="*/ 1083934 h 1113573"/>
                <a:gd name="connsiteX3" fmla="*/ 211958 w 2467191"/>
                <a:gd name="connsiteY3" fmla="*/ 1083934 h 1113573"/>
                <a:gd name="connsiteX4" fmla="*/ 1740191 w 2467191"/>
                <a:gd name="connsiteY4" fmla="*/ 1109334 h 1113573"/>
                <a:gd name="connsiteX5" fmla="*/ 2383658 w 2467191"/>
                <a:gd name="connsiteY5" fmla="*/ 1096634 h 1113573"/>
                <a:gd name="connsiteX6" fmla="*/ 2464091 w 2467191"/>
                <a:gd name="connsiteY6" fmla="*/ 952701 h 1113573"/>
                <a:gd name="connsiteX7" fmla="*/ 2430225 w 2467191"/>
                <a:gd name="connsiteY7" fmla="*/ 410834 h 1113573"/>
                <a:gd name="connsiteX8" fmla="*/ 2358258 w 2467191"/>
                <a:gd name="connsiteY8" fmla="*/ 101801 h 1113573"/>
                <a:gd name="connsiteX9" fmla="*/ 2252425 w 2467191"/>
                <a:gd name="connsiteY9" fmla="*/ 4434 h 1113573"/>
                <a:gd name="connsiteX10" fmla="*/ 1520058 w 2467191"/>
                <a:gd name="connsiteY10" fmla="*/ 25601 h 1113573"/>
                <a:gd name="connsiteX11" fmla="*/ 360125 w 2467191"/>
                <a:gd name="connsiteY11" fmla="*/ 106034 h 1113573"/>
                <a:gd name="connsiteX12" fmla="*/ 110358 w 2467191"/>
                <a:gd name="connsiteY12" fmla="*/ 156834 h 1113573"/>
                <a:gd name="connsiteX13" fmla="*/ 8758 w 2467191"/>
                <a:gd name="connsiteY13" fmla="*/ 258434 h 1113573"/>
                <a:gd name="connsiteX14" fmla="*/ 21458 w 2467191"/>
                <a:gd name="connsiteY14" fmla="*/ 529368 h 111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67191" h="1113573">
                  <a:moveTo>
                    <a:pt x="21458" y="529368"/>
                  </a:moveTo>
                  <a:cubicBezTo>
                    <a:pt x="44036" y="653546"/>
                    <a:pt x="118120" y="911073"/>
                    <a:pt x="144225" y="1003501"/>
                  </a:cubicBezTo>
                  <a:cubicBezTo>
                    <a:pt x="170330" y="1095929"/>
                    <a:pt x="166802" y="1070529"/>
                    <a:pt x="178091" y="1083934"/>
                  </a:cubicBezTo>
                  <a:cubicBezTo>
                    <a:pt x="189380" y="1097339"/>
                    <a:pt x="211958" y="1083934"/>
                    <a:pt x="211958" y="1083934"/>
                  </a:cubicBezTo>
                  <a:lnTo>
                    <a:pt x="1740191" y="1109334"/>
                  </a:lnTo>
                  <a:cubicBezTo>
                    <a:pt x="2102141" y="1111451"/>
                    <a:pt x="2263008" y="1122739"/>
                    <a:pt x="2383658" y="1096634"/>
                  </a:cubicBezTo>
                  <a:cubicBezTo>
                    <a:pt x="2504308" y="1070529"/>
                    <a:pt x="2456330" y="1067001"/>
                    <a:pt x="2464091" y="952701"/>
                  </a:cubicBezTo>
                  <a:cubicBezTo>
                    <a:pt x="2471852" y="838401"/>
                    <a:pt x="2447864" y="552651"/>
                    <a:pt x="2430225" y="410834"/>
                  </a:cubicBezTo>
                  <a:cubicBezTo>
                    <a:pt x="2412586" y="269017"/>
                    <a:pt x="2387891" y="169534"/>
                    <a:pt x="2358258" y="101801"/>
                  </a:cubicBezTo>
                  <a:cubicBezTo>
                    <a:pt x="2328625" y="34068"/>
                    <a:pt x="2392125" y="17134"/>
                    <a:pt x="2252425" y="4434"/>
                  </a:cubicBezTo>
                  <a:cubicBezTo>
                    <a:pt x="2112725" y="-8266"/>
                    <a:pt x="1835441" y="8668"/>
                    <a:pt x="1520058" y="25601"/>
                  </a:cubicBezTo>
                  <a:cubicBezTo>
                    <a:pt x="1204675" y="42534"/>
                    <a:pt x="595075" y="84162"/>
                    <a:pt x="360125" y="106034"/>
                  </a:cubicBezTo>
                  <a:cubicBezTo>
                    <a:pt x="125175" y="127906"/>
                    <a:pt x="168919" y="131434"/>
                    <a:pt x="110358" y="156834"/>
                  </a:cubicBezTo>
                  <a:cubicBezTo>
                    <a:pt x="51797" y="182234"/>
                    <a:pt x="24280" y="197756"/>
                    <a:pt x="8758" y="258434"/>
                  </a:cubicBezTo>
                  <a:cubicBezTo>
                    <a:pt x="-6764" y="319112"/>
                    <a:pt x="-1120" y="405190"/>
                    <a:pt x="21458" y="529368"/>
                  </a:cubicBezTo>
                  <a:close/>
                </a:path>
              </a:pathLst>
            </a:custGeom>
            <a:solidFill>
              <a:srgbClr val="365B6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q-AL" sz="1400" b="1" noProof="0" dirty="0">
                  <a:solidFill>
                    <a:schemeClr val="bg1"/>
                  </a:solidFill>
                  <a:latin typeface="Barlow" panose="00000500000000000000" pitchFamily="2" charset="0"/>
                </a:rPr>
                <a:t>Interesi</a:t>
              </a:r>
              <a:endParaRPr lang="en-US" sz="1400" b="1" noProof="0" dirty="0">
                <a:solidFill>
                  <a:schemeClr val="bg1"/>
                </a:solidFill>
                <a:latin typeface="Barlow" panose="00000500000000000000" pitchFamily="2" charset="0"/>
              </a:endParaRPr>
            </a:p>
            <a:p>
              <a:pPr algn="ctr" rtl="0"/>
              <a:r>
                <a:rPr lang="en-US" sz="1400" b="1" noProof="0" dirty="0" err="1">
                  <a:solidFill>
                    <a:schemeClr val="bg1"/>
                  </a:solidFill>
                  <a:latin typeface="Barlow" panose="00000500000000000000" pitchFamily="2" charset="0"/>
                </a:rPr>
                <a:t>niveli</a:t>
              </a:r>
              <a:r>
                <a:rPr lang="en-US" sz="1400" b="1" noProof="0" dirty="0">
                  <a:solidFill>
                    <a:schemeClr val="bg1"/>
                  </a:solidFill>
                  <a:latin typeface="Barlow" panose="00000500000000000000" pitchFamily="2" charset="0"/>
                </a:rPr>
                <a:t> </a:t>
              </a:r>
              <a:r>
                <a:rPr lang="en-US" sz="1400" b="1" noProof="0" dirty="0" err="1">
                  <a:solidFill>
                    <a:schemeClr val="bg1"/>
                  </a:solidFill>
                  <a:latin typeface="Barlow" panose="00000500000000000000" pitchFamily="2" charset="0"/>
                </a:rPr>
                <a:t>i</a:t>
              </a:r>
              <a:r>
                <a:rPr lang="en-US" sz="1400" b="1" noProof="0" dirty="0">
                  <a:solidFill>
                    <a:schemeClr val="bg1"/>
                  </a:solidFill>
                  <a:latin typeface="Barlow" panose="00000500000000000000" pitchFamily="2" charset="0"/>
                </a:rPr>
                <a:t> </a:t>
              </a:r>
              <a:r>
                <a:rPr lang="en-US" sz="1400" b="1" noProof="0" dirty="0" err="1">
                  <a:solidFill>
                    <a:schemeClr val="bg1"/>
                  </a:solidFill>
                  <a:latin typeface="Barlow" panose="00000500000000000000" pitchFamily="2" charset="0"/>
                </a:rPr>
                <a:t>realizimit</a:t>
              </a:r>
              <a:r>
                <a:rPr lang="en-US" sz="1400" b="1" noProof="0" dirty="0">
                  <a:solidFill>
                    <a:schemeClr val="bg1"/>
                  </a:solidFill>
                  <a:latin typeface="Barlow" panose="00000500000000000000" pitchFamily="2" charset="0"/>
                </a:rPr>
                <a:t> </a:t>
              </a:r>
              <a:r>
                <a:rPr lang="en-US" sz="1400" b="1" noProof="0" dirty="0" err="1">
                  <a:solidFill>
                    <a:schemeClr val="bg1"/>
                  </a:solidFill>
                  <a:latin typeface="Barlow" panose="00000500000000000000" pitchFamily="2" charset="0"/>
                </a:rPr>
                <a:t>faktik</a:t>
              </a:r>
              <a:r>
                <a:rPr lang="en-US" sz="1400" b="1" noProof="0" dirty="0">
                  <a:solidFill>
                    <a:schemeClr val="bg1"/>
                  </a:solidFill>
                  <a:latin typeface="Barlow" panose="00000500000000000000" pitchFamily="2" charset="0"/>
                </a:rPr>
                <a:t>: </a:t>
              </a:r>
            </a:p>
            <a:p>
              <a:pPr algn="ctr" rtl="0"/>
              <a:endParaRPr lang="en-US" sz="1000" b="1" dirty="0">
                <a:solidFill>
                  <a:schemeClr val="bg1"/>
                </a:solidFill>
                <a:latin typeface="Barlow" panose="00000500000000000000" pitchFamily="2" charset="0"/>
              </a:endParaRPr>
            </a:p>
            <a:p>
              <a:pPr algn="ctr" rtl="0"/>
              <a:r>
                <a:rPr lang="en-US" sz="1400" b="1" dirty="0">
                  <a:solidFill>
                    <a:schemeClr val="bg1"/>
                  </a:solidFill>
                  <a:latin typeface="Barlow" panose="00000500000000000000" pitchFamily="2" charset="0"/>
                </a:rPr>
                <a:t>89</a:t>
              </a:r>
              <a:r>
                <a:rPr lang="sq-AL" sz="1400" b="1" noProof="0" dirty="0">
                  <a:solidFill>
                    <a:schemeClr val="bg1"/>
                  </a:solidFill>
                  <a:latin typeface="Barlow" panose="00000500000000000000" pitchFamily="2" charset="0"/>
                </a:rPr>
                <a:t>%</a:t>
              </a: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AA24E0C-5494-D1CE-4C13-7F46B507449A}"/>
                </a:ext>
              </a:extLst>
            </p:cNvPr>
            <p:cNvSpPr/>
            <p:nvPr/>
          </p:nvSpPr>
          <p:spPr>
            <a:xfrm>
              <a:off x="2097902" y="613832"/>
              <a:ext cx="1379494" cy="838199"/>
            </a:xfrm>
            <a:custGeom>
              <a:avLst/>
              <a:gdLst>
                <a:gd name="connsiteX0" fmla="*/ 10697 w 1379494"/>
                <a:gd name="connsiteY0" fmla="*/ 135515 h 775813"/>
                <a:gd name="connsiteX1" fmla="*/ 13872 w 1379494"/>
                <a:gd name="connsiteY1" fmla="*/ 641927 h 775813"/>
                <a:gd name="connsiteX2" fmla="*/ 102772 w 1379494"/>
                <a:gd name="connsiteY2" fmla="*/ 770515 h 775813"/>
                <a:gd name="connsiteX3" fmla="*/ 636172 w 1379494"/>
                <a:gd name="connsiteY3" fmla="*/ 753052 h 775813"/>
                <a:gd name="connsiteX4" fmla="*/ 1244185 w 1379494"/>
                <a:gd name="connsiteY4" fmla="*/ 721302 h 775813"/>
                <a:gd name="connsiteX5" fmla="*/ 1372772 w 1379494"/>
                <a:gd name="connsiteY5" fmla="*/ 641927 h 775813"/>
                <a:gd name="connsiteX6" fmla="*/ 1360072 w 1379494"/>
                <a:gd name="connsiteY6" fmla="*/ 216477 h 775813"/>
                <a:gd name="connsiteX7" fmla="*/ 1348960 w 1379494"/>
                <a:gd name="connsiteY7" fmla="*/ 37090 h 775813"/>
                <a:gd name="connsiteX8" fmla="*/ 1085435 w 1379494"/>
                <a:gd name="connsiteY8" fmla="*/ 18040 h 775813"/>
                <a:gd name="connsiteX9" fmla="*/ 434560 w 1379494"/>
                <a:gd name="connsiteY9" fmla="*/ 2165 h 775813"/>
                <a:gd name="connsiteX10" fmla="*/ 115472 w 1379494"/>
                <a:gd name="connsiteY10" fmla="*/ 16452 h 775813"/>
                <a:gd name="connsiteX11" fmla="*/ 10697 w 1379494"/>
                <a:gd name="connsiteY11" fmla="*/ 135515 h 77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9494" h="775813">
                  <a:moveTo>
                    <a:pt x="10697" y="135515"/>
                  </a:moveTo>
                  <a:cubicBezTo>
                    <a:pt x="-6236" y="239761"/>
                    <a:pt x="-1474" y="536094"/>
                    <a:pt x="13872" y="641927"/>
                  </a:cubicBezTo>
                  <a:cubicBezTo>
                    <a:pt x="29218" y="747760"/>
                    <a:pt x="-945" y="751994"/>
                    <a:pt x="102772" y="770515"/>
                  </a:cubicBezTo>
                  <a:cubicBezTo>
                    <a:pt x="206489" y="789036"/>
                    <a:pt x="636172" y="753052"/>
                    <a:pt x="636172" y="753052"/>
                  </a:cubicBezTo>
                  <a:cubicBezTo>
                    <a:pt x="826407" y="744850"/>
                    <a:pt x="1121418" y="739823"/>
                    <a:pt x="1244185" y="721302"/>
                  </a:cubicBezTo>
                  <a:cubicBezTo>
                    <a:pt x="1366952" y="702781"/>
                    <a:pt x="1353458" y="726064"/>
                    <a:pt x="1372772" y="641927"/>
                  </a:cubicBezTo>
                  <a:cubicBezTo>
                    <a:pt x="1392086" y="557790"/>
                    <a:pt x="1364041" y="317283"/>
                    <a:pt x="1360072" y="216477"/>
                  </a:cubicBezTo>
                  <a:cubicBezTo>
                    <a:pt x="1356103" y="115671"/>
                    <a:pt x="1394733" y="70163"/>
                    <a:pt x="1348960" y="37090"/>
                  </a:cubicBezTo>
                  <a:cubicBezTo>
                    <a:pt x="1303187" y="4017"/>
                    <a:pt x="1237835" y="23861"/>
                    <a:pt x="1085435" y="18040"/>
                  </a:cubicBezTo>
                  <a:cubicBezTo>
                    <a:pt x="933035" y="12219"/>
                    <a:pt x="596220" y="2430"/>
                    <a:pt x="434560" y="2165"/>
                  </a:cubicBezTo>
                  <a:cubicBezTo>
                    <a:pt x="272900" y="1900"/>
                    <a:pt x="186645" y="-7890"/>
                    <a:pt x="115472" y="16452"/>
                  </a:cubicBezTo>
                  <a:cubicBezTo>
                    <a:pt x="44299" y="40794"/>
                    <a:pt x="27630" y="31269"/>
                    <a:pt x="10697" y="1355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400" b="1" dirty="0">
                  <a:latin typeface="Barlow" panose="00000500000000000000" pitchFamily="2" charset="0"/>
                </a:rPr>
                <a:t>B</a:t>
              </a:r>
              <a:r>
                <a:rPr lang="sq-AL" sz="1400" b="1" noProof="0" dirty="0">
                  <a:latin typeface="Barlow" panose="00000500000000000000" pitchFamily="2" charset="0"/>
                </a:rPr>
                <a:t>orxhi publik bruto 202</a:t>
              </a:r>
              <a:r>
                <a:rPr lang="en-US" sz="1400" b="1" dirty="0">
                  <a:latin typeface="Barlow" panose="00000500000000000000" pitchFamily="2" charset="0"/>
                </a:rPr>
                <a:t>4:</a:t>
              </a:r>
              <a:endParaRPr lang="sq-AL" sz="1400" b="1" noProof="0" dirty="0">
                <a:latin typeface="Barlow" panose="00000500000000000000" pitchFamily="2" charset="0"/>
              </a:endParaRPr>
            </a:p>
            <a:p>
              <a:pPr algn="ctr" rtl="0">
                <a:lnSpc>
                  <a:spcPct val="120000"/>
                </a:lnSpc>
                <a:spcBef>
                  <a:spcPts val="300"/>
                </a:spcBef>
              </a:pPr>
              <a:r>
                <a:rPr lang="sq-AL" sz="1400" b="1" noProof="0" dirty="0">
                  <a:latin typeface="Barlow" panose="00000500000000000000" pitchFamily="2" charset="0"/>
                </a:rPr>
                <a:t>5</a:t>
              </a:r>
              <a:r>
                <a:rPr lang="en-US" sz="1400" b="1" dirty="0">
                  <a:latin typeface="Barlow" panose="00000500000000000000" pitchFamily="2" charset="0"/>
                </a:rPr>
                <a:t>4.2</a:t>
              </a:r>
              <a:r>
                <a:rPr lang="sq-AL" sz="1400" b="1" noProof="0" dirty="0">
                  <a:latin typeface="Barlow" panose="00000500000000000000" pitchFamily="2" charset="0"/>
                </a:rPr>
                <a:t>% e PBB</a:t>
              </a: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4F1BF0-0FC3-E1A4-29F5-0ED7710E5D59}"/>
                </a:ext>
              </a:extLst>
            </p:cNvPr>
            <p:cNvSpPr/>
            <p:nvPr/>
          </p:nvSpPr>
          <p:spPr>
            <a:xfrm>
              <a:off x="675769" y="1549948"/>
              <a:ext cx="1360754" cy="824951"/>
            </a:xfrm>
            <a:custGeom>
              <a:avLst/>
              <a:gdLst>
                <a:gd name="connsiteX0" fmla="*/ 2307 w 1360754"/>
                <a:gd name="connsiteY0" fmla="*/ 165248 h 824951"/>
                <a:gd name="connsiteX1" fmla="*/ 11832 w 1360754"/>
                <a:gd name="connsiteY1" fmla="*/ 611336 h 824951"/>
                <a:gd name="connsiteX2" fmla="*/ 45169 w 1360754"/>
                <a:gd name="connsiteY2" fmla="*/ 747861 h 824951"/>
                <a:gd name="connsiteX3" fmla="*/ 313457 w 1360754"/>
                <a:gd name="connsiteY3" fmla="*/ 806598 h 824951"/>
                <a:gd name="connsiteX4" fmla="*/ 1116732 w 1360754"/>
                <a:gd name="connsiteY4" fmla="*/ 820886 h 824951"/>
                <a:gd name="connsiteX5" fmla="*/ 1332632 w 1360754"/>
                <a:gd name="connsiteY5" fmla="*/ 741511 h 824951"/>
                <a:gd name="connsiteX6" fmla="*/ 1359619 w 1360754"/>
                <a:gd name="connsiteY6" fmla="*/ 428773 h 824951"/>
                <a:gd name="connsiteX7" fmla="*/ 1346919 w 1360754"/>
                <a:gd name="connsiteY7" fmla="*/ 116036 h 824951"/>
                <a:gd name="connsiteX8" fmla="*/ 1294532 w 1360754"/>
                <a:gd name="connsiteY8" fmla="*/ 25548 h 824951"/>
                <a:gd name="connsiteX9" fmla="*/ 1169119 w 1360754"/>
                <a:gd name="connsiteY9" fmla="*/ 148 h 824951"/>
                <a:gd name="connsiteX10" fmla="*/ 792882 w 1360754"/>
                <a:gd name="connsiteY10" fmla="*/ 14436 h 824951"/>
                <a:gd name="connsiteX11" fmla="*/ 262657 w 1360754"/>
                <a:gd name="connsiteY11" fmla="*/ 36661 h 824951"/>
                <a:gd name="connsiteX12" fmla="*/ 51519 w 1360754"/>
                <a:gd name="connsiteY12" fmla="*/ 63648 h 824951"/>
                <a:gd name="connsiteX13" fmla="*/ 2307 w 1360754"/>
                <a:gd name="connsiteY13" fmla="*/ 165248 h 82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0754" h="824951">
                  <a:moveTo>
                    <a:pt x="2307" y="165248"/>
                  </a:moveTo>
                  <a:cubicBezTo>
                    <a:pt x="-4308" y="256529"/>
                    <a:pt x="4688" y="514234"/>
                    <a:pt x="11832" y="611336"/>
                  </a:cubicBezTo>
                  <a:cubicBezTo>
                    <a:pt x="18976" y="708438"/>
                    <a:pt x="-5102" y="715317"/>
                    <a:pt x="45169" y="747861"/>
                  </a:cubicBezTo>
                  <a:cubicBezTo>
                    <a:pt x="95440" y="780405"/>
                    <a:pt x="134863" y="794427"/>
                    <a:pt x="313457" y="806598"/>
                  </a:cubicBezTo>
                  <a:cubicBezTo>
                    <a:pt x="492051" y="818769"/>
                    <a:pt x="946870" y="831734"/>
                    <a:pt x="1116732" y="820886"/>
                  </a:cubicBezTo>
                  <a:cubicBezTo>
                    <a:pt x="1286595" y="810038"/>
                    <a:pt x="1292151" y="806863"/>
                    <a:pt x="1332632" y="741511"/>
                  </a:cubicBezTo>
                  <a:cubicBezTo>
                    <a:pt x="1373113" y="676159"/>
                    <a:pt x="1357238" y="533019"/>
                    <a:pt x="1359619" y="428773"/>
                  </a:cubicBezTo>
                  <a:cubicBezTo>
                    <a:pt x="1362000" y="324527"/>
                    <a:pt x="1357767" y="183240"/>
                    <a:pt x="1346919" y="116036"/>
                  </a:cubicBezTo>
                  <a:cubicBezTo>
                    <a:pt x="1336071" y="48832"/>
                    <a:pt x="1324165" y="44863"/>
                    <a:pt x="1294532" y="25548"/>
                  </a:cubicBezTo>
                  <a:cubicBezTo>
                    <a:pt x="1264899" y="6233"/>
                    <a:pt x="1252727" y="2000"/>
                    <a:pt x="1169119" y="148"/>
                  </a:cubicBezTo>
                  <a:cubicBezTo>
                    <a:pt x="1085511" y="-1704"/>
                    <a:pt x="792882" y="14436"/>
                    <a:pt x="792882" y="14436"/>
                  </a:cubicBezTo>
                  <a:lnTo>
                    <a:pt x="262657" y="36661"/>
                  </a:lnTo>
                  <a:cubicBezTo>
                    <a:pt x="139097" y="44863"/>
                    <a:pt x="94911" y="40365"/>
                    <a:pt x="51519" y="63648"/>
                  </a:cubicBezTo>
                  <a:cubicBezTo>
                    <a:pt x="8127" y="86931"/>
                    <a:pt x="8922" y="73967"/>
                    <a:pt x="2307" y="165248"/>
                  </a:cubicBezTo>
                  <a:close/>
                </a:path>
              </a:pathLst>
            </a:custGeom>
            <a:solidFill>
              <a:srgbClr val="5D78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q-AL" sz="1400" b="1" noProof="0" dirty="0">
                  <a:latin typeface="Barlow" panose="00000500000000000000" pitchFamily="2" charset="0"/>
                </a:rPr>
                <a:t>Totali i pagesave të interesit 202</a:t>
              </a:r>
              <a:r>
                <a:rPr lang="en-US" sz="1400" b="1" noProof="0" dirty="0">
                  <a:latin typeface="Barlow" panose="00000500000000000000" pitchFamily="2" charset="0"/>
                </a:rPr>
                <a:t>5:</a:t>
              </a:r>
              <a:endParaRPr lang="sq-AL" sz="1400" b="1" noProof="0" dirty="0">
                <a:latin typeface="Barlow" panose="00000500000000000000" pitchFamily="2" charset="0"/>
              </a:endParaRPr>
            </a:p>
            <a:p>
              <a:pPr algn="ctr" rtl="0">
                <a:spcBef>
                  <a:spcPts val="300"/>
                </a:spcBef>
              </a:pPr>
              <a:r>
                <a:rPr lang="sq-AL" sz="1400" b="1" noProof="0" dirty="0">
                  <a:latin typeface="Barlow" panose="00000500000000000000" pitchFamily="2" charset="0"/>
                </a:rPr>
                <a:t>54.</a:t>
              </a:r>
              <a:r>
                <a:rPr lang="en-US" sz="1400" b="1" noProof="0" dirty="0">
                  <a:latin typeface="Barlow" panose="00000500000000000000" pitchFamily="2" charset="0"/>
                </a:rPr>
                <a:t>7 </a:t>
              </a:r>
              <a:r>
                <a:rPr lang="sq-AL" sz="1400" b="1" noProof="0" dirty="0">
                  <a:latin typeface="Barlow" panose="00000500000000000000" pitchFamily="2" charset="0"/>
                </a:rPr>
                <a:t>miliardë LEK</a:t>
              </a: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78CB8C-363E-3308-484C-72966C39FC0C}"/>
                </a:ext>
              </a:extLst>
            </p:cNvPr>
            <p:cNvSpPr/>
            <p:nvPr/>
          </p:nvSpPr>
          <p:spPr>
            <a:xfrm>
              <a:off x="3540893" y="622300"/>
              <a:ext cx="1390939" cy="838199"/>
            </a:xfrm>
            <a:custGeom>
              <a:avLst/>
              <a:gdLst>
                <a:gd name="connsiteX0" fmla="*/ 2841 w 1366504"/>
                <a:gd name="connsiteY0" fmla="*/ 126136 h 842202"/>
                <a:gd name="connsiteX1" fmla="*/ 26654 w 1366504"/>
                <a:gd name="connsiteY1" fmla="*/ 581749 h 842202"/>
                <a:gd name="connsiteX2" fmla="*/ 66341 w 1366504"/>
                <a:gd name="connsiteY2" fmla="*/ 759549 h 842202"/>
                <a:gd name="connsiteX3" fmla="*/ 180641 w 1366504"/>
                <a:gd name="connsiteY3" fmla="*/ 840511 h 842202"/>
                <a:gd name="connsiteX4" fmla="*/ 758491 w 1366504"/>
                <a:gd name="connsiteY4" fmla="*/ 810349 h 842202"/>
                <a:gd name="connsiteX5" fmla="*/ 1237916 w 1366504"/>
                <a:gd name="connsiteY5" fmla="*/ 761136 h 842202"/>
                <a:gd name="connsiteX6" fmla="*/ 1337929 w 1366504"/>
                <a:gd name="connsiteY6" fmla="*/ 681761 h 842202"/>
                <a:gd name="connsiteX7" fmla="*/ 1364916 w 1366504"/>
                <a:gd name="connsiteY7" fmla="*/ 449986 h 842202"/>
                <a:gd name="connsiteX8" fmla="*/ 1301416 w 1366504"/>
                <a:gd name="connsiteY8" fmla="*/ 137249 h 842202"/>
                <a:gd name="connsiteX9" fmla="*/ 1252204 w 1366504"/>
                <a:gd name="connsiteY9" fmla="*/ 61049 h 842202"/>
                <a:gd name="connsiteX10" fmla="*/ 1017254 w 1366504"/>
                <a:gd name="connsiteY10" fmla="*/ 30886 h 842202"/>
                <a:gd name="connsiteX11" fmla="*/ 418766 w 1366504"/>
                <a:gd name="connsiteY11" fmla="*/ 8661 h 842202"/>
                <a:gd name="connsiteX12" fmla="*/ 93329 w 1366504"/>
                <a:gd name="connsiteY12" fmla="*/ 10249 h 842202"/>
                <a:gd name="connsiteX13" fmla="*/ 2841 w 1366504"/>
                <a:gd name="connsiteY13" fmla="*/ 126136 h 842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6504" h="842202">
                  <a:moveTo>
                    <a:pt x="2841" y="126136"/>
                  </a:moveTo>
                  <a:cubicBezTo>
                    <a:pt x="-8271" y="221386"/>
                    <a:pt x="16071" y="476180"/>
                    <a:pt x="26654" y="581749"/>
                  </a:cubicBezTo>
                  <a:cubicBezTo>
                    <a:pt x="37237" y="687318"/>
                    <a:pt x="40677" y="716422"/>
                    <a:pt x="66341" y="759549"/>
                  </a:cubicBezTo>
                  <a:cubicBezTo>
                    <a:pt x="92005" y="802676"/>
                    <a:pt x="65283" y="832044"/>
                    <a:pt x="180641" y="840511"/>
                  </a:cubicBezTo>
                  <a:cubicBezTo>
                    <a:pt x="295999" y="848978"/>
                    <a:pt x="582279" y="823578"/>
                    <a:pt x="758491" y="810349"/>
                  </a:cubicBezTo>
                  <a:cubicBezTo>
                    <a:pt x="934703" y="797120"/>
                    <a:pt x="1141343" y="782567"/>
                    <a:pt x="1237916" y="761136"/>
                  </a:cubicBezTo>
                  <a:cubicBezTo>
                    <a:pt x="1334489" y="739705"/>
                    <a:pt x="1316762" y="733619"/>
                    <a:pt x="1337929" y="681761"/>
                  </a:cubicBezTo>
                  <a:cubicBezTo>
                    <a:pt x="1359096" y="629903"/>
                    <a:pt x="1371001" y="540738"/>
                    <a:pt x="1364916" y="449986"/>
                  </a:cubicBezTo>
                  <a:cubicBezTo>
                    <a:pt x="1358831" y="359234"/>
                    <a:pt x="1320201" y="202072"/>
                    <a:pt x="1301416" y="137249"/>
                  </a:cubicBezTo>
                  <a:cubicBezTo>
                    <a:pt x="1282631" y="72426"/>
                    <a:pt x="1299564" y="78776"/>
                    <a:pt x="1252204" y="61049"/>
                  </a:cubicBezTo>
                  <a:cubicBezTo>
                    <a:pt x="1204844" y="43322"/>
                    <a:pt x="1156160" y="39617"/>
                    <a:pt x="1017254" y="30886"/>
                  </a:cubicBezTo>
                  <a:cubicBezTo>
                    <a:pt x="878348" y="22155"/>
                    <a:pt x="572753" y="12100"/>
                    <a:pt x="418766" y="8661"/>
                  </a:cubicBezTo>
                  <a:cubicBezTo>
                    <a:pt x="264779" y="5222"/>
                    <a:pt x="162650" y="-9859"/>
                    <a:pt x="93329" y="10249"/>
                  </a:cubicBezTo>
                  <a:cubicBezTo>
                    <a:pt x="24008" y="30357"/>
                    <a:pt x="13953" y="30886"/>
                    <a:pt x="2841" y="12613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>
                <a:lnSpc>
                  <a:spcPct val="120000"/>
                </a:lnSpc>
                <a:spcAft>
                  <a:spcPts val="300"/>
                </a:spcAft>
              </a:pPr>
              <a:r>
                <a:rPr lang="sq-AL" sz="1400" b="1" noProof="0" dirty="0">
                  <a:latin typeface="Barlow" panose="00000500000000000000" pitchFamily="2" charset="0"/>
                </a:rPr>
                <a:t>Borxhi publik bruto 202</a:t>
              </a:r>
              <a:r>
                <a:rPr lang="en-US" sz="1400" b="1" dirty="0">
                  <a:latin typeface="Barlow" panose="00000500000000000000" pitchFamily="2" charset="0"/>
                </a:rPr>
                <a:t>5:</a:t>
              </a:r>
              <a:endParaRPr lang="sq-AL" sz="1400" b="1" noProof="0" dirty="0">
                <a:latin typeface="Barlow" panose="00000500000000000000" pitchFamily="2" charset="0"/>
              </a:endParaRPr>
            </a:p>
            <a:p>
              <a:pPr algn="ctr" rtl="0">
                <a:lnSpc>
                  <a:spcPct val="120000"/>
                </a:lnSpc>
                <a:spcAft>
                  <a:spcPts val="300"/>
                </a:spcAft>
              </a:pPr>
              <a:r>
                <a:rPr lang="sq-AL" sz="1400" b="1" noProof="0" dirty="0">
                  <a:latin typeface="Barlow" panose="00000500000000000000" pitchFamily="2" charset="0"/>
                </a:rPr>
                <a:t>5</a:t>
              </a:r>
              <a:r>
                <a:rPr lang="en-US" sz="1400" b="1" dirty="0">
                  <a:latin typeface="Barlow" panose="00000500000000000000" pitchFamily="2" charset="0"/>
                </a:rPr>
                <a:t>2.9</a:t>
              </a:r>
              <a:r>
                <a:rPr lang="sq-AL" sz="1400" b="1" noProof="0" dirty="0">
                  <a:latin typeface="Barlow" panose="00000500000000000000" pitchFamily="2" charset="0"/>
                </a:rPr>
                <a:t>% e PBB</a:t>
              </a: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022DA0D-7FAB-65FC-0FD2-CC7413D14573}"/>
                </a:ext>
              </a:extLst>
            </p:cNvPr>
            <p:cNvSpPr/>
            <p:nvPr/>
          </p:nvSpPr>
          <p:spPr>
            <a:xfrm>
              <a:off x="3553020" y="1536701"/>
              <a:ext cx="1379494" cy="838199"/>
            </a:xfrm>
            <a:custGeom>
              <a:avLst/>
              <a:gdLst>
                <a:gd name="connsiteX0" fmla="*/ 10697 w 1379494"/>
                <a:gd name="connsiteY0" fmla="*/ 135515 h 775813"/>
                <a:gd name="connsiteX1" fmla="*/ 13872 w 1379494"/>
                <a:gd name="connsiteY1" fmla="*/ 641927 h 775813"/>
                <a:gd name="connsiteX2" fmla="*/ 102772 w 1379494"/>
                <a:gd name="connsiteY2" fmla="*/ 770515 h 775813"/>
                <a:gd name="connsiteX3" fmla="*/ 636172 w 1379494"/>
                <a:gd name="connsiteY3" fmla="*/ 753052 h 775813"/>
                <a:gd name="connsiteX4" fmla="*/ 1244185 w 1379494"/>
                <a:gd name="connsiteY4" fmla="*/ 721302 h 775813"/>
                <a:gd name="connsiteX5" fmla="*/ 1372772 w 1379494"/>
                <a:gd name="connsiteY5" fmla="*/ 641927 h 775813"/>
                <a:gd name="connsiteX6" fmla="*/ 1360072 w 1379494"/>
                <a:gd name="connsiteY6" fmla="*/ 216477 h 775813"/>
                <a:gd name="connsiteX7" fmla="*/ 1348960 w 1379494"/>
                <a:gd name="connsiteY7" fmla="*/ 37090 h 775813"/>
                <a:gd name="connsiteX8" fmla="*/ 1085435 w 1379494"/>
                <a:gd name="connsiteY8" fmla="*/ 18040 h 775813"/>
                <a:gd name="connsiteX9" fmla="*/ 434560 w 1379494"/>
                <a:gd name="connsiteY9" fmla="*/ 2165 h 775813"/>
                <a:gd name="connsiteX10" fmla="*/ 115472 w 1379494"/>
                <a:gd name="connsiteY10" fmla="*/ 16452 h 775813"/>
                <a:gd name="connsiteX11" fmla="*/ 10697 w 1379494"/>
                <a:gd name="connsiteY11" fmla="*/ 135515 h 77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9494" h="775813">
                  <a:moveTo>
                    <a:pt x="10697" y="135515"/>
                  </a:moveTo>
                  <a:cubicBezTo>
                    <a:pt x="-6236" y="239761"/>
                    <a:pt x="-1474" y="536094"/>
                    <a:pt x="13872" y="641927"/>
                  </a:cubicBezTo>
                  <a:cubicBezTo>
                    <a:pt x="29218" y="747760"/>
                    <a:pt x="-945" y="751994"/>
                    <a:pt x="102772" y="770515"/>
                  </a:cubicBezTo>
                  <a:cubicBezTo>
                    <a:pt x="206489" y="789036"/>
                    <a:pt x="636172" y="753052"/>
                    <a:pt x="636172" y="753052"/>
                  </a:cubicBezTo>
                  <a:cubicBezTo>
                    <a:pt x="826407" y="744850"/>
                    <a:pt x="1121418" y="739823"/>
                    <a:pt x="1244185" y="721302"/>
                  </a:cubicBezTo>
                  <a:cubicBezTo>
                    <a:pt x="1366952" y="702781"/>
                    <a:pt x="1353458" y="726064"/>
                    <a:pt x="1372772" y="641927"/>
                  </a:cubicBezTo>
                  <a:cubicBezTo>
                    <a:pt x="1392086" y="557790"/>
                    <a:pt x="1364041" y="317283"/>
                    <a:pt x="1360072" y="216477"/>
                  </a:cubicBezTo>
                  <a:cubicBezTo>
                    <a:pt x="1356103" y="115671"/>
                    <a:pt x="1394733" y="70163"/>
                    <a:pt x="1348960" y="37090"/>
                  </a:cubicBezTo>
                  <a:cubicBezTo>
                    <a:pt x="1303187" y="4017"/>
                    <a:pt x="1237835" y="23861"/>
                    <a:pt x="1085435" y="18040"/>
                  </a:cubicBezTo>
                  <a:cubicBezTo>
                    <a:pt x="933035" y="12219"/>
                    <a:pt x="596220" y="2430"/>
                    <a:pt x="434560" y="2165"/>
                  </a:cubicBezTo>
                  <a:cubicBezTo>
                    <a:pt x="272900" y="1900"/>
                    <a:pt x="186645" y="-7890"/>
                    <a:pt x="115472" y="16452"/>
                  </a:cubicBezTo>
                  <a:cubicBezTo>
                    <a:pt x="44299" y="40794"/>
                    <a:pt x="27630" y="31269"/>
                    <a:pt x="10697" y="135515"/>
                  </a:cubicBezTo>
                  <a:close/>
                </a:path>
              </a:pathLst>
            </a:custGeom>
            <a:solidFill>
              <a:srgbClr val="44718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q-AL" sz="1400" b="1" noProof="0" dirty="0">
                  <a:solidFill>
                    <a:schemeClr val="bg1"/>
                  </a:solidFill>
                  <a:latin typeface="Barlow" panose="00000500000000000000" pitchFamily="2" charset="0"/>
                </a:rPr>
                <a:t>Interesi</a:t>
              </a:r>
              <a:endParaRPr lang="en-US" sz="1400" b="1" noProof="0" dirty="0">
                <a:solidFill>
                  <a:schemeClr val="bg1"/>
                </a:solidFill>
                <a:latin typeface="Barlow" panose="00000500000000000000" pitchFamily="2" charset="0"/>
              </a:endParaRPr>
            </a:p>
            <a:p>
              <a:pPr algn="ctr" rtl="0"/>
              <a:r>
                <a:rPr lang="sq-AL" sz="1400" b="1" noProof="0" dirty="0">
                  <a:solidFill>
                    <a:schemeClr val="bg1"/>
                  </a:solidFill>
                  <a:latin typeface="Barlow" panose="00000500000000000000" pitchFamily="2" charset="0"/>
                </a:rPr>
                <a:t>përqindje e shpenzimeve totale</a:t>
              </a:r>
              <a:r>
                <a:rPr lang="en-US" sz="1400" b="1" noProof="0" dirty="0">
                  <a:solidFill>
                    <a:schemeClr val="bg1"/>
                  </a:solidFill>
                  <a:latin typeface="Barlow" panose="00000500000000000000" pitchFamily="2" charset="0"/>
                </a:rPr>
                <a:t>:</a:t>
              </a:r>
              <a:endParaRPr lang="sq-AL" sz="1400" b="1" noProof="0" dirty="0">
                <a:solidFill>
                  <a:schemeClr val="bg1"/>
                </a:solidFill>
                <a:latin typeface="Barlow" panose="00000500000000000000" pitchFamily="2" charset="0"/>
              </a:endParaRPr>
            </a:p>
            <a:p>
              <a:pPr algn="ctr" rtl="0">
                <a:lnSpc>
                  <a:spcPct val="120000"/>
                </a:lnSpc>
                <a:spcBef>
                  <a:spcPts val="300"/>
                </a:spcBef>
              </a:pPr>
              <a:r>
                <a:rPr lang="en-US" sz="1400" b="1" dirty="0">
                  <a:solidFill>
                    <a:schemeClr val="bg1"/>
                  </a:solidFill>
                  <a:latin typeface="Barlow" panose="00000500000000000000" pitchFamily="2" charset="0"/>
                </a:rPr>
                <a:t>6.8</a:t>
              </a:r>
              <a:r>
                <a:rPr lang="sq-AL" sz="1400" b="1" noProof="0" dirty="0">
                  <a:solidFill>
                    <a:schemeClr val="bg1"/>
                  </a:solidFill>
                  <a:latin typeface="Barlow" panose="00000500000000000000" pitchFamily="2" charset="0"/>
                </a:rPr>
                <a:t>%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737D0FF1-8132-0FA2-7866-39F412E917A1}"/>
              </a:ext>
            </a:extLst>
          </p:cNvPr>
          <p:cNvSpPr txBox="1"/>
          <p:nvPr/>
        </p:nvSpPr>
        <p:spPr>
          <a:xfrm>
            <a:off x="741877" y="4366786"/>
            <a:ext cx="603611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Gjatë vitit 202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5</a:t>
            </a:r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, pagesat e interesit për borxhin qeveritar arritën në 54.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7</a:t>
            </a:r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miliardë LEK. Në fund të vitit 202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5</a:t>
            </a:r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, stoku i borxhit të Qeverisë, përfshirë borxhin e qeverisjes vendore, arriti në </a:t>
            </a:r>
            <a:r>
              <a:rPr lang="en-US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1,401.5</a:t>
            </a:r>
            <a:r>
              <a:rPr lang="sq-AL" sz="1400" noProof="0" dirty="0">
                <a:solidFill>
                  <a:srgbClr val="365B6D"/>
                </a:solidFill>
                <a:latin typeface="Barlow" panose="00000500000000000000" pitchFamily="2" charset="0"/>
              </a:rPr>
              <a:t> miliardë LEK. Raporti i borxhit ndaj </a:t>
            </a:r>
            <a:r>
              <a:rPr lang="sq-AL" sz="1400" dirty="0">
                <a:solidFill>
                  <a:srgbClr val="365B6D"/>
                </a:solidFill>
                <a:latin typeface="Barlow" panose="00000500000000000000" pitchFamily="2" charset="0"/>
              </a:rPr>
              <a:t>PBB ra nga 5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4.2</a:t>
            </a:r>
            <a:r>
              <a:rPr lang="sq-AL" sz="1400" dirty="0">
                <a:solidFill>
                  <a:srgbClr val="365B6D"/>
                </a:solidFill>
                <a:latin typeface="Barlow" panose="00000500000000000000" pitchFamily="2" charset="0"/>
              </a:rPr>
              <a:t>% në fund të vitit 202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4</a:t>
            </a:r>
            <a:r>
              <a:rPr lang="sq-AL" sz="1400" dirty="0">
                <a:solidFill>
                  <a:srgbClr val="365B6D"/>
                </a:solidFill>
                <a:latin typeface="Barlow" panose="00000500000000000000" pitchFamily="2" charset="0"/>
              </a:rPr>
              <a:t> në 5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2.9</a:t>
            </a:r>
            <a:r>
              <a:rPr lang="sq-AL" sz="1400" dirty="0">
                <a:solidFill>
                  <a:srgbClr val="365B6D"/>
                </a:solidFill>
                <a:latin typeface="Barlow" panose="00000500000000000000" pitchFamily="2" charset="0"/>
              </a:rPr>
              <a:t>% në fund të vitit 202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5, duke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shënuar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një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rënie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prej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1.3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pikë</a:t>
            </a:r>
            <a:r>
              <a:rPr lang="en-US" sz="1400" dirty="0">
                <a:solidFill>
                  <a:srgbClr val="365B6D"/>
                </a:solidFill>
                <a:latin typeface="Barlow" panose="00000500000000000000" pitchFamily="2" charset="0"/>
              </a:rPr>
              <a:t> </a:t>
            </a:r>
            <a:r>
              <a:rPr lang="en-US" sz="1400" dirty="0" err="1">
                <a:solidFill>
                  <a:srgbClr val="365B6D"/>
                </a:solidFill>
                <a:latin typeface="Barlow" panose="00000500000000000000" pitchFamily="2" charset="0"/>
              </a:rPr>
              <a:t>përqindje</a:t>
            </a:r>
            <a:r>
              <a:rPr lang="sq-AL" sz="1400" dirty="0">
                <a:solidFill>
                  <a:srgbClr val="365B6D"/>
                </a:solidFill>
                <a:latin typeface="Barlow" panose="00000500000000000000" pitchFamily="2" charset="0"/>
              </a:rPr>
              <a:t>.</a:t>
            </a:r>
          </a:p>
        </p:txBody>
      </p:sp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65981A90-7BD0-D9A2-28E4-AC68B961A5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0808692"/>
              </p:ext>
            </p:extLst>
          </p:nvPr>
        </p:nvGraphicFramePr>
        <p:xfrm>
          <a:off x="850820" y="7034658"/>
          <a:ext cx="5989964" cy="1114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" name="Rectangle 45">
            <a:extLst>
              <a:ext uri="{FF2B5EF4-FFF2-40B4-BE49-F238E27FC236}">
                <a16:creationId xmlns:a16="http://schemas.microsoft.com/office/drawing/2014/main" id="{13F98B87-C04C-CEB8-27DB-06BDB57C4AFA}"/>
              </a:ext>
            </a:extLst>
          </p:cNvPr>
          <p:cNvSpPr/>
          <p:nvPr/>
        </p:nvSpPr>
        <p:spPr>
          <a:xfrm>
            <a:off x="838899" y="6698151"/>
            <a:ext cx="5969273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sq-AL" sz="1400" b="1" noProof="0" dirty="0">
                <a:solidFill>
                  <a:schemeClr val="tx1"/>
                </a:solidFill>
                <a:latin typeface="Barlow" panose="00000500000000000000" pitchFamily="2" charset="0"/>
              </a:rPr>
              <a:t>Stoku i borxhit </a:t>
            </a:r>
            <a:r>
              <a:rPr lang="sq-AL" sz="1400" noProof="0" dirty="0">
                <a:solidFill>
                  <a:schemeClr val="tx1"/>
                </a:solidFill>
                <a:latin typeface="Barlow" panose="00000500000000000000" pitchFamily="2" charset="0"/>
              </a:rPr>
              <a:t>(miliardë LEK)</a:t>
            </a:r>
          </a:p>
        </p:txBody>
      </p:sp>
      <p:graphicFrame>
        <p:nvGraphicFramePr>
          <p:cNvPr id="47" name="Chart 46">
            <a:extLst>
              <a:ext uri="{FF2B5EF4-FFF2-40B4-BE49-F238E27FC236}">
                <a16:creationId xmlns:a16="http://schemas.microsoft.com/office/drawing/2014/main" id="{D5FD4C5E-3354-CF32-7DFD-7F68E0E20F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6583001"/>
              </p:ext>
            </p:extLst>
          </p:nvPr>
        </p:nvGraphicFramePr>
        <p:xfrm>
          <a:off x="838899" y="5946661"/>
          <a:ext cx="5989964" cy="658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Rectangle 47">
            <a:extLst>
              <a:ext uri="{FF2B5EF4-FFF2-40B4-BE49-F238E27FC236}">
                <a16:creationId xmlns:a16="http://schemas.microsoft.com/office/drawing/2014/main" id="{6B2AAA6B-574A-DDB0-2FB7-A2A7285F7CB6}"/>
              </a:ext>
            </a:extLst>
          </p:cNvPr>
          <p:cNvSpPr/>
          <p:nvPr/>
        </p:nvSpPr>
        <p:spPr>
          <a:xfrm>
            <a:off x="828541" y="5573265"/>
            <a:ext cx="5989964" cy="373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sq-AL" sz="1400" b="1" noProof="0" dirty="0">
                <a:solidFill>
                  <a:schemeClr val="tx1"/>
                </a:solidFill>
                <a:latin typeface="Barlow" panose="00000500000000000000" pitchFamily="2" charset="0"/>
              </a:rPr>
              <a:t>Pagesat e interesit </a:t>
            </a:r>
            <a:r>
              <a:rPr lang="sq-AL" sz="1400" noProof="0" dirty="0">
                <a:solidFill>
                  <a:schemeClr val="tx1"/>
                </a:solidFill>
                <a:latin typeface="Barlow" panose="00000500000000000000" pitchFamily="2" charset="0"/>
              </a:rPr>
              <a:t>(miliardë LEK)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3396BA8-30DC-BB81-B070-30D8ADB9CB43}"/>
              </a:ext>
            </a:extLst>
          </p:cNvPr>
          <p:cNvGrpSpPr/>
          <p:nvPr/>
        </p:nvGrpSpPr>
        <p:grpSpPr>
          <a:xfrm>
            <a:off x="860" y="215910"/>
            <a:ext cx="3132903" cy="304044"/>
            <a:chOff x="860" y="215910"/>
            <a:chExt cx="3132903" cy="304044"/>
          </a:xfrm>
        </p:grpSpPr>
        <p:grpSp>
          <p:nvGrpSpPr>
            <p:cNvPr id="50" name="Group 2">
              <a:extLst>
                <a:ext uri="{FF2B5EF4-FFF2-40B4-BE49-F238E27FC236}">
                  <a16:creationId xmlns:a16="http://schemas.microsoft.com/office/drawing/2014/main" id="{A42AAFEC-1F67-B73E-7676-DC883838793E}"/>
                </a:ext>
              </a:extLst>
            </p:cNvPr>
            <p:cNvGrpSpPr/>
            <p:nvPr/>
          </p:nvGrpSpPr>
          <p:grpSpPr>
            <a:xfrm rot="5400000">
              <a:off x="1515103" y="-1057393"/>
              <a:ext cx="63104" cy="3091589"/>
              <a:chOff x="0" y="0"/>
              <a:chExt cx="17101" cy="934750"/>
            </a:xfrm>
          </p:grpSpPr>
          <p:sp>
            <p:nvSpPr>
              <p:cNvPr id="54" name="Freeform 3">
                <a:extLst>
                  <a:ext uri="{FF2B5EF4-FFF2-40B4-BE49-F238E27FC236}">
                    <a16:creationId xmlns:a16="http://schemas.microsoft.com/office/drawing/2014/main" id="{06F9B2B0-BC40-DDAF-117C-BB027F4BE5AB}"/>
                  </a:ext>
                </a:extLst>
              </p:cNvPr>
              <p:cNvSpPr/>
              <p:nvPr/>
            </p:nvSpPr>
            <p:spPr>
              <a:xfrm>
                <a:off x="0" y="0"/>
                <a:ext cx="17101" cy="934750"/>
              </a:xfrm>
              <a:custGeom>
                <a:avLst/>
                <a:gdLst/>
                <a:ahLst/>
                <a:cxnLst/>
                <a:rect l="l" t="t" r="r" b="b"/>
                <a:pathLst>
                  <a:path w="17101" h="934750">
                    <a:moveTo>
                      <a:pt x="0" y="0"/>
                    </a:moveTo>
                    <a:lnTo>
                      <a:pt x="17101" y="0"/>
                    </a:lnTo>
                    <a:lnTo>
                      <a:pt x="17101" y="934750"/>
                    </a:lnTo>
                    <a:lnTo>
                      <a:pt x="0" y="934750"/>
                    </a:lnTo>
                    <a:close/>
                  </a:path>
                </a:pathLst>
              </a:custGeom>
              <a:solidFill>
                <a:srgbClr val="365B6D"/>
              </a:solidFill>
            </p:spPr>
            <p:txBody>
              <a:bodyPr/>
              <a:lstStyle/>
              <a:p>
                <a:pPr algn="l" rtl="0"/>
                <a:endParaRPr lang="sq-AL" noProof="0" dirty="0"/>
              </a:p>
            </p:txBody>
          </p:sp>
          <p:sp>
            <p:nvSpPr>
              <p:cNvPr id="55" name="TextBox 4">
                <a:extLst>
                  <a:ext uri="{FF2B5EF4-FFF2-40B4-BE49-F238E27FC236}">
                    <a16:creationId xmlns:a16="http://schemas.microsoft.com/office/drawing/2014/main" id="{705C564E-15D6-D9E6-A425-C28BF5BDC1E2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7101" cy="944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1871"/>
                  </a:lnSpc>
                </a:pPr>
                <a:endParaRPr lang="sq-AL" noProof="0" dirty="0"/>
              </a:p>
            </p:txBody>
          </p:sp>
        </p:grpSp>
        <p:grpSp>
          <p:nvGrpSpPr>
            <p:cNvPr id="51" name="Group 19">
              <a:extLst>
                <a:ext uri="{FF2B5EF4-FFF2-40B4-BE49-F238E27FC236}">
                  <a16:creationId xmlns:a16="http://schemas.microsoft.com/office/drawing/2014/main" id="{77342177-5452-7C15-B8EB-D7C24E3CE47A}"/>
                </a:ext>
              </a:extLst>
            </p:cNvPr>
            <p:cNvGrpSpPr/>
            <p:nvPr/>
          </p:nvGrpSpPr>
          <p:grpSpPr>
            <a:xfrm>
              <a:off x="97017" y="215910"/>
              <a:ext cx="3036746" cy="194284"/>
              <a:chOff x="120176" y="-97609"/>
              <a:chExt cx="2266969" cy="233489"/>
            </a:xfrm>
          </p:grpSpPr>
          <p:sp>
            <p:nvSpPr>
              <p:cNvPr id="52" name="TextBox 20">
                <a:extLst>
                  <a:ext uri="{FF2B5EF4-FFF2-40B4-BE49-F238E27FC236}">
                    <a16:creationId xmlns:a16="http://schemas.microsoft.com/office/drawing/2014/main" id="{B2D08C82-B67E-45FF-5DD9-451EEE4E94CC}"/>
                  </a:ext>
                </a:extLst>
              </p:cNvPr>
              <p:cNvSpPr txBox="1"/>
              <p:nvPr/>
            </p:nvSpPr>
            <p:spPr>
              <a:xfrm>
                <a:off x="317411" y="-71078"/>
                <a:ext cx="2069734" cy="19264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 rtl="0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sq-AL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Buxheti</a:t>
                </a:r>
                <a:r>
                  <a:rPr lang="en-GB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</a:t>
                </a:r>
                <a:r>
                  <a:rPr lang="en-GB" sz="999" spc="3" noProof="0" dirty="0" err="1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Faktik</a:t>
                </a:r>
                <a:r>
                  <a:rPr lang="en-GB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 2025 </a:t>
                </a:r>
                <a:r>
                  <a:rPr lang="sq-AL" sz="999" spc="3" noProof="0" dirty="0">
                    <a:solidFill>
                      <a:srgbClr val="1E2732"/>
                    </a:solidFill>
                    <a:latin typeface="Barlow"/>
                    <a:ea typeface="Barlow"/>
                    <a:cs typeface="Barlow"/>
                    <a:sym typeface="Barlow"/>
                  </a:rPr>
                  <a:t>për Qytetarët</a:t>
                </a:r>
              </a:p>
            </p:txBody>
          </p:sp>
          <p:sp>
            <p:nvSpPr>
              <p:cNvPr id="53" name="TextBox 21">
                <a:extLst>
                  <a:ext uri="{FF2B5EF4-FFF2-40B4-BE49-F238E27FC236}">
                    <a16:creationId xmlns:a16="http://schemas.microsoft.com/office/drawing/2014/main" id="{A417A218-FB7C-35AC-BA07-18839BD4DD03}"/>
                  </a:ext>
                </a:extLst>
              </p:cNvPr>
              <p:cNvSpPr txBox="1"/>
              <p:nvPr/>
            </p:nvSpPr>
            <p:spPr>
              <a:xfrm>
                <a:off x="120176" y="-97609"/>
                <a:ext cx="140198" cy="23348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 rtl="0">
                  <a:lnSpc>
                    <a:spcPts val="1679"/>
                  </a:lnSpc>
                  <a:spcBef>
                    <a:spcPct val="0"/>
                  </a:spcBef>
                </a:pPr>
                <a:r>
                  <a:rPr lang="en-US" sz="1200" b="1" spc="4" noProof="0" dirty="0">
                    <a:solidFill>
                      <a:srgbClr val="E49393"/>
                    </a:solidFill>
                    <a:latin typeface="Barlow Bold"/>
                    <a:ea typeface="Barlow Bold"/>
                    <a:cs typeface="Barlow Bold"/>
                    <a:sym typeface="Barlow Bold"/>
                  </a:rPr>
                  <a:t>9</a:t>
                </a:r>
                <a:endParaRPr lang="sq-AL" sz="1200" b="1" spc="4" noProof="0" dirty="0">
                  <a:solidFill>
                    <a:srgbClr val="E49393"/>
                  </a:solidFill>
                  <a:latin typeface="Barlow Bold"/>
                  <a:ea typeface="Barlow Bold"/>
                  <a:cs typeface="Barlow Bold"/>
                  <a:sym typeface="Barlow Bold"/>
                </a:endParaRPr>
              </a:p>
            </p:txBody>
          </p:sp>
        </p:grpSp>
      </p:grpSp>
      <p:pic>
        <p:nvPicPr>
          <p:cNvPr id="1026" name="Picture 2" descr="Borxhi publik zbriti në 53.4% të PBB-së në fund të shtatorit 2025 - Ekofin">
            <a:extLst>
              <a:ext uri="{FF2B5EF4-FFF2-40B4-BE49-F238E27FC236}">
                <a16:creationId xmlns:a16="http://schemas.microsoft.com/office/drawing/2014/main" id="{125F261E-5FE3-5F6A-E8CC-EB28B6D8C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60" y="8485287"/>
            <a:ext cx="4645432" cy="218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6cf46c2e-64e9-484b-aa4e-3ffc4469b01c}" enabled="1" method="Privileged" siteId="{f5d8b812-606a-42ba-8cf9-3371cfe29c7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7092</TotalTime>
  <Words>6667</Words>
  <Application>Microsoft Office PowerPoint</Application>
  <PresentationFormat>Custom</PresentationFormat>
  <Paragraphs>762</Paragraphs>
  <Slides>30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Canva Sans Bold</vt:lpstr>
      <vt:lpstr>Wingdings</vt:lpstr>
      <vt:lpstr>Eyesome Script</vt:lpstr>
      <vt:lpstr>Arial</vt:lpstr>
      <vt:lpstr>Barlow Italics</vt:lpstr>
      <vt:lpstr>Barlow Bold</vt:lpstr>
      <vt:lpstr>Calibri</vt:lpstr>
      <vt:lpstr>Barlow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MinFin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Buxheti për Qytetarët - Ministria e Financave dhe Ekonomisë - BT - V2</dc:title>
  <dc:creator>Besjon Tanuzi</dc:creator>
  <cp:lastModifiedBy>Kostandine Dorri</cp:lastModifiedBy>
  <cp:revision>312</cp:revision>
  <cp:lastPrinted>2025-07-21T13:41:35Z</cp:lastPrinted>
  <dcterms:created xsi:type="dcterms:W3CDTF">2006-08-16T00:00:00Z</dcterms:created>
  <dcterms:modified xsi:type="dcterms:W3CDTF">2026-06-03T08:51:21Z</dcterms:modified>
  <dc:identifier>DAF04-n6ebM</dc:identifier>
</cp:coreProperties>
</file>