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60" r:id="rId4"/>
    <p:sldId id="261" r:id="rId5"/>
    <p:sldId id="302" r:id="rId6"/>
    <p:sldId id="308" r:id="rId7"/>
    <p:sldId id="309" r:id="rId8"/>
    <p:sldId id="310" r:id="rId9"/>
    <p:sldId id="311" r:id="rId10"/>
    <p:sldId id="312" r:id="rId11"/>
    <p:sldId id="305" r:id="rId12"/>
    <p:sldId id="304" r:id="rId13"/>
    <p:sldId id="316" r:id="rId14"/>
    <p:sldId id="313" r:id="rId15"/>
    <p:sldId id="314" r:id="rId16"/>
    <p:sldId id="300" r:id="rId17"/>
    <p:sldId id="296" r:id="rId18"/>
    <p:sldId id="299" r:id="rId19"/>
    <p:sldId id="297" r:id="rId20"/>
    <p:sldId id="298" r:id="rId21"/>
    <p:sldId id="295" r:id="rId22"/>
    <p:sldId id="290" r:id="rId23"/>
    <p:sldId id="291" r:id="rId24"/>
    <p:sldId id="292" r:id="rId25"/>
    <p:sldId id="283" r:id="rId26"/>
    <p:sldId id="287" r:id="rId27"/>
    <p:sldId id="286" r:id="rId28"/>
    <p:sldId id="285" r:id="rId29"/>
  </p:sldIdLst>
  <p:sldSz cx="7556500" cy="10693400"/>
  <p:notesSz cx="6858000" cy="9144000"/>
  <p:embeddedFontLst>
    <p:embeddedFont>
      <p:font typeface="Barlow" panose="00000500000000000000" pitchFamily="2" charset="0"/>
      <p:regular r:id="rId31"/>
      <p:bold r:id="rId32"/>
      <p:italic r:id="rId33"/>
      <p:boldItalic r:id="rId34"/>
    </p:embeddedFont>
    <p:embeddedFont>
      <p:font typeface="Barlow Bold" panose="00000800000000000000" charset="0"/>
      <p:regular r:id="rId35"/>
    </p:embeddedFont>
    <p:embeddedFont>
      <p:font typeface="Barlow Italics" panose="020B0604020202020204" charset="0"/>
      <p:regular r:id="rId36"/>
    </p:embeddedFont>
    <p:embeddedFont>
      <p:font typeface="Canva Sans Bold" panose="020B0604020202020204" charset="0"/>
      <p:regular r:id="rId37"/>
    </p:embeddedFont>
    <p:embeddedFont>
      <p:font typeface="Eyesome Script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530252-46B4-C3BA-D6B5-AD190A1BBDCA}" name="Joris Endel" initials="JE" userId="S::Joris.Endel@ecorys.com::d0e42e69-f8e7-4367-bd11-61fe68dab0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AABF"/>
    <a:srgbClr val="A6C37B"/>
    <a:srgbClr val="5D7837"/>
    <a:srgbClr val="447188"/>
    <a:srgbClr val="0000FF"/>
    <a:srgbClr val="D18F19"/>
    <a:srgbClr val="2B4C73"/>
    <a:srgbClr val="365B6D"/>
    <a:srgbClr val="BFD4DF"/>
    <a:srgbClr val="E5A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8" autoAdjust="0"/>
    <p:restoredTop sz="94622" autoAdjust="0"/>
  </p:normalViewPr>
  <p:slideViewPr>
    <p:cSldViewPr>
      <p:cViewPr varScale="1">
        <p:scale>
          <a:sx n="68" d="100"/>
          <a:sy n="68" d="100"/>
        </p:scale>
        <p:origin x="27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154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30618301394436"/>
          <c:y val="9.3812097351467422E-2"/>
          <c:w val="0.48248724827304779"/>
          <c:h val="0.86379373033116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D0-40A4-BF7F-45651C36DA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D0-40A4-BF7F-45651C36DA2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ED0-40A4-BF7F-45651C36DA28}"/>
              </c:ext>
            </c:extLst>
          </c:dPt>
          <c:dPt>
            <c:idx val="3"/>
            <c:invertIfNegative val="0"/>
            <c:bubble3D val="0"/>
            <c:spPr>
              <a:solidFill>
                <a:srgbClr val="7FAA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ED0-40A4-BF7F-45651C36DA28}"/>
              </c:ext>
            </c:extLst>
          </c:dPt>
          <c:dPt>
            <c:idx val="4"/>
            <c:invertIfNegative val="0"/>
            <c:bubble3D val="0"/>
            <c:spPr>
              <a:solidFill>
                <a:srgbClr val="365B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ED0-40A4-BF7F-45651C36DA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Të ardhura jo tatimore</c:v>
                </c:pt>
                <c:pt idx="1">
                  <c:v>Kontributet e Fondeve Speciale </c:v>
                </c:pt>
                <c:pt idx="2">
                  <c:v>Grante</c:v>
                </c:pt>
                <c:pt idx="3">
                  <c:v>Taksa Vendore</c:v>
                </c:pt>
                <c:pt idx="4">
                  <c:v>Te Ardhura nga Tatimet dhe Doganat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44</c:v>
                </c:pt>
                <c:pt idx="1">
                  <c:v>162</c:v>
                </c:pt>
                <c:pt idx="2">
                  <c:v>8</c:v>
                </c:pt>
                <c:pt idx="3">
                  <c:v>40</c:v>
                </c:pt>
                <c:pt idx="4">
                  <c:v>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ED0-40A4-BF7F-45651C36D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07124351"/>
        <c:axId val="1007104191"/>
      </c:barChart>
      <c:valAx>
        <c:axId val="1007104191"/>
        <c:scaling>
          <c:orientation val="minMax"/>
          <c:max val="75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007124351"/>
        <c:crosses val="autoZero"/>
        <c:crossBetween val="between"/>
        <c:majorUnit val="250"/>
      </c:valAx>
      <c:catAx>
        <c:axId val="100712435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71041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1400" b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477272394059204"/>
          <c:y val="5.9737720633919978E-3"/>
          <c:w val="0.57266004134513415"/>
          <c:h val="0.970110299050057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Planifikuar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25-4774-A905-A2B805C4261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25-4774-A905-A2B805C4261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D25-4774-A905-A2B805C4261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D25-4774-A905-A2B805C4261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D25-4774-A905-A2B805C4261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D25-4774-A905-A2B805C4261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D25-4774-A905-A2B805C42610}"/>
              </c:ext>
            </c:extLst>
          </c:dPt>
          <c:dLbls>
            <c:delete val="1"/>
          </c:dLbls>
          <c:cat>
            <c:strRef>
              <c:f>Sheet1!$A$2:$A$8</c:f>
              <c:strCache>
                <c:ptCount val="7"/>
                <c:pt idx="0">
                  <c:v>Taksa të tjera vendore</c:v>
                </c:pt>
                <c:pt idx="1">
                  <c:v>Taksa e pronës</c:v>
                </c:pt>
                <c:pt idx="2">
                  <c:v>Taksa të tjera kombëtare</c:v>
                </c:pt>
                <c:pt idx="3">
                  <c:v>Taksa e aksizës</c:v>
                </c:pt>
                <c:pt idx="4">
                  <c:v>Tatim mbi të ardhurat personale</c:v>
                </c:pt>
                <c:pt idx="5">
                  <c:v>Tatim fitimi</c:v>
                </c:pt>
                <c:pt idx="6">
                  <c:v>TVSH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</c:v>
                </c:pt>
                <c:pt idx="1">
                  <c:v>23</c:v>
                </c:pt>
                <c:pt idx="2">
                  <c:v>53</c:v>
                </c:pt>
                <c:pt idx="3">
                  <c:v>64</c:v>
                </c:pt>
                <c:pt idx="4">
                  <c:v>65</c:v>
                </c:pt>
                <c:pt idx="5">
                  <c:v>54</c:v>
                </c:pt>
                <c:pt idx="6">
                  <c:v>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D25-4774-A905-A2B805C426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Fakt</c:v>
                </c:pt>
              </c:strCache>
            </c:strRef>
          </c:tx>
          <c:spPr>
            <a:solidFill>
              <a:srgbClr val="2B4C7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B4C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3D25-4774-A905-A2B805C42610}"/>
              </c:ext>
            </c:extLst>
          </c:dPt>
          <c:dPt>
            <c:idx val="1"/>
            <c:invertIfNegative val="0"/>
            <c:bubble3D val="0"/>
            <c:spPr>
              <a:solidFill>
                <a:srgbClr val="2B4C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3D25-4774-A905-A2B805C426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Taksa të tjera vendore</c:v>
                </c:pt>
                <c:pt idx="1">
                  <c:v>Taksa e pronës</c:v>
                </c:pt>
                <c:pt idx="2">
                  <c:v>Taksa të tjera kombëtare</c:v>
                </c:pt>
                <c:pt idx="3">
                  <c:v>Taksa e aksizës</c:v>
                </c:pt>
                <c:pt idx="4">
                  <c:v>Tatim mbi të ardhurat personale</c:v>
                </c:pt>
                <c:pt idx="5">
                  <c:v>Tatim fitimi</c:v>
                </c:pt>
                <c:pt idx="6">
                  <c:v>TVSH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33</c:v>
                </c:pt>
                <c:pt idx="1">
                  <c:v>8</c:v>
                </c:pt>
                <c:pt idx="2">
                  <c:v>56</c:v>
                </c:pt>
                <c:pt idx="3">
                  <c:v>63</c:v>
                </c:pt>
                <c:pt idx="4">
                  <c:v>66</c:v>
                </c:pt>
                <c:pt idx="5">
                  <c:v>57</c:v>
                </c:pt>
                <c:pt idx="6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D25-4774-A905-A2B805C426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72051359"/>
        <c:axId val="1972050879"/>
      </c:barChart>
      <c:catAx>
        <c:axId val="1972051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2050879"/>
        <c:crosses val="autoZero"/>
        <c:auto val="1"/>
        <c:lblAlgn val="ctr"/>
        <c:lblOffset val="100"/>
        <c:noMultiLvlLbl val="0"/>
      </c:catAx>
      <c:valAx>
        <c:axId val="1972050879"/>
        <c:scaling>
          <c:orientation val="minMax"/>
          <c:max val="220"/>
          <c:min val="0"/>
        </c:scaling>
        <c:delete val="1"/>
        <c:axPos val="b"/>
        <c:numFmt formatCode="General" sourceLinked="1"/>
        <c:majorTickMark val="none"/>
        <c:minorTickMark val="none"/>
        <c:tickLblPos val="nextTo"/>
        <c:crossAx val="1972051359"/>
        <c:crosses val="autoZero"/>
        <c:crossBetween val="between"/>
        <c:majorUnit val="50"/>
        <c:minorUnit val="5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759215686274508"/>
          <c:y val="4.7959172813966652E-2"/>
          <c:w val="0.6869277777777778"/>
          <c:h val="0.920563322169820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Buxheti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9050"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Shpenzime kapitale</c:v>
                </c:pt>
                <c:pt idx="1">
                  <c:v>Shpenzime korrente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129</c:v>
                </c:pt>
                <c:pt idx="1">
                  <c:v>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BA-4695-B770-3DDFB44846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Fakti</c:v>
                </c:pt>
              </c:strCache>
            </c:strRef>
          </c:tx>
          <c:spPr>
            <a:solidFill>
              <a:srgbClr val="365B6D"/>
            </a:solidFill>
            <a:ln w="1905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Shpenzime kapitale</c:v>
                </c:pt>
                <c:pt idx="1">
                  <c:v>Shpenzime korrente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116</c:v>
                </c:pt>
                <c:pt idx="1">
                  <c:v>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BA-4695-B770-3DDFB44846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496197280"/>
        <c:axId val="1496214080"/>
      </c:barChart>
      <c:catAx>
        <c:axId val="1496197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6214080"/>
        <c:crosses val="autoZero"/>
        <c:auto val="1"/>
        <c:lblAlgn val="ctr"/>
        <c:lblOffset val="100"/>
        <c:noMultiLvlLbl val="0"/>
      </c:catAx>
      <c:valAx>
        <c:axId val="1496214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9619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13725490196082"/>
          <c:y val="0.7101107701023055"/>
          <c:w val="0.22848366013071894"/>
          <c:h val="0.212757840723873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363578431372551"/>
          <c:y val="2.9371611029732993E-2"/>
          <c:w val="0.59993913677081989"/>
          <c:h val="0.94768008120679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Buxheti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Pushteti vendor</c:v>
                </c:pt>
                <c:pt idx="1">
                  <c:v>Shpenzime të tjera sociale</c:v>
                </c:pt>
                <c:pt idx="2">
                  <c:v>Interesa</c:v>
                </c:pt>
                <c:pt idx="3">
                  <c:v>Sigurime shoqërore </c:v>
                </c:pt>
                <c:pt idx="4">
                  <c:v>Subvencione</c:v>
                </c:pt>
                <c:pt idx="5">
                  <c:v>Operative dhe mirëmbajtje </c:v>
                </c:pt>
                <c:pt idx="6">
                  <c:v>Personeli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71</c:v>
                </c:pt>
                <c:pt idx="1">
                  <c:v>30</c:v>
                </c:pt>
                <c:pt idx="2">
                  <c:v>66</c:v>
                </c:pt>
                <c:pt idx="3">
                  <c:v>249</c:v>
                </c:pt>
                <c:pt idx="4">
                  <c:v>2</c:v>
                </c:pt>
                <c:pt idx="5">
                  <c:v>67</c:v>
                </c:pt>
                <c:pt idx="6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2B-4B65-96DE-DA45EC711A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Fakti</c:v>
                </c:pt>
              </c:strCache>
            </c:strRef>
          </c:tx>
          <c:spPr>
            <a:solidFill>
              <a:srgbClr val="4471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Pushteti vendor</c:v>
                </c:pt>
                <c:pt idx="1">
                  <c:v>Shpenzime të tjera sociale</c:v>
                </c:pt>
                <c:pt idx="2">
                  <c:v>Interesa</c:v>
                </c:pt>
                <c:pt idx="3">
                  <c:v>Sigurime shoqërore </c:v>
                </c:pt>
                <c:pt idx="4">
                  <c:v>Subvencione</c:v>
                </c:pt>
                <c:pt idx="5">
                  <c:v>Operative dhe mirëmbajtje </c:v>
                </c:pt>
                <c:pt idx="6">
                  <c:v>Personeli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74</c:v>
                </c:pt>
                <c:pt idx="1">
                  <c:v>31</c:v>
                </c:pt>
                <c:pt idx="2">
                  <c:v>55</c:v>
                </c:pt>
                <c:pt idx="3">
                  <c:v>252</c:v>
                </c:pt>
                <c:pt idx="4">
                  <c:v>2</c:v>
                </c:pt>
                <c:pt idx="5">
                  <c:v>80</c:v>
                </c:pt>
                <c:pt idx="6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2B-4B65-96DE-DA45EC711AD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72051359"/>
        <c:axId val="1972050879"/>
      </c:barChart>
      <c:catAx>
        <c:axId val="1972051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2050879"/>
        <c:crosses val="autoZero"/>
        <c:auto val="1"/>
        <c:lblAlgn val="ctr"/>
        <c:lblOffset val="100"/>
        <c:noMultiLvlLbl val="0"/>
      </c:catAx>
      <c:valAx>
        <c:axId val="1972050879"/>
        <c:scaling>
          <c:orientation val="minMax"/>
          <c:max val="300"/>
          <c:min val="0"/>
        </c:scaling>
        <c:delete val="1"/>
        <c:axPos val="b"/>
        <c:numFmt formatCode="General" sourceLinked="1"/>
        <c:majorTickMark val="none"/>
        <c:minorTickMark val="none"/>
        <c:tickLblPos val="nextTo"/>
        <c:crossAx val="1972051359"/>
        <c:crosses val="autoZero"/>
        <c:crossBetween val="between"/>
        <c:majorUnit val="100"/>
        <c:min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540767973856212"/>
          <c:y val="0.87755313134428081"/>
          <c:w val="0.26851454248366013"/>
          <c:h val="7.76292802757025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8133202371808"/>
          <c:y val="6.0156122215316167E-2"/>
          <c:w val="0.55129133654658935"/>
          <c:h val="0.908746606038797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Buxheti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Sheet1!$A$2:$A$11</c:f>
              <c:strCache>
                <c:ptCount val="10"/>
                <c:pt idx="0">
                  <c:v>Shpenzime të tjera të përgjithshme </c:v>
                </c:pt>
                <c:pt idx="1">
                  <c:v>Mbrojtja sociale</c:v>
                </c:pt>
                <c:pt idx="2">
                  <c:v>Arsimi</c:v>
                </c:pt>
                <c:pt idx="3">
                  <c:v>Argëtimi, kultura dhe çështjet fetare</c:v>
                </c:pt>
                <c:pt idx="4">
                  <c:v>Shëndetësia</c:v>
                </c:pt>
                <c:pt idx="5">
                  <c:v>Strehimi</c:v>
                </c:pt>
                <c:pt idx="6">
                  <c:v>Mbrojtja e mjedisit</c:v>
                </c:pt>
                <c:pt idx="7">
                  <c:v>Çështjet ekonomike</c:v>
                </c:pt>
                <c:pt idx="8">
                  <c:v>Rendi dhe siguria publike</c:v>
                </c:pt>
                <c:pt idx="9">
                  <c:v>Mbrojtja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136</c:v>
                </c:pt>
                <c:pt idx="1">
                  <c:v>228</c:v>
                </c:pt>
                <c:pt idx="2">
                  <c:v>77</c:v>
                </c:pt>
                <c:pt idx="3">
                  <c:v>12</c:v>
                </c:pt>
                <c:pt idx="4">
                  <c:v>72</c:v>
                </c:pt>
                <c:pt idx="5">
                  <c:v>45</c:v>
                </c:pt>
                <c:pt idx="6">
                  <c:v>7</c:v>
                </c:pt>
                <c:pt idx="7">
                  <c:v>79</c:v>
                </c:pt>
                <c:pt idx="8">
                  <c:v>48</c:v>
                </c:pt>
                <c:pt idx="9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48-4084-8664-31E4A5DB90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Fakti</c:v>
                </c:pt>
              </c:strCache>
            </c:strRef>
          </c:tx>
          <c:spPr>
            <a:solidFill>
              <a:srgbClr val="4471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Shpenzime të tjera të përgjithshme </c:v>
                </c:pt>
                <c:pt idx="1">
                  <c:v>Mbrojtja sociale</c:v>
                </c:pt>
                <c:pt idx="2">
                  <c:v>Arsimi</c:v>
                </c:pt>
                <c:pt idx="3">
                  <c:v>Argëtimi, kultura dhe çështjet fetare</c:v>
                </c:pt>
                <c:pt idx="4">
                  <c:v>Shëndetësia</c:v>
                </c:pt>
                <c:pt idx="5">
                  <c:v>Strehimi</c:v>
                </c:pt>
                <c:pt idx="6">
                  <c:v>Mbrojtja e mjedisit</c:v>
                </c:pt>
                <c:pt idx="7">
                  <c:v>Çështjet ekonomike</c:v>
                </c:pt>
                <c:pt idx="8">
                  <c:v>Rendi dhe siguria publike</c:v>
                </c:pt>
                <c:pt idx="9">
                  <c:v>Mbrojtja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130</c:v>
                </c:pt>
                <c:pt idx="1">
                  <c:v>227</c:v>
                </c:pt>
                <c:pt idx="2">
                  <c:v>76</c:v>
                </c:pt>
                <c:pt idx="3">
                  <c:v>12</c:v>
                </c:pt>
                <c:pt idx="4">
                  <c:v>70</c:v>
                </c:pt>
                <c:pt idx="5">
                  <c:v>47</c:v>
                </c:pt>
                <c:pt idx="6">
                  <c:v>8</c:v>
                </c:pt>
                <c:pt idx="7">
                  <c:v>89</c:v>
                </c:pt>
                <c:pt idx="8">
                  <c:v>48</c:v>
                </c:pt>
                <c:pt idx="9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48-4084-8664-31E4A5DB90A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72051359"/>
        <c:axId val="1972050879"/>
      </c:barChart>
      <c:catAx>
        <c:axId val="1972051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2050879"/>
        <c:crosses val="autoZero"/>
        <c:auto val="1"/>
        <c:lblAlgn val="ctr"/>
        <c:lblOffset val="100"/>
        <c:noMultiLvlLbl val="0"/>
      </c:catAx>
      <c:valAx>
        <c:axId val="1972050879"/>
        <c:scaling>
          <c:orientation val="minMax"/>
          <c:max val="230"/>
          <c:min val="0"/>
        </c:scaling>
        <c:delete val="1"/>
        <c:axPos val="b"/>
        <c:numFmt formatCode="General" sourceLinked="1"/>
        <c:majorTickMark val="none"/>
        <c:minorTickMark val="none"/>
        <c:tickLblPos val="nextTo"/>
        <c:crossAx val="1972051359"/>
        <c:crosses val="autoZero"/>
        <c:crossBetween val="between"/>
        <c:majorUnit val="100"/>
        <c:min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132227046438515"/>
          <c:y val="0.92598813340312103"/>
          <c:w val="0.24867044489362633"/>
          <c:h val="5.32391883934705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71445716000172"/>
          <c:y val="4.9769780572303149E-2"/>
          <c:w val="0.75583849813552784"/>
          <c:h val="0.919211792403207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Buxheti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Të ardhura jo tatimore</c:v>
                </c:pt>
                <c:pt idx="1">
                  <c:v>Taksa të tjera vendore </c:v>
                </c:pt>
                <c:pt idx="2">
                  <c:v>Taksa e pronës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</c:v>
                </c:pt>
                <c:pt idx="1">
                  <c:v>23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66-400F-9B6F-F80678B502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Zbatimi</c:v>
                </c:pt>
              </c:strCache>
            </c:strRef>
          </c:tx>
          <c:spPr>
            <a:solidFill>
              <a:srgbClr val="4471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Të ardhura jo tatimore</c:v>
                </c:pt>
                <c:pt idx="1">
                  <c:v>Taksa të tjera vendore </c:v>
                </c:pt>
                <c:pt idx="2">
                  <c:v>Taksa e pronës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</c:v>
                </c:pt>
                <c:pt idx="1">
                  <c:v>33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66-400F-9B6F-F80678B502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72051359"/>
        <c:axId val="1972050879"/>
      </c:barChart>
      <c:catAx>
        <c:axId val="1972051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2050879"/>
        <c:crosses val="autoZero"/>
        <c:auto val="1"/>
        <c:lblAlgn val="ctr"/>
        <c:lblOffset val="100"/>
        <c:noMultiLvlLbl val="0"/>
      </c:catAx>
      <c:valAx>
        <c:axId val="1972050879"/>
        <c:scaling>
          <c:orientation val="minMax"/>
          <c:max val="40"/>
          <c:min val="0"/>
        </c:scaling>
        <c:delete val="1"/>
        <c:axPos val="b"/>
        <c:numFmt formatCode="General" sourceLinked="1"/>
        <c:majorTickMark val="none"/>
        <c:minorTickMark val="none"/>
        <c:tickLblPos val="nextTo"/>
        <c:crossAx val="1972051359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60848379060832"/>
          <c:y val="0.81641443561819094"/>
          <c:w val="0.30641944015686173"/>
          <c:h val="0.126637258965197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62787707342161"/>
          <c:y val="4.9769780572303149E-2"/>
          <c:w val="0.50979675110368183"/>
          <c:h val="0.779627896663186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Buxheti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Sheet1!$A$2:$A$9</c:f>
              <c:strCache>
                <c:ptCount val="8"/>
                <c:pt idx="0">
                  <c:v>Shpenzime të përgjithshme</c:v>
                </c:pt>
                <c:pt idx="1">
                  <c:v>Mbrojtja sociale</c:v>
                </c:pt>
                <c:pt idx="2">
                  <c:v>Arsimi</c:v>
                </c:pt>
                <c:pt idx="3">
                  <c:v>Argëtimi, kultura dhe feja</c:v>
                </c:pt>
                <c:pt idx="4">
                  <c:v>Strehimi</c:v>
                </c:pt>
                <c:pt idx="5">
                  <c:v>Mbrojtja e mjedisit </c:v>
                </c:pt>
                <c:pt idx="6">
                  <c:v>Çështjet ekonomike</c:v>
                </c:pt>
                <c:pt idx="7">
                  <c:v>Rendi dhe siguria publike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13</c:v>
                </c:pt>
                <c:pt idx="1">
                  <c:v>4</c:v>
                </c:pt>
                <c:pt idx="2">
                  <c:v>12</c:v>
                </c:pt>
                <c:pt idx="3">
                  <c:v>4</c:v>
                </c:pt>
                <c:pt idx="4">
                  <c:v>12</c:v>
                </c:pt>
                <c:pt idx="5">
                  <c:v>6</c:v>
                </c:pt>
                <c:pt idx="6">
                  <c:v>17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E3-4681-8753-951D8BE2CE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Fakti</c:v>
                </c:pt>
              </c:strCache>
            </c:strRef>
          </c:tx>
          <c:spPr>
            <a:solidFill>
              <a:srgbClr val="4471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Shpenzime të përgjithshme</c:v>
                </c:pt>
                <c:pt idx="1">
                  <c:v>Mbrojtja sociale</c:v>
                </c:pt>
                <c:pt idx="2">
                  <c:v>Arsimi</c:v>
                </c:pt>
                <c:pt idx="3">
                  <c:v>Argëtimi, kultura dhe feja</c:v>
                </c:pt>
                <c:pt idx="4">
                  <c:v>Strehimi</c:v>
                </c:pt>
                <c:pt idx="5">
                  <c:v>Mbrojtja e mjedisit </c:v>
                </c:pt>
                <c:pt idx="6">
                  <c:v>Çështjet ekonomike</c:v>
                </c:pt>
                <c:pt idx="7">
                  <c:v>Rendi dhe siguria publike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15</c:v>
                </c:pt>
                <c:pt idx="1">
                  <c:v>3</c:v>
                </c:pt>
                <c:pt idx="2">
                  <c:v>14</c:v>
                </c:pt>
                <c:pt idx="3">
                  <c:v>5</c:v>
                </c:pt>
                <c:pt idx="4">
                  <c:v>12</c:v>
                </c:pt>
                <c:pt idx="5">
                  <c:v>7</c:v>
                </c:pt>
                <c:pt idx="6">
                  <c:v>15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E3-4681-8753-951D8BE2CE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984352080"/>
        <c:axId val="-984360240"/>
      </c:barChart>
      <c:catAx>
        <c:axId val="-984352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-984360240"/>
        <c:crosses val="autoZero"/>
        <c:auto val="1"/>
        <c:lblAlgn val="ctr"/>
        <c:lblOffset val="100"/>
        <c:noMultiLvlLbl val="0"/>
      </c:catAx>
      <c:valAx>
        <c:axId val="-984360240"/>
        <c:scaling>
          <c:orientation val="minMax"/>
          <c:max val="20"/>
          <c:min val="0"/>
        </c:scaling>
        <c:delete val="1"/>
        <c:axPos val="b"/>
        <c:numFmt formatCode="General" sourceLinked="1"/>
        <c:majorTickMark val="none"/>
        <c:minorTickMark val="none"/>
        <c:tickLblPos val="nextTo"/>
        <c:crossAx val="-984352080"/>
        <c:crosses val="autoZero"/>
        <c:crossBetween val="between"/>
        <c:majorUnit val="5"/>
        <c:min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760986439733281"/>
          <c:y val="0.89083372345737155"/>
          <c:w val="0.30492187705495793"/>
          <c:h val="7.95025748186531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Barlow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1400">
          <a:latin typeface="Barlow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63919849935659"/>
          <c:y val="8.2091626477810875E-2"/>
          <c:w val="0.76003845766017963"/>
          <c:h val="0.7520732983616343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 brendshëm</c:v>
                </c:pt>
              </c:strCache>
            </c:strRef>
          </c:tx>
          <c:spPr>
            <a:solidFill>
              <a:srgbClr val="7FAA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Stoku i borxhit  2023</c:v>
                </c:pt>
                <c:pt idx="1">
                  <c:v>Stoku i borxhit 2024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741.9</c:v>
                </c:pt>
                <c:pt idx="1">
                  <c:v>788.4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4E-46A8-B2BE-122F1323FC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 jashtëm</c:v>
                </c:pt>
              </c:strCache>
            </c:strRef>
          </c:tx>
          <c:spPr>
            <a:solidFill>
              <a:srgbClr val="A6C37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Stoku i borxhit  2023</c:v>
                </c:pt>
                <c:pt idx="1">
                  <c:v>Stoku i borxhit 2024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621</c:v>
                </c:pt>
                <c:pt idx="1">
                  <c:v>576.6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4E-46A8-B2BE-122F1323FC1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6181871"/>
        <c:axId val="176183311"/>
      </c:barChart>
      <c:catAx>
        <c:axId val="176181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183311"/>
        <c:crosses val="autoZero"/>
        <c:auto val="1"/>
        <c:lblAlgn val="ctr"/>
        <c:lblOffset val="100"/>
        <c:noMultiLvlLbl val="0"/>
      </c:catAx>
      <c:valAx>
        <c:axId val="176183311"/>
        <c:scaling>
          <c:orientation val="minMax"/>
          <c:max val="1400"/>
        </c:scaling>
        <c:delete val="1"/>
        <c:axPos val="b"/>
        <c:numFmt formatCode="General" sourceLinked="1"/>
        <c:majorTickMark val="none"/>
        <c:minorTickMark val="none"/>
        <c:tickLblPos val="nextTo"/>
        <c:crossAx val="176181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847658516812459"/>
          <c:y val="0.65791708216860578"/>
          <c:w val="0.39639787484532463"/>
          <c:h val="0.34208291783139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12844386552164"/>
          <c:y val="6.018915697607677E-3"/>
          <c:w val="0.78728620071840161"/>
          <c:h val="0.7460032187161453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 brendshëm</c:v>
                </c:pt>
              </c:strCache>
            </c:strRef>
          </c:tx>
          <c:spPr>
            <a:solidFill>
              <a:srgbClr val="44718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FAA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FD1-447B-A1E7-9A4640D2D8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Interesi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D1-447B-A1E7-9A4640D2D8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 jashtëm</c:v>
                </c:pt>
              </c:strCache>
            </c:strRef>
          </c:tx>
          <c:spPr>
            <a:solidFill>
              <a:srgbClr val="A6C37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Interesi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D1-447B-A1E7-9A4640D2D8B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6181871"/>
        <c:axId val="176183311"/>
      </c:barChart>
      <c:catAx>
        <c:axId val="176181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183311"/>
        <c:crosses val="autoZero"/>
        <c:auto val="1"/>
        <c:lblAlgn val="ctr"/>
        <c:lblOffset val="100"/>
        <c:noMultiLvlLbl val="0"/>
      </c:catAx>
      <c:valAx>
        <c:axId val="176183311"/>
        <c:scaling>
          <c:orientation val="minMax"/>
          <c:max val="60"/>
        </c:scaling>
        <c:delete val="1"/>
        <c:axPos val="b"/>
        <c:numFmt formatCode="General" sourceLinked="1"/>
        <c:majorTickMark val="none"/>
        <c:minorTickMark val="none"/>
        <c:tickLblPos val="nextTo"/>
        <c:crossAx val="176181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331807670296519"/>
          <c:y val="0.59385730358421362"/>
          <c:w val="0.43244149714422331"/>
          <c:h val="0.395495049814955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2984F-01E1-4AE1-9B24-611915B0353B}" type="datetimeFigureOut">
              <a:rPr lang="sq-AL" smtClean="0"/>
              <a:t>5.8.2025</a:t>
            </a:fld>
            <a:endParaRPr lang="sq-A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q-A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q-A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2F6F0-FC7F-4C3C-8DEC-9F25AE20AF60}" type="slidenum">
              <a:rPr lang="sq-AL" smtClean="0"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35144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F0E2F6F0-FC7F-4C3C-8DEC-9F25AE20AF60}" type="slidenum">
              <a:rPr lang="sq-AL" smtClean="0"/>
              <a:t>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642681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7561D-9E0B-2DAF-2306-0A1C19DBC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7CD8CF-0389-742D-869B-023BB4A07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E94455-6825-A5AD-3385-EEFC2988B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ECB13-F00D-FA2E-DF06-0F7209F26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F0E2F6F0-FC7F-4C3C-8DEC-9F25AE20AF60}" type="slidenum">
              <a:rPr lang="sq-AL" smtClean="0"/>
              <a:t>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00913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B55D0-F13C-CEED-214B-9E88CC89E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EB6D9-8E62-25F2-F9D5-A25C2BFE8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FB514-993A-9AAD-7B7E-146ED6946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60FA8-9A88-4899-777B-19A6396BD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F0E2F6F0-FC7F-4C3C-8DEC-9F25AE20AF60}" type="slidenum">
              <a:rPr lang="sq-AL" smtClean="0"/>
              <a:t>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27798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F0E2F6F0-FC7F-4C3C-8DEC-9F25AE20AF60}" type="slidenum">
              <a:rPr lang="sq-AL" smtClean="0"/>
              <a:t>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825982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52977-F7ED-8798-1DF8-540ABEA03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B21227-C663-889F-3A81-F438FEA9A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F81F8-7F09-563F-34EC-93DA4A735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3438B-CAC1-6206-DF9C-15E1CA4EFE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F0E2F6F0-FC7F-4C3C-8DEC-9F25AE20AF60}" type="slidenum">
              <a:rPr lang="sq-AL" smtClean="0"/>
              <a:t>10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300456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2F6F0-FC7F-4C3C-8DEC-9F25AE20AF60}" type="slidenum">
              <a:rPr lang="sq-AL" smtClean="0"/>
              <a:t>11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627084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F0E2F6F0-FC7F-4C3C-8DEC-9F25AE20AF60}" type="slidenum">
              <a:rPr lang="sq-AL" smtClean="0"/>
              <a:t>19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636177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F0E2F6F0-FC7F-4C3C-8DEC-9F25AE20AF60}" type="slidenum">
              <a:rPr lang="sq-AL" smtClean="0"/>
              <a:t>20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07682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F0E2F6F0-FC7F-4C3C-8DEC-9F25AE20AF60}" type="slidenum">
              <a:rPr lang="sq-AL" smtClean="0"/>
              <a:t>21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045344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043" t="-1068" r="-55131" b="-1025"/>
            </a:stretch>
          </a:blipFill>
        </p:spPr>
        <p:txBody>
          <a:bodyPr/>
          <a:lstStyle/>
          <a:p>
            <a:pPr algn="l" rtl="0"/>
            <a:endParaRPr lang="sq-AL" noProof="0" dirty="0"/>
          </a:p>
        </p:txBody>
      </p:sp>
      <p:sp>
        <p:nvSpPr>
          <p:cNvPr id="3" name="Freeform 3"/>
          <p:cNvSpPr/>
          <p:nvPr/>
        </p:nvSpPr>
        <p:spPr>
          <a:xfrm rot="5400000">
            <a:off x="-2968798" y="5146539"/>
            <a:ext cx="11368460" cy="398922"/>
          </a:xfrm>
          <a:custGeom>
            <a:avLst/>
            <a:gdLst/>
            <a:ahLst/>
            <a:cxnLst/>
            <a:rect l="l" t="t" r="r" b="b"/>
            <a:pathLst>
              <a:path w="11368460" h="398922">
                <a:moveTo>
                  <a:pt x="0" y="0"/>
                </a:moveTo>
                <a:lnTo>
                  <a:pt x="11368460" y="0"/>
                </a:lnTo>
                <a:lnTo>
                  <a:pt x="11368460" y="398922"/>
                </a:lnTo>
                <a:lnTo>
                  <a:pt x="0" y="398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76686"/>
            </a:stretch>
          </a:blipFill>
        </p:spPr>
        <p:txBody>
          <a:bodyPr/>
          <a:lstStyle/>
          <a:p>
            <a:pPr algn="l" rtl="0"/>
            <a:endParaRPr lang="sq-AL" noProof="0" dirty="0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-127176" y="2703839"/>
            <a:ext cx="11031630" cy="4947492"/>
            <a:chOff x="0" y="0"/>
            <a:chExt cx="4074200" cy="17730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74199" cy="1773069"/>
            </a:xfrm>
            <a:custGeom>
              <a:avLst/>
              <a:gdLst/>
              <a:ahLst/>
              <a:cxnLst/>
              <a:rect l="l" t="t" r="r" b="b"/>
              <a:pathLst>
                <a:path w="4074199" h="1773069">
                  <a:moveTo>
                    <a:pt x="0" y="0"/>
                  </a:moveTo>
                  <a:lnTo>
                    <a:pt x="4074199" y="0"/>
                  </a:lnTo>
                  <a:lnTo>
                    <a:pt x="4074199" y="1773069"/>
                  </a:lnTo>
                  <a:lnTo>
                    <a:pt x="0" y="177306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4074200" cy="1801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0">
                <a:lnSpc>
                  <a:spcPts val="840"/>
                </a:lnSpc>
                <a:spcBef>
                  <a:spcPct val="0"/>
                </a:spcBef>
              </a:pPr>
              <a:endParaRPr lang="sq-AL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351035" y="3113838"/>
            <a:ext cx="4671529" cy="4517163"/>
            <a:chOff x="0" y="0"/>
            <a:chExt cx="1674170" cy="1133646"/>
          </a:xfrm>
          <a:solidFill>
            <a:schemeClr val="accent2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674170" cy="1133646"/>
            </a:xfrm>
            <a:custGeom>
              <a:avLst/>
              <a:gdLst/>
              <a:ahLst/>
              <a:cxnLst/>
              <a:rect l="l" t="t" r="r" b="b"/>
              <a:pathLst>
                <a:path w="1674170" h="1133646">
                  <a:moveTo>
                    <a:pt x="0" y="0"/>
                  </a:moveTo>
                  <a:lnTo>
                    <a:pt x="1674170" y="0"/>
                  </a:lnTo>
                  <a:lnTo>
                    <a:pt x="1674170" y="1133646"/>
                  </a:lnTo>
                  <a:lnTo>
                    <a:pt x="0" y="113364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74170" cy="117174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  <a:spcBef>
                  <a:spcPct val="0"/>
                </a:spcBef>
              </a:pPr>
              <a:endParaRPr lang="sq-AL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03962" y="2972256"/>
            <a:ext cx="636505" cy="4658745"/>
            <a:chOff x="0" y="0"/>
            <a:chExt cx="228109" cy="11336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8109" cy="1133646"/>
            </a:xfrm>
            <a:custGeom>
              <a:avLst/>
              <a:gdLst/>
              <a:ahLst/>
              <a:cxnLst/>
              <a:rect l="l" t="t" r="r" b="b"/>
              <a:pathLst>
                <a:path w="228109" h="1133646">
                  <a:moveTo>
                    <a:pt x="0" y="0"/>
                  </a:moveTo>
                  <a:lnTo>
                    <a:pt x="228109" y="0"/>
                  </a:lnTo>
                  <a:lnTo>
                    <a:pt x="228109" y="1133646"/>
                  </a:lnTo>
                  <a:lnTo>
                    <a:pt x="0" y="1133646"/>
                  </a:lnTo>
                  <a:close/>
                </a:path>
              </a:pathLst>
            </a:custGeom>
            <a:solidFill>
              <a:srgbClr val="365B6D"/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8109" cy="1171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  <a:spcBef>
                  <a:spcPct val="0"/>
                </a:spcBef>
              </a:pPr>
              <a:endParaRPr lang="sq-AL" noProof="0" dirty="0"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-729327" y="1859443"/>
            <a:ext cx="4070963" cy="84738"/>
            <a:chOff x="0" y="0"/>
            <a:chExt cx="1458941" cy="3036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58941" cy="30368"/>
            </a:xfrm>
            <a:custGeom>
              <a:avLst/>
              <a:gdLst/>
              <a:ahLst/>
              <a:cxnLst/>
              <a:rect l="l" t="t" r="r" b="b"/>
              <a:pathLst>
                <a:path w="1458941" h="30368">
                  <a:moveTo>
                    <a:pt x="0" y="0"/>
                  </a:moveTo>
                  <a:lnTo>
                    <a:pt x="1458941" y="0"/>
                  </a:lnTo>
                  <a:lnTo>
                    <a:pt x="1458941" y="30368"/>
                  </a:lnTo>
                  <a:lnTo>
                    <a:pt x="0" y="30368"/>
                  </a:lnTo>
                  <a:close/>
                </a:path>
              </a:pathLst>
            </a:custGeom>
            <a:solidFill>
              <a:srgbClr val="F7F7F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458941" cy="68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  <a:spcBef>
                  <a:spcPct val="0"/>
                </a:spcBef>
              </a:pPr>
              <a:endParaRPr lang="sq-AL" noProof="0" dirty="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505995" y="3194738"/>
            <a:ext cx="428802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/>
            <a:r>
              <a:rPr lang="sq-AL" sz="5000" b="1" noProof="0" dirty="0">
                <a:solidFill>
                  <a:srgbClr val="FFFFFF"/>
                </a:solidFill>
                <a:latin typeface="Barlow Bold"/>
              </a:rPr>
              <a:t>Buxheti</a:t>
            </a:r>
            <a:endParaRPr lang="en-GB" sz="5000" b="1" noProof="0" dirty="0">
              <a:solidFill>
                <a:srgbClr val="FFFFFF"/>
              </a:solidFill>
              <a:latin typeface="Barlow Bold"/>
            </a:endParaRPr>
          </a:p>
          <a:p>
            <a:pPr algn="ctr" rtl="0"/>
            <a:r>
              <a:rPr lang="en-GB" sz="5000" b="1" dirty="0" err="1">
                <a:solidFill>
                  <a:srgbClr val="FFFFFF"/>
                </a:solidFill>
                <a:latin typeface="Barlow Bold"/>
              </a:rPr>
              <a:t>Faktik</a:t>
            </a:r>
            <a:r>
              <a:rPr lang="sq-AL" sz="5000" b="1" noProof="0" dirty="0">
                <a:solidFill>
                  <a:srgbClr val="FFFFFF"/>
                </a:solidFill>
                <a:latin typeface="Barlow Bold"/>
              </a:rPr>
              <a:t> </a:t>
            </a:r>
            <a:endParaRPr lang="sq-AL" sz="5000" b="1" noProof="0" dirty="0">
              <a:solidFill>
                <a:srgbClr val="FFFFFF"/>
              </a:solidFill>
              <a:latin typeface="Barlow Bold"/>
              <a:sym typeface="Barlow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60886" y="5227048"/>
            <a:ext cx="3322697" cy="294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21999"/>
              </a:lnSpc>
              <a:spcBef>
                <a:spcPct val="0"/>
              </a:spcBef>
            </a:pPr>
            <a:r>
              <a:rPr lang="sq-AL" sz="21999" b="1" u="none" strike="noStrike" noProof="0" dirty="0">
                <a:solidFill>
                  <a:srgbClr val="F7F7F7"/>
                </a:solidFill>
                <a:latin typeface="Barlow Bold"/>
                <a:ea typeface="Barlow Bold"/>
                <a:cs typeface="Barlow Bold"/>
                <a:sym typeface="Barlow Bold"/>
              </a:rPr>
              <a:t>20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705846" y="5255982"/>
            <a:ext cx="3307349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21999"/>
              </a:lnSpc>
              <a:spcBef>
                <a:spcPct val="0"/>
              </a:spcBef>
            </a:pPr>
            <a:r>
              <a:rPr lang="sq-AL" sz="21999" b="1" u="none" strike="noStrike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24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18437" y="9537700"/>
            <a:ext cx="3085563" cy="60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2519"/>
              </a:lnSpc>
              <a:spcBef>
                <a:spcPct val="0"/>
              </a:spcBef>
            </a:pPr>
            <a:r>
              <a:rPr lang="sq-AL" sz="1799" spc="7" noProof="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Një vështrim </a:t>
            </a:r>
            <a:r>
              <a:rPr lang="en-GB" sz="1799" spc="7" dirty="0" err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mbi</a:t>
            </a:r>
            <a:r>
              <a:rPr lang="sq-AL" sz="1799" spc="7" noProof="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financat publike për vitin </a:t>
            </a:r>
            <a:r>
              <a:rPr lang="sq-AL" sz="1799" b="1" spc="7" noProof="0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2024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13529" y="7727922"/>
            <a:ext cx="467152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5000"/>
              </a:lnSpc>
              <a:spcBef>
                <a:spcPct val="0"/>
              </a:spcBef>
            </a:pPr>
            <a:r>
              <a:rPr lang="sq-AL" sz="5000" b="1" u="none" strike="noStrike" noProof="0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për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34535" y="7869504"/>
            <a:ext cx="4288029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6999"/>
              </a:lnSpc>
            </a:pPr>
            <a:r>
              <a:rPr lang="sq-AL" sz="69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qytetarët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CA30306-99A3-488F-9585-8BC3941CF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89" y="212240"/>
            <a:ext cx="4140024" cy="2760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EAF9C-D394-52EB-00C9-DB720224F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8C89A0D4-4853-6031-281F-9A05E2A4A69D}"/>
              </a:ext>
            </a:extLst>
          </p:cNvPr>
          <p:cNvSpPr txBox="1"/>
          <p:nvPr/>
        </p:nvSpPr>
        <p:spPr>
          <a:xfrm>
            <a:off x="756000" y="689325"/>
            <a:ext cx="4420994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SHPENZIMET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6203A1F-A869-F654-BA1B-2E85DDE2ED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0262362"/>
              </p:ext>
            </p:extLst>
          </p:nvPr>
        </p:nvGraphicFramePr>
        <p:xfrm>
          <a:off x="564582" y="1686172"/>
          <a:ext cx="6484876" cy="4891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82DB4A7-1238-2692-5B0E-68DFD6D990B0}"/>
              </a:ext>
            </a:extLst>
          </p:cNvPr>
          <p:cNvSpPr/>
          <p:nvPr/>
        </p:nvSpPr>
        <p:spPr>
          <a:xfrm>
            <a:off x="564583" y="1350184"/>
            <a:ext cx="6427332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Shpenzimet e Qeverisë së Përgjithshme</a:t>
            </a:r>
            <a:r>
              <a:rPr lang="en-US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b="1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sipas</a:t>
            </a:r>
            <a:r>
              <a:rPr lang="en-US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b="1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funksioneve</a:t>
            </a:r>
            <a:r>
              <a:rPr lang="en-US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(miliardë lekë)</a:t>
            </a: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FC0794EC-D6E5-4924-E196-4734F3B9A4F8}"/>
              </a:ext>
            </a:extLst>
          </p:cNvPr>
          <p:cNvSpPr/>
          <p:nvPr/>
        </p:nvSpPr>
        <p:spPr>
          <a:xfrm>
            <a:off x="0" y="6577213"/>
            <a:ext cx="4006850" cy="4116188"/>
          </a:xfrm>
          <a:custGeom>
            <a:avLst/>
            <a:gdLst/>
            <a:ahLst/>
            <a:cxnLst/>
            <a:rect l="l" t="t" r="r" b="b"/>
            <a:pathLst>
              <a:path w="6315075" h="3501376">
                <a:moveTo>
                  <a:pt x="0" y="0"/>
                </a:moveTo>
                <a:lnTo>
                  <a:pt x="6315075" y="0"/>
                </a:lnTo>
                <a:lnTo>
                  <a:pt x="6315075" y="3501376"/>
                </a:lnTo>
                <a:lnTo>
                  <a:pt x="0" y="3501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0057"/>
            </a:stretch>
          </a:blipFill>
        </p:spPr>
        <p:txBody>
          <a:bodyPr/>
          <a:lstStyle/>
          <a:p>
            <a:pPr algn="l" rtl="0"/>
            <a:endParaRPr lang="sq-AL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3A5BF-32F4-A570-E985-3B9DACD62794}"/>
              </a:ext>
            </a:extLst>
          </p:cNvPr>
          <p:cNvGrpSpPr/>
          <p:nvPr/>
        </p:nvGrpSpPr>
        <p:grpSpPr>
          <a:xfrm>
            <a:off x="4464050" y="241300"/>
            <a:ext cx="3092451" cy="291705"/>
            <a:chOff x="4464050" y="241300"/>
            <a:chExt cx="3092451" cy="291705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43EEC8DA-17DA-7E56-F07A-CCC4B7E4D927}"/>
                </a:ext>
              </a:extLst>
            </p:cNvPr>
            <p:cNvGrpSpPr/>
            <p:nvPr/>
          </p:nvGrpSpPr>
          <p:grpSpPr>
            <a:xfrm rot="5400000">
              <a:off x="5979155" y="-1044342"/>
              <a:ext cx="63104" cy="3091589"/>
              <a:chOff x="0" y="0"/>
              <a:chExt cx="17101" cy="934750"/>
            </a:xfrm>
          </p:grpSpPr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2FE406F7-6C0F-D918-1C7E-08F544A31A29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23" name="TextBox 4">
                <a:extLst>
                  <a:ext uri="{FF2B5EF4-FFF2-40B4-BE49-F238E27FC236}">
                    <a16:creationId xmlns:a16="http://schemas.microsoft.com/office/drawing/2014/main" id="{36F51D27-DB9B-6772-D3E4-132D7A4AA8F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14" name="Group 19">
              <a:extLst>
                <a:ext uri="{FF2B5EF4-FFF2-40B4-BE49-F238E27FC236}">
                  <a16:creationId xmlns:a16="http://schemas.microsoft.com/office/drawing/2014/main" id="{2B8DE7A1-F212-E21C-F150-FD6B67A009C8}"/>
                </a:ext>
              </a:extLst>
            </p:cNvPr>
            <p:cNvGrpSpPr/>
            <p:nvPr/>
          </p:nvGrpSpPr>
          <p:grpSpPr>
            <a:xfrm>
              <a:off x="4464050" y="241300"/>
              <a:ext cx="3036746" cy="194284"/>
              <a:chOff x="120176" y="-97609"/>
              <a:chExt cx="2266969" cy="233489"/>
            </a:xfrm>
          </p:grpSpPr>
          <p:sp>
            <p:nvSpPr>
              <p:cNvPr id="15" name="TextBox 20">
                <a:extLst>
                  <a:ext uri="{FF2B5EF4-FFF2-40B4-BE49-F238E27FC236}">
                    <a16:creationId xmlns:a16="http://schemas.microsoft.com/office/drawing/2014/main" id="{4B2F9A17-42C6-F9D5-71B4-5D29E7AD745D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sq-AL" sz="999" spc="3" noProof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</a:t>
                </a:r>
                <a:endParaRPr lang="sq-AL" sz="999" spc="3" noProof="0" dirty="0">
                  <a:solidFill>
                    <a:srgbClr val="1E2732"/>
                  </a:solidFill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B0D1F129-9D03-F504-2280-FDB0E1E23413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0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C6CD641F-CDB8-79DF-500D-36C44ADBB003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0FE10B13-5691-8135-B18B-CAFB3D3845EC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80C0F5A7-D267-5A81-CE0B-6D5EE616E728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7" name="Group 15">
            <a:extLst>
              <a:ext uri="{FF2B5EF4-FFF2-40B4-BE49-F238E27FC236}">
                <a16:creationId xmlns:a16="http://schemas.microsoft.com/office/drawing/2014/main" id="{A8CBC6F6-D47E-7BCC-D56E-3078C68BE07C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FBF0FE83-614C-12AE-9C1F-15F3E0E2D63D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7E050552-98BA-9394-ED7F-331247154DA9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0" name="Group 8">
            <a:extLst>
              <a:ext uri="{FF2B5EF4-FFF2-40B4-BE49-F238E27FC236}">
                <a16:creationId xmlns:a16="http://schemas.microsoft.com/office/drawing/2014/main" id="{91831862-C9D8-97B0-7FAD-A899A883734E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C305EA30-55CE-9CFB-A9D7-A01937EB5606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2661F7D5-DC88-7CA6-7228-474A75EFBB5C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765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AB302-53AA-612F-416F-04F32AAC4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750893C1-1E76-C289-CB97-17D645856F02}"/>
              </a:ext>
            </a:extLst>
          </p:cNvPr>
          <p:cNvSpPr txBox="1"/>
          <p:nvPr/>
        </p:nvSpPr>
        <p:spPr>
          <a:xfrm>
            <a:off x="756000" y="689325"/>
            <a:ext cx="4420994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MBROJTJA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3A26A8C-11C2-39A2-83F1-0BF1F6555172}"/>
              </a:ext>
            </a:extLst>
          </p:cNvPr>
          <p:cNvSpPr/>
          <p:nvPr/>
        </p:nvSpPr>
        <p:spPr>
          <a:xfrm>
            <a:off x="781625" y="1456567"/>
            <a:ext cx="1961368" cy="1205366"/>
          </a:xfrm>
          <a:custGeom>
            <a:avLst/>
            <a:gdLst>
              <a:gd name="connsiteX0" fmla="*/ 11063 w 1390939"/>
              <a:gd name="connsiteY0" fmla="*/ 52125 h 867129"/>
              <a:gd name="connsiteX1" fmla="*/ 479 w 1390939"/>
              <a:gd name="connsiteY1" fmla="*/ 511442 h 867129"/>
              <a:gd name="connsiteX2" fmla="*/ 17413 w 1390939"/>
              <a:gd name="connsiteY2" fmla="*/ 718875 h 867129"/>
              <a:gd name="connsiteX3" fmla="*/ 70329 w 1390939"/>
              <a:gd name="connsiteY3" fmla="*/ 786609 h 867129"/>
              <a:gd name="connsiteX4" fmla="*/ 165579 w 1390939"/>
              <a:gd name="connsiteY4" fmla="*/ 788725 h 867129"/>
              <a:gd name="connsiteX5" fmla="*/ 823863 w 1390939"/>
              <a:gd name="connsiteY5" fmla="*/ 828942 h 867129"/>
              <a:gd name="connsiteX6" fmla="*/ 1236613 w 1390939"/>
              <a:gd name="connsiteY6" fmla="*/ 867042 h 867129"/>
              <a:gd name="connsiteX7" fmla="*/ 1338213 w 1390939"/>
              <a:gd name="connsiteY7" fmla="*/ 837409 h 867129"/>
              <a:gd name="connsiteX8" fmla="*/ 1386896 w 1390939"/>
              <a:gd name="connsiteY8" fmla="*/ 776025 h 867129"/>
              <a:gd name="connsiteX9" fmla="*/ 1384779 w 1390939"/>
              <a:gd name="connsiteY9" fmla="*/ 568592 h 867129"/>
              <a:gd name="connsiteX10" fmla="*/ 1357263 w 1390939"/>
              <a:gd name="connsiteY10" fmla="*/ 223575 h 867129"/>
              <a:gd name="connsiteX11" fmla="*/ 1333979 w 1390939"/>
              <a:gd name="connsiteY11" fmla="*/ 45775 h 867129"/>
              <a:gd name="connsiteX12" fmla="*/ 1287413 w 1390939"/>
              <a:gd name="connsiteY12" fmla="*/ 11909 h 867129"/>
              <a:gd name="connsiteX13" fmla="*/ 720146 w 1390939"/>
              <a:gd name="connsiteY13" fmla="*/ 7675 h 867129"/>
              <a:gd name="connsiteX14" fmla="*/ 239663 w 1390939"/>
              <a:gd name="connsiteY14" fmla="*/ 7675 h 867129"/>
              <a:gd name="connsiteX15" fmla="*/ 72446 w 1390939"/>
              <a:gd name="connsiteY15" fmla="*/ 5559 h 867129"/>
              <a:gd name="connsiteX16" fmla="*/ 11063 w 1390939"/>
              <a:gd name="connsiteY16" fmla="*/ 52125 h 86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939" h="867129">
                <a:moveTo>
                  <a:pt x="11063" y="52125"/>
                </a:moveTo>
                <a:cubicBezTo>
                  <a:pt x="-931" y="136439"/>
                  <a:pt x="-579" y="400317"/>
                  <a:pt x="479" y="511442"/>
                </a:cubicBezTo>
                <a:cubicBezTo>
                  <a:pt x="1537" y="622567"/>
                  <a:pt x="5771" y="673014"/>
                  <a:pt x="17413" y="718875"/>
                </a:cubicBezTo>
                <a:cubicBezTo>
                  <a:pt x="29055" y="764736"/>
                  <a:pt x="45635" y="774967"/>
                  <a:pt x="70329" y="786609"/>
                </a:cubicBezTo>
                <a:cubicBezTo>
                  <a:pt x="95023" y="798251"/>
                  <a:pt x="165579" y="788725"/>
                  <a:pt x="165579" y="788725"/>
                </a:cubicBezTo>
                <a:lnTo>
                  <a:pt x="823863" y="828942"/>
                </a:lnTo>
                <a:cubicBezTo>
                  <a:pt x="1002369" y="841995"/>
                  <a:pt x="1150888" y="865631"/>
                  <a:pt x="1236613" y="867042"/>
                </a:cubicBezTo>
                <a:cubicBezTo>
                  <a:pt x="1322338" y="868453"/>
                  <a:pt x="1313166" y="852578"/>
                  <a:pt x="1338213" y="837409"/>
                </a:cubicBezTo>
                <a:cubicBezTo>
                  <a:pt x="1363260" y="822240"/>
                  <a:pt x="1379135" y="820828"/>
                  <a:pt x="1386896" y="776025"/>
                </a:cubicBezTo>
                <a:cubicBezTo>
                  <a:pt x="1394657" y="731222"/>
                  <a:pt x="1389718" y="660667"/>
                  <a:pt x="1384779" y="568592"/>
                </a:cubicBezTo>
                <a:cubicBezTo>
                  <a:pt x="1379840" y="476517"/>
                  <a:pt x="1365730" y="310711"/>
                  <a:pt x="1357263" y="223575"/>
                </a:cubicBezTo>
                <a:cubicBezTo>
                  <a:pt x="1348796" y="136439"/>
                  <a:pt x="1345621" y="81053"/>
                  <a:pt x="1333979" y="45775"/>
                </a:cubicBezTo>
                <a:cubicBezTo>
                  <a:pt x="1322337" y="10497"/>
                  <a:pt x="1389719" y="18259"/>
                  <a:pt x="1287413" y="11909"/>
                </a:cubicBezTo>
                <a:cubicBezTo>
                  <a:pt x="1185108" y="5559"/>
                  <a:pt x="720146" y="7675"/>
                  <a:pt x="720146" y="7675"/>
                </a:cubicBezTo>
                <a:lnTo>
                  <a:pt x="239663" y="7675"/>
                </a:lnTo>
                <a:cubicBezTo>
                  <a:pt x="131713" y="7322"/>
                  <a:pt x="109488" y="-1849"/>
                  <a:pt x="72446" y="5559"/>
                </a:cubicBezTo>
                <a:cubicBezTo>
                  <a:pt x="35404" y="12967"/>
                  <a:pt x="23057" y="-32189"/>
                  <a:pt x="11063" y="52125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të planifikuara</a:t>
            </a:r>
          </a:p>
          <a:p>
            <a:pPr lvl="0" algn="ctr" rtl="0"/>
            <a:r>
              <a:rPr lang="en-US" sz="1400" b="1" dirty="0">
                <a:latin typeface="Barlow" panose="00000500000000000000" pitchFamily="2" charset="0"/>
              </a:rPr>
              <a:t>34</a:t>
            </a:r>
            <a:r>
              <a:rPr lang="sq-AL" sz="1400" b="1" noProof="0" dirty="0">
                <a:latin typeface="Barlow" panose="00000500000000000000" pitchFamily="2" charset="0"/>
              </a:rPr>
              <a:t>.</a:t>
            </a:r>
            <a:r>
              <a:rPr lang="en-US" sz="1400" b="1" dirty="0">
                <a:latin typeface="Barlow" panose="00000500000000000000" pitchFamily="2" charset="0"/>
              </a:rPr>
              <a:t>6</a:t>
            </a:r>
            <a:r>
              <a:rPr lang="sq-AL" sz="1400" b="1" noProof="0" dirty="0">
                <a:latin typeface="Barlow" panose="00000500000000000000" pitchFamily="2" charset="0"/>
              </a:rPr>
              <a:t> miliardë lekë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B8406E3-8437-8B1A-ECC3-1D2D399BF134}"/>
              </a:ext>
            </a:extLst>
          </p:cNvPr>
          <p:cNvSpPr/>
          <p:nvPr/>
        </p:nvSpPr>
        <p:spPr>
          <a:xfrm>
            <a:off x="2852616" y="2661933"/>
            <a:ext cx="1934096" cy="1205368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rgbClr val="365B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latin typeface="Barlow" panose="00000500000000000000" pitchFamily="2" charset="0"/>
              </a:rPr>
              <a:t>faktike</a:t>
            </a:r>
            <a:r>
              <a:rPr lang="en-GB" sz="1400" b="1" noProof="0" dirty="0">
                <a:latin typeface="Barlow" panose="00000500000000000000" pitchFamily="2" charset="0"/>
              </a:rPr>
              <a:t> </a:t>
            </a:r>
            <a:r>
              <a:rPr lang="en-US" sz="1400" b="1" dirty="0">
                <a:latin typeface="Barlow" panose="00000500000000000000" pitchFamily="2" charset="0"/>
              </a:rPr>
              <a:t>0.9</a:t>
            </a:r>
            <a:r>
              <a:rPr lang="sq-AL" sz="1400" b="1" noProof="0" dirty="0">
                <a:latin typeface="Barlow" panose="00000500000000000000" pitchFamily="2" charset="0"/>
              </a:rPr>
              <a:t>% e PBB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C01314B-E9E5-A86A-8A05-282E20B98F32}"/>
              </a:ext>
            </a:extLst>
          </p:cNvPr>
          <p:cNvSpPr/>
          <p:nvPr/>
        </p:nvSpPr>
        <p:spPr>
          <a:xfrm>
            <a:off x="2832529" y="1444796"/>
            <a:ext cx="1945229" cy="1165152"/>
          </a:xfrm>
          <a:custGeom>
            <a:avLst/>
            <a:gdLst>
              <a:gd name="connsiteX0" fmla="*/ 10697 w 1379494"/>
              <a:gd name="connsiteY0" fmla="*/ 135515 h 775813"/>
              <a:gd name="connsiteX1" fmla="*/ 13872 w 1379494"/>
              <a:gd name="connsiteY1" fmla="*/ 641927 h 775813"/>
              <a:gd name="connsiteX2" fmla="*/ 102772 w 1379494"/>
              <a:gd name="connsiteY2" fmla="*/ 770515 h 775813"/>
              <a:gd name="connsiteX3" fmla="*/ 636172 w 1379494"/>
              <a:gd name="connsiteY3" fmla="*/ 753052 h 775813"/>
              <a:gd name="connsiteX4" fmla="*/ 1244185 w 1379494"/>
              <a:gd name="connsiteY4" fmla="*/ 721302 h 775813"/>
              <a:gd name="connsiteX5" fmla="*/ 1372772 w 1379494"/>
              <a:gd name="connsiteY5" fmla="*/ 641927 h 775813"/>
              <a:gd name="connsiteX6" fmla="*/ 1360072 w 1379494"/>
              <a:gd name="connsiteY6" fmla="*/ 216477 h 775813"/>
              <a:gd name="connsiteX7" fmla="*/ 1348960 w 1379494"/>
              <a:gd name="connsiteY7" fmla="*/ 37090 h 775813"/>
              <a:gd name="connsiteX8" fmla="*/ 1085435 w 1379494"/>
              <a:gd name="connsiteY8" fmla="*/ 18040 h 775813"/>
              <a:gd name="connsiteX9" fmla="*/ 434560 w 1379494"/>
              <a:gd name="connsiteY9" fmla="*/ 2165 h 775813"/>
              <a:gd name="connsiteX10" fmla="*/ 115472 w 1379494"/>
              <a:gd name="connsiteY10" fmla="*/ 16452 h 775813"/>
              <a:gd name="connsiteX11" fmla="*/ 10697 w 1379494"/>
              <a:gd name="connsiteY11" fmla="*/ 135515 h 7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494" h="775813">
                <a:moveTo>
                  <a:pt x="10697" y="135515"/>
                </a:moveTo>
                <a:cubicBezTo>
                  <a:pt x="-6236" y="239761"/>
                  <a:pt x="-1474" y="536094"/>
                  <a:pt x="13872" y="641927"/>
                </a:cubicBezTo>
                <a:cubicBezTo>
                  <a:pt x="29218" y="747760"/>
                  <a:pt x="-945" y="751994"/>
                  <a:pt x="102772" y="770515"/>
                </a:cubicBezTo>
                <a:cubicBezTo>
                  <a:pt x="206489" y="789036"/>
                  <a:pt x="636172" y="753052"/>
                  <a:pt x="636172" y="753052"/>
                </a:cubicBezTo>
                <a:cubicBezTo>
                  <a:pt x="826407" y="744850"/>
                  <a:pt x="1121418" y="739823"/>
                  <a:pt x="1244185" y="721302"/>
                </a:cubicBezTo>
                <a:cubicBezTo>
                  <a:pt x="1366952" y="702781"/>
                  <a:pt x="1353458" y="726064"/>
                  <a:pt x="1372772" y="641927"/>
                </a:cubicBezTo>
                <a:cubicBezTo>
                  <a:pt x="1392086" y="557790"/>
                  <a:pt x="1364041" y="317283"/>
                  <a:pt x="1360072" y="216477"/>
                </a:cubicBezTo>
                <a:cubicBezTo>
                  <a:pt x="1356103" y="115671"/>
                  <a:pt x="1394733" y="70163"/>
                  <a:pt x="1348960" y="37090"/>
                </a:cubicBezTo>
                <a:cubicBezTo>
                  <a:pt x="1303187" y="4017"/>
                  <a:pt x="1237835" y="23861"/>
                  <a:pt x="1085435" y="18040"/>
                </a:cubicBezTo>
                <a:cubicBezTo>
                  <a:pt x="933035" y="12219"/>
                  <a:pt x="596220" y="2430"/>
                  <a:pt x="434560" y="2165"/>
                </a:cubicBezTo>
                <a:cubicBezTo>
                  <a:pt x="272900" y="1900"/>
                  <a:pt x="186645" y="-7890"/>
                  <a:pt x="115472" y="16452"/>
                </a:cubicBezTo>
                <a:cubicBezTo>
                  <a:pt x="44299" y="40794"/>
                  <a:pt x="27630" y="31269"/>
                  <a:pt x="10697" y="1355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solidFill>
                  <a:prstClr val="white"/>
                </a:solidFill>
                <a:latin typeface="Barlow" panose="00000500000000000000" pitchFamily="2" charset="0"/>
              </a:rPr>
              <a:t>faktike</a:t>
            </a:r>
            <a:r>
              <a:rPr lang="en-GB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 </a:t>
            </a:r>
            <a:endParaRPr lang="sq-AL" sz="1400" b="1" noProof="0" dirty="0">
              <a:solidFill>
                <a:prstClr val="white"/>
              </a:solidFill>
              <a:latin typeface="Barlow" panose="00000500000000000000" pitchFamily="2" charset="0"/>
            </a:endParaRPr>
          </a:p>
          <a:p>
            <a:pPr lvl="0" algn="ctr" rtl="0"/>
            <a:r>
              <a:rPr lang="en-US" sz="1400" b="1" dirty="0">
                <a:latin typeface="Barlow" panose="00000500000000000000" pitchFamily="2" charset="0"/>
              </a:rPr>
              <a:t>21</a:t>
            </a:r>
            <a:r>
              <a:rPr lang="sq-AL" sz="1400" b="1" noProof="0" dirty="0">
                <a:latin typeface="Barlow" panose="00000500000000000000" pitchFamily="2" charset="0"/>
              </a:rPr>
              <a:t>.</a:t>
            </a:r>
            <a:r>
              <a:rPr lang="en-US" sz="1400" b="1" noProof="0" dirty="0">
                <a:latin typeface="Barlow" panose="00000500000000000000" pitchFamily="2" charset="0"/>
              </a:rPr>
              <a:t>5</a:t>
            </a:r>
            <a:r>
              <a:rPr lang="sq-AL" sz="1400" b="1" noProof="0" dirty="0">
                <a:latin typeface="Barlow" panose="00000500000000000000" pitchFamily="2" charset="0"/>
              </a:rPr>
              <a:t> miliardë lekë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992BE39-743E-E30C-2A80-B9A88F1F045F}"/>
              </a:ext>
            </a:extLst>
          </p:cNvPr>
          <p:cNvSpPr/>
          <p:nvPr/>
        </p:nvSpPr>
        <p:spPr>
          <a:xfrm>
            <a:off x="827174" y="2746059"/>
            <a:ext cx="1918804" cy="1146736"/>
          </a:xfrm>
          <a:custGeom>
            <a:avLst/>
            <a:gdLst>
              <a:gd name="connsiteX0" fmla="*/ 2307 w 1360754"/>
              <a:gd name="connsiteY0" fmla="*/ 165248 h 824951"/>
              <a:gd name="connsiteX1" fmla="*/ 11832 w 1360754"/>
              <a:gd name="connsiteY1" fmla="*/ 611336 h 824951"/>
              <a:gd name="connsiteX2" fmla="*/ 45169 w 1360754"/>
              <a:gd name="connsiteY2" fmla="*/ 747861 h 824951"/>
              <a:gd name="connsiteX3" fmla="*/ 313457 w 1360754"/>
              <a:gd name="connsiteY3" fmla="*/ 806598 h 824951"/>
              <a:gd name="connsiteX4" fmla="*/ 1116732 w 1360754"/>
              <a:gd name="connsiteY4" fmla="*/ 820886 h 824951"/>
              <a:gd name="connsiteX5" fmla="*/ 1332632 w 1360754"/>
              <a:gd name="connsiteY5" fmla="*/ 741511 h 824951"/>
              <a:gd name="connsiteX6" fmla="*/ 1359619 w 1360754"/>
              <a:gd name="connsiteY6" fmla="*/ 428773 h 824951"/>
              <a:gd name="connsiteX7" fmla="*/ 1346919 w 1360754"/>
              <a:gd name="connsiteY7" fmla="*/ 116036 h 824951"/>
              <a:gd name="connsiteX8" fmla="*/ 1294532 w 1360754"/>
              <a:gd name="connsiteY8" fmla="*/ 25548 h 824951"/>
              <a:gd name="connsiteX9" fmla="*/ 1169119 w 1360754"/>
              <a:gd name="connsiteY9" fmla="*/ 148 h 824951"/>
              <a:gd name="connsiteX10" fmla="*/ 792882 w 1360754"/>
              <a:gd name="connsiteY10" fmla="*/ 14436 h 824951"/>
              <a:gd name="connsiteX11" fmla="*/ 262657 w 1360754"/>
              <a:gd name="connsiteY11" fmla="*/ 36661 h 824951"/>
              <a:gd name="connsiteX12" fmla="*/ 51519 w 1360754"/>
              <a:gd name="connsiteY12" fmla="*/ 63648 h 824951"/>
              <a:gd name="connsiteX13" fmla="*/ 2307 w 1360754"/>
              <a:gd name="connsiteY13" fmla="*/ 165248 h 8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0754" h="824951">
                <a:moveTo>
                  <a:pt x="2307" y="165248"/>
                </a:moveTo>
                <a:cubicBezTo>
                  <a:pt x="-4308" y="256529"/>
                  <a:pt x="4688" y="514234"/>
                  <a:pt x="11832" y="611336"/>
                </a:cubicBezTo>
                <a:cubicBezTo>
                  <a:pt x="18976" y="708438"/>
                  <a:pt x="-5102" y="715317"/>
                  <a:pt x="45169" y="747861"/>
                </a:cubicBezTo>
                <a:cubicBezTo>
                  <a:pt x="95440" y="780405"/>
                  <a:pt x="134863" y="794427"/>
                  <a:pt x="313457" y="806598"/>
                </a:cubicBezTo>
                <a:cubicBezTo>
                  <a:pt x="492051" y="818769"/>
                  <a:pt x="946870" y="831734"/>
                  <a:pt x="1116732" y="820886"/>
                </a:cubicBezTo>
                <a:cubicBezTo>
                  <a:pt x="1286595" y="810038"/>
                  <a:pt x="1292151" y="806863"/>
                  <a:pt x="1332632" y="741511"/>
                </a:cubicBezTo>
                <a:cubicBezTo>
                  <a:pt x="1373113" y="676159"/>
                  <a:pt x="1357238" y="533019"/>
                  <a:pt x="1359619" y="428773"/>
                </a:cubicBezTo>
                <a:cubicBezTo>
                  <a:pt x="1362000" y="324527"/>
                  <a:pt x="1357767" y="183240"/>
                  <a:pt x="1346919" y="116036"/>
                </a:cubicBezTo>
                <a:cubicBezTo>
                  <a:pt x="1336071" y="48832"/>
                  <a:pt x="1324165" y="44863"/>
                  <a:pt x="1294532" y="25548"/>
                </a:cubicBezTo>
                <a:cubicBezTo>
                  <a:pt x="1264899" y="6233"/>
                  <a:pt x="1252727" y="2000"/>
                  <a:pt x="1169119" y="148"/>
                </a:cubicBezTo>
                <a:cubicBezTo>
                  <a:pt x="1085511" y="-1704"/>
                  <a:pt x="792882" y="14436"/>
                  <a:pt x="792882" y="14436"/>
                </a:cubicBezTo>
                <a:lnTo>
                  <a:pt x="262657" y="36661"/>
                </a:lnTo>
                <a:cubicBezTo>
                  <a:pt x="139097" y="44863"/>
                  <a:pt x="94911" y="40365"/>
                  <a:pt x="51519" y="63648"/>
                </a:cubicBezTo>
                <a:cubicBezTo>
                  <a:pt x="8127" y="86931"/>
                  <a:pt x="8922" y="73967"/>
                  <a:pt x="2307" y="165248"/>
                </a:cubicBezTo>
                <a:close/>
              </a:path>
            </a:pathLst>
          </a:custGeom>
          <a:solidFill>
            <a:srgbClr val="5D7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rritje në krahasim me vitin 2023</a:t>
            </a:r>
          </a:p>
          <a:p>
            <a:pPr lvl="0" algn="ctr" rtl="0"/>
            <a:r>
              <a:rPr lang="en-GB" sz="1400" b="1" dirty="0">
                <a:latin typeface="Barlow" panose="00000500000000000000" pitchFamily="2" charset="0"/>
              </a:rPr>
              <a:t>10.1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01C4A75-AA31-0D34-6F6E-013AE32D22CC}"/>
              </a:ext>
            </a:extLst>
          </p:cNvPr>
          <p:cNvSpPr/>
          <p:nvPr/>
        </p:nvSpPr>
        <p:spPr>
          <a:xfrm>
            <a:off x="4867295" y="1456567"/>
            <a:ext cx="1961368" cy="1165152"/>
          </a:xfrm>
          <a:custGeom>
            <a:avLst/>
            <a:gdLst>
              <a:gd name="connsiteX0" fmla="*/ 2841 w 1366504"/>
              <a:gd name="connsiteY0" fmla="*/ 126136 h 842202"/>
              <a:gd name="connsiteX1" fmla="*/ 26654 w 1366504"/>
              <a:gd name="connsiteY1" fmla="*/ 581749 h 842202"/>
              <a:gd name="connsiteX2" fmla="*/ 66341 w 1366504"/>
              <a:gd name="connsiteY2" fmla="*/ 759549 h 842202"/>
              <a:gd name="connsiteX3" fmla="*/ 180641 w 1366504"/>
              <a:gd name="connsiteY3" fmla="*/ 840511 h 842202"/>
              <a:gd name="connsiteX4" fmla="*/ 758491 w 1366504"/>
              <a:gd name="connsiteY4" fmla="*/ 810349 h 842202"/>
              <a:gd name="connsiteX5" fmla="*/ 1237916 w 1366504"/>
              <a:gd name="connsiteY5" fmla="*/ 761136 h 842202"/>
              <a:gd name="connsiteX6" fmla="*/ 1337929 w 1366504"/>
              <a:gd name="connsiteY6" fmla="*/ 681761 h 842202"/>
              <a:gd name="connsiteX7" fmla="*/ 1364916 w 1366504"/>
              <a:gd name="connsiteY7" fmla="*/ 449986 h 842202"/>
              <a:gd name="connsiteX8" fmla="*/ 1301416 w 1366504"/>
              <a:gd name="connsiteY8" fmla="*/ 137249 h 842202"/>
              <a:gd name="connsiteX9" fmla="*/ 1252204 w 1366504"/>
              <a:gd name="connsiteY9" fmla="*/ 61049 h 842202"/>
              <a:gd name="connsiteX10" fmla="*/ 1017254 w 1366504"/>
              <a:gd name="connsiteY10" fmla="*/ 30886 h 842202"/>
              <a:gd name="connsiteX11" fmla="*/ 418766 w 1366504"/>
              <a:gd name="connsiteY11" fmla="*/ 8661 h 842202"/>
              <a:gd name="connsiteX12" fmla="*/ 93329 w 1366504"/>
              <a:gd name="connsiteY12" fmla="*/ 10249 h 842202"/>
              <a:gd name="connsiteX13" fmla="*/ 2841 w 1366504"/>
              <a:gd name="connsiteY13" fmla="*/ 126136 h 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504" h="842202">
                <a:moveTo>
                  <a:pt x="2841" y="126136"/>
                </a:moveTo>
                <a:cubicBezTo>
                  <a:pt x="-8271" y="221386"/>
                  <a:pt x="16071" y="476180"/>
                  <a:pt x="26654" y="581749"/>
                </a:cubicBezTo>
                <a:cubicBezTo>
                  <a:pt x="37237" y="687318"/>
                  <a:pt x="40677" y="716422"/>
                  <a:pt x="66341" y="759549"/>
                </a:cubicBezTo>
                <a:cubicBezTo>
                  <a:pt x="92005" y="802676"/>
                  <a:pt x="65283" y="832044"/>
                  <a:pt x="180641" y="840511"/>
                </a:cubicBezTo>
                <a:cubicBezTo>
                  <a:pt x="295999" y="848978"/>
                  <a:pt x="582279" y="823578"/>
                  <a:pt x="758491" y="810349"/>
                </a:cubicBezTo>
                <a:cubicBezTo>
                  <a:pt x="934703" y="797120"/>
                  <a:pt x="1141343" y="782567"/>
                  <a:pt x="1237916" y="761136"/>
                </a:cubicBezTo>
                <a:cubicBezTo>
                  <a:pt x="1334489" y="739705"/>
                  <a:pt x="1316762" y="733619"/>
                  <a:pt x="1337929" y="681761"/>
                </a:cubicBezTo>
                <a:cubicBezTo>
                  <a:pt x="1359096" y="629903"/>
                  <a:pt x="1371001" y="540738"/>
                  <a:pt x="1364916" y="449986"/>
                </a:cubicBezTo>
                <a:cubicBezTo>
                  <a:pt x="1358831" y="359234"/>
                  <a:pt x="1320201" y="202072"/>
                  <a:pt x="1301416" y="137249"/>
                </a:cubicBezTo>
                <a:cubicBezTo>
                  <a:pt x="1282631" y="72426"/>
                  <a:pt x="1299564" y="78776"/>
                  <a:pt x="1252204" y="61049"/>
                </a:cubicBezTo>
                <a:cubicBezTo>
                  <a:pt x="1204844" y="43322"/>
                  <a:pt x="1156160" y="39617"/>
                  <a:pt x="1017254" y="30886"/>
                </a:cubicBezTo>
                <a:cubicBezTo>
                  <a:pt x="878348" y="22155"/>
                  <a:pt x="572753" y="12100"/>
                  <a:pt x="418766" y="8661"/>
                </a:cubicBezTo>
                <a:cubicBezTo>
                  <a:pt x="264779" y="5222"/>
                  <a:pt x="162650" y="-9859"/>
                  <a:pt x="93329" y="10249"/>
                </a:cubicBezTo>
                <a:cubicBezTo>
                  <a:pt x="24008" y="30357"/>
                  <a:pt x="13953" y="30886"/>
                  <a:pt x="2841" y="1261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shkalla e zbatimit 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të buxhetit</a:t>
            </a:r>
          </a:p>
          <a:p>
            <a:pPr lvl="0" algn="ctr" rtl="0"/>
            <a:r>
              <a:rPr lang="en-US" sz="1400" b="1" dirty="0">
                <a:latin typeface="Barlow" panose="00000500000000000000" pitchFamily="2" charset="0"/>
              </a:rPr>
              <a:t>62.1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3A0707-E485-B699-D442-ABAEADBC97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474990"/>
              </p:ext>
            </p:extLst>
          </p:nvPr>
        </p:nvGraphicFramePr>
        <p:xfrm>
          <a:off x="539750" y="3997401"/>
          <a:ext cx="64770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pPr marL="129540" lvl="1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</a:pPr>
                      <a:r>
                        <a:rPr lang="sq-AL" sz="1400" b="1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Arritjet kryesore: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mbajtën në gatishmëri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,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2,333 personel i forcave tokësore, 680 personel i forcave ajrore dhe 681 personel i forcave detare 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orën pjesë në misione paqeruajtëse jashtë vendit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266 kontingjent ushtarak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Mbështetja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logjistike për Forcat e Armatosura të Republikës së Shqipërisë u ofrua nëpërmjet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një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personeli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prej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1,159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personash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Mbi 32 mijë pacientë ambulatorë dhe të urgjencës u trajtuan në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Njësinë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Mjekësore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Ushtareke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në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Spitalin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Universitar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Traumës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90 familje u ndihmuan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banesat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e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dëmtua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ra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nga fatkeqësitë natyrore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ndërtua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Muzeu i Forcave të Armatosura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Janë blerë municione për anijet e klasit Iliria dhe armë për Forcat e Armatosura.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Është zhvilluar një program komjuterik për bazën e të dhënave të humbjeve nga fatkeqësitë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</a:tbl>
          </a:graphicData>
        </a:graphic>
      </p:graphicFrame>
      <p:sp>
        <p:nvSpPr>
          <p:cNvPr id="3" name="Freeform 5">
            <a:extLst>
              <a:ext uri="{FF2B5EF4-FFF2-40B4-BE49-F238E27FC236}">
                <a16:creationId xmlns:a16="http://schemas.microsoft.com/office/drawing/2014/main" id="{E6F76DAC-FD9B-65A1-BDFD-1415B6B90996}"/>
              </a:ext>
            </a:extLst>
          </p:cNvPr>
          <p:cNvSpPr/>
          <p:nvPr/>
        </p:nvSpPr>
        <p:spPr>
          <a:xfrm>
            <a:off x="-16403" y="8229600"/>
            <a:ext cx="6344709" cy="2463800"/>
          </a:xfrm>
          <a:custGeom>
            <a:avLst/>
            <a:gdLst/>
            <a:ahLst/>
            <a:cxnLst/>
            <a:rect l="l" t="t" r="r" b="b"/>
            <a:pathLst>
              <a:path w="6039470" h="3536181">
                <a:moveTo>
                  <a:pt x="0" y="0"/>
                </a:moveTo>
                <a:lnTo>
                  <a:pt x="6039470" y="0"/>
                </a:lnTo>
                <a:lnTo>
                  <a:pt x="6039470" y="3536181"/>
                </a:lnTo>
                <a:lnTo>
                  <a:pt x="0" y="3536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930" b="-6930"/>
            </a:stretch>
          </a:blipFill>
        </p:spPr>
        <p:txBody>
          <a:bodyPr/>
          <a:lstStyle/>
          <a:p>
            <a:pPr algn="l" rtl="0"/>
            <a:endParaRPr lang="sq-AL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C42566-5312-46FD-893D-37FBB3229521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D0BFA7F9-9991-A1A3-EA7C-CA8AE1F7EA00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49C79A5F-4FB4-8102-0211-C3CD154FABBF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12" name="TextBox 4">
                <a:extLst>
                  <a:ext uri="{FF2B5EF4-FFF2-40B4-BE49-F238E27FC236}">
                    <a16:creationId xmlns:a16="http://schemas.microsoft.com/office/drawing/2014/main" id="{576D36FD-033E-F47A-3144-51609CB3949E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7" name="Group 19">
              <a:extLst>
                <a:ext uri="{FF2B5EF4-FFF2-40B4-BE49-F238E27FC236}">
                  <a16:creationId xmlns:a16="http://schemas.microsoft.com/office/drawing/2014/main" id="{A439BB03-98A2-4A20-31E9-1A8EFD023E8A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8" name="TextBox 20">
                <a:extLst>
                  <a:ext uri="{FF2B5EF4-FFF2-40B4-BE49-F238E27FC236}">
                    <a16:creationId xmlns:a16="http://schemas.microsoft.com/office/drawing/2014/main" id="{B178189A-39F6-0FCF-9DDE-4788183315F9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për Qytetarët</a:t>
                </a:r>
              </a:p>
            </p:txBody>
          </p:sp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90737FC9-4A0C-2939-EA7C-554A4D0316B7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0EA6D2FA-BA7A-8E03-6C52-413E18E0F935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F00CFF4-6373-7198-B7D7-954D44E03E31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5ABEFC2B-98BF-6D80-AF55-4FED4CD87538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D53079-CF55-D38E-1CB2-9C66FE1D57C3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A887797-7908-664E-FF47-E7A6E3A775B4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D9F34406-67B8-34CE-EFE4-4646BDFA413F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4" name="Group 8">
            <a:extLst>
              <a:ext uri="{FF2B5EF4-FFF2-40B4-BE49-F238E27FC236}">
                <a16:creationId xmlns:a16="http://schemas.microsoft.com/office/drawing/2014/main" id="{2175DA7A-DB34-25FB-7F84-70AD85F6B5D7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55DC3E94-E5B7-8C21-9C98-3C8EF66AD92D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0C9AB7DB-D13B-1996-FA64-7ACAF2C0BBDD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3664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B8B1D-055D-6695-5B88-DD49B47B0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6702CDA2-6BE4-120C-08B6-22B351E681E4}"/>
              </a:ext>
            </a:extLst>
          </p:cNvPr>
          <p:cNvSpPr txBox="1"/>
          <p:nvPr/>
        </p:nvSpPr>
        <p:spPr>
          <a:xfrm>
            <a:off x="756000" y="689325"/>
            <a:ext cx="4543898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RENDI DHE SIGURIA PUBLIKE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D1E5B01-F677-3F10-A70A-64698913E04D}"/>
              </a:ext>
            </a:extLst>
          </p:cNvPr>
          <p:cNvSpPr/>
          <p:nvPr/>
        </p:nvSpPr>
        <p:spPr>
          <a:xfrm>
            <a:off x="784610" y="1251092"/>
            <a:ext cx="1961368" cy="1205366"/>
          </a:xfrm>
          <a:custGeom>
            <a:avLst/>
            <a:gdLst>
              <a:gd name="connsiteX0" fmla="*/ 11063 w 1390939"/>
              <a:gd name="connsiteY0" fmla="*/ 52125 h 867129"/>
              <a:gd name="connsiteX1" fmla="*/ 479 w 1390939"/>
              <a:gd name="connsiteY1" fmla="*/ 511442 h 867129"/>
              <a:gd name="connsiteX2" fmla="*/ 17413 w 1390939"/>
              <a:gd name="connsiteY2" fmla="*/ 718875 h 867129"/>
              <a:gd name="connsiteX3" fmla="*/ 70329 w 1390939"/>
              <a:gd name="connsiteY3" fmla="*/ 786609 h 867129"/>
              <a:gd name="connsiteX4" fmla="*/ 165579 w 1390939"/>
              <a:gd name="connsiteY4" fmla="*/ 788725 h 867129"/>
              <a:gd name="connsiteX5" fmla="*/ 823863 w 1390939"/>
              <a:gd name="connsiteY5" fmla="*/ 828942 h 867129"/>
              <a:gd name="connsiteX6" fmla="*/ 1236613 w 1390939"/>
              <a:gd name="connsiteY6" fmla="*/ 867042 h 867129"/>
              <a:gd name="connsiteX7" fmla="*/ 1338213 w 1390939"/>
              <a:gd name="connsiteY7" fmla="*/ 837409 h 867129"/>
              <a:gd name="connsiteX8" fmla="*/ 1386896 w 1390939"/>
              <a:gd name="connsiteY8" fmla="*/ 776025 h 867129"/>
              <a:gd name="connsiteX9" fmla="*/ 1384779 w 1390939"/>
              <a:gd name="connsiteY9" fmla="*/ 568592 h 867129"/>
              <a:gd name="connsiteX10" fmla="*/ 1357263 w 1390939"/>
              <a:gd name="connsiteY10" fmla="*/ 223575 h 867129"/>
              <a:gd name="connsiteX11" fmla="*/ 1333979 w 1390939"/>
              <a:gd name="connsiteY11" fmla="*/ 45775 h 867129"/>
              <a:gd name="connsiteX12" fmla="*/ 1287413 w 1390939"/>
              <a:gd name="connsiteY12" fmla="*/ 11909 h 867129"/>
              <a:gd name="connsiteX13" fmla="*/ 720146 w 1390939"/>
              <a:gd name="connsiteY13" fmla="*/ 7675 h 867129"/>
              <a:gd name="connsiteX14" fmla="*/ 239663 w 1390939"/>
              <a:gd name="connsiteY14" fmla="*/ 7675 h 867129"/>
              <a:gd name="connsiteX15" fmla="*/ 72446 w 1390939"/>
              <a:gd name="connsiteY15" fmla="*/ 5559 h 867129"/>
              <a:gd name="connsiteX16" fmla="*/ 11063 w 1390939"/>
              <a:gd name="connsiteY16" fmla="*/ 52125 h 86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939" h="867129">
                <a:moveTo>
                  <a:pt x="11063" y="52125"/>
                </a:moveTo>
                <a:cubicBezTo>
                  <a:pt x="-931" y="136439"/>
                  <a:pt x="-579" y="400317"/>
                  <a:pt x="479" y="511442"/>
                </a:cubicBezTo>
                <a:cubicBezTo>
                  <a:pt x="1537" y="622567"/>
                  <a:pt x="5771" y="673014"/>
                  <a:pt x="17413" y="718875"/>
                </a:cubicBezTo>
                <a:cubicBezTo>
                  <a:pt x="29055" y="764736"/>
                  <a:pt x="45635" y="774967"/>
                  <a:pt x="70329" y="786609"/>
                </a:cubicBezTo>
                <a:cubicBezTo>
                  <a:pt x="95023" y="798251"/>
                  <a:pt x="165579" y="788725"/>
                  <a:pt x="165579" y="788725"/>
                </a:cubicBezTo>
                <a:lnTo>
                  <a:pt x="823863" y="828942"/>
                </a:lnTo>
                <a:cubicBezTo>
                  <a:pt x="1002369" y="841995"/>
                  <a:pt x="1150888" y="865631"/>
                  <a:pt x="1236613" y="867042"/>
                </a:cubicBezTo>
                <a:cubicBezTo>
                  <a:pt x="1322338" y="868453"/>
                  <a:pt x="1313166" y="852578"/>
                  <a:pt x="1338213" y="837409"/>
                </a:cubicBezTo>
                <a:cubicBezTo>
                  <a:pt x="1363260" y="822240"/>
                  <a:pt x="1379135" y="820828"/>
                  <a:pt x="1386896" y="776025"/>
                </a:cubicBezTo>
                <a:cubicBezTo>
                  <a:pt x="1394657" y="731222"/>
                  <a:pt x="1389718" y="660667"/>
                  <a:pt x="1384779" y="568592"/>
                </a:cubicBezTo>
                <a:cubicBezTo>
                  <a:pt x="1379840" y="476517"/>
                  <a:pt x="1365730" y="310711"/>
                  <a:pt x="1357263" y="223575"/>
                </a:cubicBezTo>
                <a:cubicBezTo>
                  <a:pt x="1348796" y="136439"/>
                  <a:pt x="1345621" y="81053"/>
                  <a:pt x="1333979" y="45775"/>
                </a:cubicBezTo>
                <a:cubicBezTo>
                  <a:pt x="1322337" y="10497"/>
                  <a:pt x="1389719" y="18259"/>
                  <a:pt x="1287413" y="11909"/>
                </a:cubicBezTo>
                <a:cubicBezTo>
                  <a:pt x="1185108" y="5559"/>
                  <a:pt x="720146" y="7675"/>
                  <a:pt x="720146" y="7675"/>
                </a:cubicBezTo>
                <a:lnTo>
                  <a:pt x="239663" y="7675"/>
                </a:lnTo>
                <a:cubicBezTo>
                  <a:pt x="131713" y="7322"/>
                  <a:pt x="109488" y="-1849"/>
                  <a:pt x="72446" y="5559"/>
                </a:cubicBezTo>
                <a:cubicBezTo>
                  <a:pt x="35404" y="12967"/>
                  <a:pt x="23057" y="-32189"/>
                  <a:pt x="11063" y="52125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të planifikuara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47.7 miliardë lekë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CD2D27A-E7AE-3F35-1D52-425874023CCA}"/>
              </a:ext>
            </a:extLst>
          </p:cNvPr>
          <p:cNvSpPr/>
          <p:nvPr/>
        </p:nvSpPr>
        <p:spPr>
          <a:xfrm>
            <a:off x="2869553" y="2571810"/>
            <a:ext cx="1934096" cy="1205368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rgbClr val="365B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latin typeface="Barlow" panose="00000500000000000000" pitchFamily="2" charset="0"/>
              </a:rPr>
              <a:t>faktike</a:t>
            </a:r>
            <a:r>
              <a:rPr lang="en-GB" sz="1400" b="1" noProof="0" dirty="0">
                <a:latin typeface="Barlow" panose="00000500000000000000" pitchFamily="2" charset="0"/>
              </a:rPr>
              <a:t> </a:t>
            </a:r>
            <a:endParaRPr lang="sq-AL" sz="1400" b="1" noProof="0" dirty="0"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1.9% e PBB-së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EDAA054-B2BA-80CD-A252-B3355F85E676}"/>
              </a:ext>
            </a:extLst>
          </p:cNvPr>
          <p:cNvSpPr/>
          <p:nvPr/>
        </p:nvSpPr>
        <p:spPr>
          <a:xfrm>
            <a:off x="2884483" y="1251092"/>
            <a:ext cx="1945229" cy="1165152"/>
          </a:xfrm>
          <a:custGeom>
            <a:avLst/>
            <a:gdLst>
              <a:gd name="connsiteX0" fmla="*/ 10697 w 1379494"/>
              <a:gd name="connsiteY0" fmla="*/ 135515 h 775813"/>
              <a:gd name="connsiteX1" fmla="*/ 13872 w 1379494"/>
              <a:gd name="connsiteY1" fmla="*/ 641927 h 775813"/>
              <a:gd name="connsiteX2" fmla="*/ 102772 w 1379494"/>
              <a:gd name="connsiteY2" fmla="*/ 770515 h 775813"/>
              <a:gd name="connsiteX3" fmla="*/ 636172 w 1379494"/>
              <a:gd name="connsiteY3" fmla="*/ 753052 h 775813"/>
              <a:gd name="connsiteX4" fmla="*/ 1244185 w 1379494"/>
              <a:gd name="connsiteY4" fmla="*/ 721302 h 775813"/>
              <a:gd name="connsiteX5" fmla="*/ 1372772 w 1379494"/>
              <a:gd name="connsiteY5" fmla="*/ 641927 h 775813"/>
              <a:gd name="connsiteX6" fmla="*/ 1360072 w 1379494"/>
              <a:gd name="connsiteY6" fmla="*/ 216477 h 775813"/>
              <a:gd name="connsiteX7" fmla="*/ 1348960 w 1379494"/>
              <a:gd name="connsiteY7" fmla="*/ 37090 h 775813"/>
              <a:gd name="connsiteX8" fmla="*/ 1085435 w 1379494"/>
              <a:gd name="connsiteY8" fmla="*/ 18040 h 775813"/>
              <a:gd name="connsiteX9" fmla="*/ 434560 w 1379494"/>
              <a:gd name="connsiteY9" fmla="*/ 2165 h 775813"/>
              <a:gd name="connsiteX10" fmla="*/ 115472 w 1379494"/>
              <a:gd name="connsiteY10" fmla="*/ 16452 h 775813"/>
              <a:gd name="connsiteX11" fmla="*/ 10697 w 1379494"/>
              <a:gd name="connsiteY11" fmla="*/ 135515 h 7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494" h="775813">
                <a:moveTo>
                  <a:pt x="10697" y="135515"/>
                </a:moveTo>
                <a:cubicBezTo>
                  <a:pt x="-6236" y="239761"/>
                  <a:pt x="-1474" y="536094"/>
                  <a:pt x="13872" y="641927"/>
                </a:cubicBezTo>
                <a:cubicBezTo>
                  <a:pt x="29218" y="747760"/>
                  <a:pt x="-945" y="751994"/>
                  <a:pt x="102772" y="770515"/>
                </a:cubicBezTo>
                <a:cubicBezTo>
                  <a:pt x="206489" y="789036"/>
                  <a:pt x="636172" y="753052"/>
                  <a:pt x="636172" y="753052"/>
                </a:cubicBezTo>
                <a:cubicBezTo>
                  <a:pt x="826407" y="744850"/>
                  <a:pt x="1121418" y="739823"/>
                  <a:pt x="1244185" y="721302"/>
                </a:cubicBezTo>
                <a:cubicBezTo>
                  <a:pt x="1366952" y="702781"/>
                  <a:pt x="1353458" y="726064"/>
                  <a:pt x="1372772" y="641927"/>
                </a:cubicBezTo>
                <a:cubicBezTo>
                  <a:pt x="1392086" y="557790"/>
                  <a:pt x="1364041" y="317283"/>
                  <a:pt x="1360072" y="216477"/>
                </a:cubicBezTo>
                <a:cubicBezTo>
                  <a:pt x="1356103" y="115671"/>
                  <a:pt x="1394733" y="70163"/>
                  <a:pt x="1348960" y="37090"/>
                </a:cubicBezTo>
                <a:cubicBezTo>
                  <a:pt x="1303187" y="4017"/>
                  <a:pt x="1237835" y="23861"/>
                  <a:pt x="1085435" y="18040"/>
                </a:cubicBezTo>
                <a:cubicBezTo>
                  <a:pt x="933035" y="12219"/>
                  <a:pt x="596220" y="2430"/>
                  <a:pt x="434560" y="2165"/>
                </a:cubicBezTo>
                <a:cubicBezTo>
                  <a:pt x="272900" y="1900"/>
                  <a:pt x="186645" y="-7890"/>
                  <a:pt x="115472" y="16452"/>
                </a:cubicBezTo>
                <a:cubicBezTo>
                  <a:pt x="44299" y="40794"/>
                  <a:pt x="27630" y="31269"/>
                  <a:pt x="10697" y="1355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solidFill>
                  <a:prstClr val="white"/>
                </a:solidFill>
                <a:latin typeface="Barlow" panose="00000500000000000000" pitchFamily="2" charset="0"/>
              </a:rPr>
              <a:t>faktike</a:t>
            </a:r>
            <a:r>
              <a:rPr lang="en-GB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 </a:t>
            </a:r>
            <a:endParaRPr lang="sq-AL" sz="1400" b="1" noProof="0" dirty="0">
              <a:solidFill>
                <a:prstClr val="white"/>
              </a:solidFill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48.3 miliardë lekë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824C306-2541-A65C-4A4F-313117CD5192}"/>
              </a:ext>
            </a:extLst>
          </p:cNvPr>
          <p:cNvSpPr/>
          <p:nvPr/>
        </p:nvSpPr>
        <p:spPr>
          <a:xfrm>
            <a:off x="827174" y="2571810"/>
            <a:ext cx="1918804" cy="1146736"/>
          </a:xfrm>
          <a:custGeom>
            <a:avLst/>
            <a:gdLst>
              <a:gd name="connsiteX0" fmla="*/ 2307 w 1360754"/>
              <a:gd name="connsiteY0" fmla="*/ 165248 h 824951"/>
              <a:gd name="connsiteX1" fmla="*/ 11832 w 1360754"/>
              <a:gd name="connsiteY1" fmla="*/ 611336 h 824951"/>
              <a:gd name="connsiteX2" fmla="*/ 45169 w 1360754"/>
              <a:gd name="connsiteY2" fmla="*/ 747861 h 824951"/>
              <a:gd name="connsiteX3" fmla="*/ 313457 w 1360754"/>
              <a:gd name="connsiteY3" fmla="*/ 806598 h 824951"/>
              <a:gd name="connsiteX4" fmla="*/ 1116732 w 1360754"/>
              <a:gd name="connsiteY4" fmla="*/ 820886 h 824951"/>
              <a:gd name="connsiteX5" fmla="*/ 1332632 w 1360754"/>
              <a:gd name="connsiteY5" fmla="*/ 741511 h 824951"/>
              <a:gd name="connsiteX6" fmla="*/ 1359619 w 1360754"/>
              <a:gd name="connsiteY6" fmla="*/ 428773 h 824951"/>
              <a:gd name="connsiteX7" fmla="*/ 1346919 w 1360754"/>
              <a:gd name="connsiteY7" fmla="*/ 116036 h 824951"/>
              <a:gd name="connsiteX8" fmla="*/ 1294532 w 1360754"/>
              <a:gd name="connsiteY8" fmla="*/ 25548 h 824951"/>
              <a:gd name="connsiteX9" fmla="*/ 1169119 w 1360754"/>
              <a:gd name="connsiteY9" fmla="*/ 148 h 824951"/>
              <a:gd name="connsiteX10" fmla="*/ 792882 w 1360754"/>
              <a:gd name="connsiteY10" fmla="*/ 14436 h 824951"/>
              <a:gd name="connsiteX11" fmla="*/ 262657 w 1360754"/>
              <a:gd name="connsiteY11" fmla="*/ 36661 h 824951"/>
              <a:gd name="connsiteX12" fmla="*/ 51519 w 1360754"/>
              <a:gd name="connsiteY12" fmla="*/ 63648 h 824951"/>
              <a:gd name="connsiteX13" fmla="*/ 2307 w 1360754"/>
              <a:gd name="connsiteY13" fmla="*/ 165248 h 8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0754" h="824951">
                <a:moveTo>
                  <a:pt x="2307" y="165248"/>
                </a:moveTo>
                <a:cubicBezTo>
                  <a:pt x="-4308" y="256529"/>
                  <a:pt x="4688" y="514234"/>
                  <a:pt x="11832" y="611336"/>
                </a:cubicBezTo>
                <a:cubicBezTo>
                  <a:pt x="18976" y="708438"/>
                  <a:pt x="-5102" y="715317"/>
                  <a:pt x="45169" y="747861"/>
                </a:cubicBezTo>
                <a:cubicBezTo>
                  <a:pt x="95440" y="780405"/>
                  <a:pt x="134863" y="794427"/>
                  <a:pt x="313457" y="806598"/>
                </a:cubicBezTo>
                <a:cubicBezTo>
                  <a:pt x="492051" y="818769"/>
                  <a:pt x="946870" y="831734"/>
                  <a:pt x="1116732" y="820886"/>
                </a:cubicBezTo>
                <a:cubicBezTo>
                  <a:pt x="1286595" y="810038"/>
                  <a:pt x="1292151" y="806863"/>
                  <a:pt x="1332632" y="741511"/>
                </a:cubicBezTo>
                <a:cubicBezTo>
                  <a:pt x="1373113" y="676159"/>
                  <a:pt x="1357238" y="533019"/>
                  <a:pt x="1359619" y="428773"/>
                </a:cubicBezTo>
                <a:cubicBezTo>
                  <a:pt x="1362000" y="324527"/>
                  <a:pt x="1357767" y="183240"/>
                  <a:pt x="1346919" y="116036"/>
                </a:cubicBezTo>
                <a:cubicBezTo>
                  <a:pt x="1336071" y="48832"/>
                  <a:pt x="1324165" y="44863"/>
                  <a:pt x="1294532" y="25548"/>
                </a:cubicBezTo>
                <a:cubicBezTo>
                  <a:pt x="1264899" y="6233"/>
                  <a:pt x="1252727" y="2000"/>
                  <a:pt x="1169119" y="148"/>
                </a:cubicBezTo>
                <a:cubicBezTo>
                  <a:pt x="1085511" y="-1704"/>
                  <a:pt x="792882" y="14436"/>
                  <a:pt x="792882" y="14436"/>
                </a:cubicBezTo>
                <a:lnTo>
                  <a:pt x="262657" y="36661"/>
                </a:lnTo>
                <a:cubicBezTo>
                  <a:pt x="139097" y="44863"/>
                  <a:pt x="94911" y="40365"/>
                  <a:pt x="51519" y="63648"/>
                </a:cubicBezTo>
                <a:cubicBezTo>
                  <a:pt x="8127" y="86931"/>
                  <a:pt x="8922" y="73967"/>
                  <a:pt x="2307" y="165248"/>
                </a:cubicBezTo>
                <a:close/>
              </a:path>
            </a:pathLst>
          </a:custGeom>
          <a:solidFill>
            <a:srgbClr val="5D7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rritje në krahasim me vitin 2023</a:t>
            </a:r>
          </a:p>
          <a:p>
            <a:pPr lvl="0" algn="ctr" rtl="0"/>
            <a:r>
              <a:rPr lang="en-GB" sz="1400" b="1" dirty="0">
                <a:latin typeface="Barlow" panose="00000500000000000000" pitchFamily="2" charset="0"/>
              </a:rPr>
              <a:t>7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BA2E167-1A11-9EAA-A7F5-0784E0467BA4}"/>
              </a:ext>
            </a:extLst>
          </p:cNvPr>
          <p:cNvSpPr/>
          <p:nvPr/>
        </p:nvSpPr>
        <p:spPr>
          <a:xfrm>
            <a:off x="827174" y="3809404"/>
            <a:ext cx="1961368" cy="1165152"/>
          </a:xfrm>
          <a:custGeom>
            <a:avLst/>
            <a:gdLst>
              <a:gd name="connsiteX0" fmla="*/ 2841 w 1366504"/>
              <a:gd name="connsiteY0" fmla="*/ 126136 h 842202"/>
              <a:gd name="connsiteX1" fmla="*/ 26654 w 1366504"/>
              <a:gd name="connsiteY1" fmla="*/ 581749 h 842202"/>
              <a:gd name="connsiteX2" fmla="*/ 66341 w 1366504"/>
              <a:gd name="connsiteY2" fmla="*/ 759549 h 842202"/>
              <a:gd name="connsiteX3" fmla="*/ 180641 w 1366504"/>
              <a:gd name="connsiteY3" fmla="*/ 840511 h 842202"/>
              <a:gd name="connsiteX4" fmla="*/ 758491 w 1366504"/>
              <a:gd name="connsiteY4" fmla="*/ 810349 h 842202"/>
              <a:gd name="connsiteX5" fmla="*/ 1237916 w 1366504"/>
              <a:gd name="connsiteY5" fmla="*/ 761136 h 842202"/>
              <a:gd name="connsiteX6" fmla="*/ 1337929 w 1366504"/>
              <a:gd name="connsiteY6" fmla="*/ 681761 h 842202"/>
              <a:gd name="connsiteX7" fmla="*/ 1364916 w 1366504"/>
              <a:gd name="connsiteY7" fmla="*/ 449986 h 842202"/>
              <a:gd name="connsiteX8" fmla="*/ 1301416 w 1366504"/>
              <a:gd name="connsiteY8" fmla="*/ 137249 h 842202"/>
              <a:gd name="connsiteX9" fmla="*/ 1252204 w 1366504"/>
              <a:gd name="connsiteY9" fmla="*/ 61049 h 842202"/>
              <a:gd name="connsiteX10" fmla="*/ 1017254 w 1366504"/>
              <a:gd name="connsiteY10" fmla="*/ 30886 h 842202"/>
              <a:gd name="connsiteX11" fmla="*/ 418766 w 1366504"/>
              <a:gd name="connsiteY11" fmla="*/ 8661 h 842202"/>
              <a:gd name="connsiteX12" fmla="*/ 93329 w 1366504"/>
              <a:gd name="connsiteY12" fmla="*/ 10249 h 842202"/>
              <a:gd name="connsiteX13" fmla="*/ 2841 w 1366504"/>
              <a:gd name="connsiteY13" fmla="*/ 126136 h 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504" h="842202">
                <a:moveTo>
                  <a:pt x="2841" y="126136"/>
                </a:moveTo>
                <a:cubicBezTo>
                  <a:pt x="-8271" y="221386"/>
                  <a:pt x="16071" y="476180"/>
                  <a:pt x="26654" y="581749"/>
                </a:cubicBezTo>
                <a:cubicBezTo>
                  <a:pt x="37237" y="687318"/>
                  <a:pt x="40677" y="716422"/>
                  <a:pt x="66341" y="759549"/>
                </a:cubicBezTo>
                <a:cubicBezTo>
                  <a:pt x="92005" y="802676"/>
                  <a:pt x="65283" y="832044"/>
                  <a:pt x="180641" y="840511"/>
                </a:cubicBezTo>
                <a:cubicBezTo>
                  <a:pt x="295999" y="848978"/>
                  <a:pt x="582279" y="823578"/>
                  <a:pt x="758491" y="810349"/>
                </a:cubicBezTo>
                <a:cubicBezTo>
                  <a:pt x="934703" y="797120"/>
                  <a:pt x="1141343" y="782567"/>
                  <a:pt x="1237916" y="761136"/>
                </a:cubicBezTo>
                <a:cubicBezTo>
                  <a:pt x="1334489" y="739705"/>
                  <a:pt x="1316762" y="733619"/>
                  <a:pt x="1337929" y="681761"/>
                </a:cubicBezTo>
                <a:cubicBezTo>
                  <a:pt x="1359096" y="629903"/>
                  <a:pt x="1371001" y="540738"/>
                  <a:pt x="1364916" y="449986"/>
                </a:cubicBezTo>
                <a:cubicBezTo>
                  <a:pt x="1358831" y="359234"/>
                  <a:pt x="1320201" y="202072"/>
                  <a:pt x="1301416" y="137249"/>
                </a:cubicBezTo>
                <a:cubicBezTo>
                  <a:pt x="1282631" y="72426"/>
                  <a:pt x="1299564" y="78776"/>
                  <a:pt x="1252204" y="61049"/>
                </a:cubicBezTo>
                <a:cubicBezTo>
                  <a:pt x="1204844" y="43322"/>
                  <a:pt x="1156160" y="39617"/>
                  <a:pt x="1017254" y="30886"/>
                </a:cubicBezTo>
                <a:cubicBezTo>
                  <a:pt x="878348" y="22155"/>
                  <a:pt x="572753" y="12100"/>
                  <a:pt x="418766" y="8661"/>
                </a:cubicBezTo>
                <a:cubicBezTo>
                  <a:pt x="264779" y="5222"/>
                  <a:pt x="162650" y="-9859"/>
                  <a:pt x="93329" y="10249"/>
                </a:cubicBezTo>
                <a:cubicBezTo>
                  <a:pt x="24008" y="30357"/>
                  <a:pt x="13953" y="30886"/>
                  <a:pt x="2841" y="1261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shkalla e zbatimit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 të buxhetit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101.4%</a:t>
            </a: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20C75C87-6E03-1F10-EB65-3F9AF54132BC}"/>
              </a:ext>
            </a:extLst>
          </p:cNvPr>
          <p:cNvSpPr/>
          <p:nvPr/>
        </p:nvSpPr>
        <p:spPr>
          <a:xfrm>
            <a:off x="5034603" y="1113426"/>
            <a:ext cx="2512026" cy="4205483"/>
          </a:xfrm>
          <a:custGeom>
            <a:avLst/>
            <a:gdLst/>
            <a:ahLst/>
            <a:cxnLst/>
            <a:rect l="l" t="t" r="r" b="b"/>
            <a:pathLst>
              <a:path w="1974737" h="4643214">
                <a:moveTo>
                  <a:pt x="0" y="0"/>
                </a:moveTo>
                <a:lnTo>
                  <a:pt x="1974737" y="0"/>
                </a:lnTo>
                <a:lnTo>
                  <a:pt x="1974737" y="4643214"/>
                </a:lnTo>
                <a:lnTo>
                  <a:pt x="0" y="46432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957" r="-115474"/>
            </a:stretch>
          </a:blipFill>
        </p:spPr>
        <p:txBody>
          <a:bodyPr/>
          <a:lstStyle/>
          <a:p>
            <a:pPr algn="l" rtl="0"/>
            <a:endParaRPr lang="sq-AL" noProof="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D00CEA-1054-616D-3981-55D02EC37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426591"/>
              </p:ext>
            </p:extLst>
          </p:nvPr>
        </p:nvGraphicFramePr>
        <p:xfrm>
          <a:off x="526936" y="5129620"/>
          <a:ext cx="6477000" cy="5333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5333393">
                <a:tc>
                  <a:txBody>
                    <a:bodyPr/>
                    <a:lstStyle/>
                    <a:p>
                      <a:pPr marL="129540" lvl="1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</a:pPr>
                      <a:r>
                        <a:rPr lang="sq-AL" sz="1300" b="1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Arritjet kryesore:</a:t>
                      </a: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 dhanë shërbime në burg për 5,224 të dënuar meshkuj, 109 të dënuara femra dhe 23 të dënuar të mitur. 476 të dënuar të sëmurë u trajtuan me shërbime shëndetësore.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7,347 burra, 621 gra dhe 268 të mitur u mbikëqyrën në mënyrë efektive gjatë periudhës së provës.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368 persona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përfituan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shërbime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rintegrimin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e tyre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shoqëri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Iu ofrua ndihmë ligjore falas 3,983 individëve, nga të cilët 54.2% janë gra dhe vajza.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 kryen 16,141 akte ekspertize të klasifikuara si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,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​​mjeko-ligjore, toksikologjike-ligjore, biologjike-ligjore dhe psikiatrike-ligjore, në përputhje me standardet evropiane.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Skema e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kompensimit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special (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Fondi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 Kompensimit Special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)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u zbatua për 126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pronarë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pronash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Pronarët e prekur nga ndërtimet informale u kompensuan dhe 5,320 subjekte u likuiduan.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 kryen 42,233 operacione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dhe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hetime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policore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712 shërbime të Forcave Speciale u kryen për të garantuar rendin publik.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8,814 shërbime të policisë rrugore u kryen në rrugët kombëtare.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 kryen 247 operacione speciale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65 operacione sigurie u kryen në kufirin blu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Ambientet e Institutit Kombëtar të Mjekësisë Ligjore janë përmirësuar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,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dhe infrastruktura e teknologjisë së informacionit e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Rregjistrit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Kombëtar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Adresave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është përmirësuar.</a:t>
                      </a: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Sistemi elektronik i regjistrit të noterisë është përmirësuar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4CBDAD00-8A4B-F319-19E3-568A2DDB98F8}"/>
              </a:ext>
            </a:extLst>
          </p:cNvPr>
          <p:cNvGrpSpPr/>
          <p:nvPr/>
        </p:nvGrpSpPr>
        <p:grpSpPr>
          <a:xfrm>
            <a:off x="4464050" y="241300"/>
            <a:ext cx="3092451" cy="291705"/>
            <a:chOff x="4464050" y="241300"/>
            <a:chExt cx="3092451" cy="291705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54EB189D-C66D-AA61-2DBB-8006551DFA3A}"/>
                </a:ext>
              </a:extLst>
            </p:cNvPr>
            <p:cNvGrpSpPr/>
            <p:nvPr/>
          </p:nvGrpSpPr>
          <p:grpSpPr>
            <a:xfrm rot="5400000">
              <a:off x="5979155" y="-1044342"/>
              <a:ext cx="63104" cy="3091589"/>
              <a:chOff x="0" y="0"/>
              <a:chExt cx="17101" cy="934750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26861B72-B1FB-93E6-AFDF-2910F09CB778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22" name="TextBox 4">
                <a:extLst>
                  <a:ext uri="{FF2B5EF4-FFF2-40B4-BE49-F238E27FC236}">
                    <a16:creationId xmlns:a16="http://schemas.microsoft.com/office/drawing/2014/main" id="{1AFF7DF1-2375-7ABE-B7D3-F40AFA57C8B2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13" name="Group 19">
              <a:extLst>
                <a:ext uri="{FF2B5EF4-FFF2-40B4-BE49-F238E27FC236}">
                  <a16:creationId xmlns:a16="http://schemas.microsoft.com/office/drawing/2014/main" id="{DE3B9A9B-DAF9-D3CD-902F-0BF3E0DFB17B}"/>
                </a:ext>
              </a:extLst>
            </p:cNvPr>
            <p:cNvGrpSpPr/>
            <p:nvPr/>
          </p:nvGrpSpPr>
          <p:grpSpPr>
            <a:xfrm>
              <a:off x="4464050" y="241300"/>
              <a:ext cx="3036746" cy="194284"/>
              <a:chOff x="120176" y="-97609"/>
              <a:chExt cx="2266969" cy="233489"/>
            </a:xfrm>
          </p:grpSpPr>
          <p:sp>
            <p:nvSpPr>
              <p:cNvPr id="14" name="TextBox 20">
                <a:extLst>
                  <a:ext uri="{FF2B5EF4-FFF2-40B4-BE49-F238E27FC236}">
                    <a16:creationId xmlns:a16="http://schemas.microsoft.com/office/drawing/2014/main" id="{55EA4958-6303-2C20-DCA9-5AA0B105C783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për Qytetarët</a:t>
                </a:r>
              </a:p>
            </p:txBody>
          </p:sp>
          <p:sp>
            <p:nvSpPr>
              <p:cNvPr id="15" name="TextBox 21">
                <a:extLst>
                  <a:ext uri="{FF2B5EF4-FFF2-40B4-BE49-F238E27FC236}">
                    <a16:creationId xmlns:a16="http://schemas.microsoft.com/office/drawing/2014/main" id="{72EC5331-78BA-9B11-BE24-E6DAE8FA7D45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2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B8968932-201A-13B1-127D-FC70C90EACD6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55524F3-3683-8957-DCDA-89C46E5ED24B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6A2FA9F9-5F01-9FF4-4E65-E416B8215A44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7" name="Group 15">
            <a:extLst>
              <a:ext uri="{FF2B5EF4-FFF2-40B4-BE49-F238E27FC236}">
                <a16:creationId xmlns:a16="http://schemas.microsoft.com/office/drawing/2014/main" id="{14522601-9711-1A83-5DA7-5242662493B9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752CA000-7A4A-3F49-EA39-89970783AE80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201862B2-EB5B-D23B-4869-4EC8B257050E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0" name="Group 8">
            <a:extLst>
              <a:ext uri="{FF2B5EF4-FFF2-40B4-BE49-F238E27FC236}">
                <a16:creationId xmlns:a16="http://schemas.microsoft.com/office/drawing/2014/main" id="{15B8A5D0-7D41-F422-DBCB-9C0894BEF6C0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5E39CB3-56E5-A023-5904-8F00EBC5D5C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854844AC-57F0-480B-8416-3148927D16B8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3" name="Group 18">
            <a:extLst>
              <a:ext uri="{FF2B5EF4-FFF2-40B4-BE49-F238E27FC236}">
                <a16:creationId xmlns:a16="http://schemas.microsoft.com/office/drawing/2014/main" id="{456C6899-C9DB-AC27-6353-54AC8A6A774E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C6408F9D-3DA2-F031-34E9-1EEFB04F339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ECAF192A-60F1-DF1A-9C7A-612AA3A5EA17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130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3F0BB-5E20-3FF2-ECCE-00576ACF5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F1C2EB12-14EB-A135-1DBB-0F70A4CF87AC}"/>
              </a:ext>
            </a:extLst>
          </p:cNvPr>
          <p:cNvSpPr txBox="1"/>
          <p:nvPr/>
        </p:nvSpPr>
        <p:spPr>
          <a:xfrm>
            <a:off x="705756" y="624320"/>
            <a:ext cx="6018875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ÇËSHTJET EKONOMIKE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BADBE48-490B-2216-7484-CE30ED8900F9}"/>
              </a:ext>
            </a:extLst>
          </p:cNvPr>
          <p:cNvSpPr/>
          <p:nvPr/>
        </p:nvSpPr>
        <p:spPr>
          <a:xfrm>
            <a:off x="766810" y="1154547"/>
            <a:ext cx="1961368" cy="1205366"/>
          </a:xfrm>
          <a:custGeom>
            <a:avLst/>
            <a:gdLst>
              <a:gd name="connsiteX0" fmla="*/ 11063 w 1390939"/>
              <a:gd name="connsiteY0" fmla="*/ 52125 h 867129"/>
              <a:gd name="connsiteX1" fmla="*/ 479 w 1390939"/>
              <a:gd name="connsiteY1" fmla="*/ 511442 h 867129"/>
              <a:gd name="connsiteX2" fmla="*/ 17413 w 1390939"/>
              <a:gd name="connsiteY2" fmla="*/ 718875 h 867129"/>
              <a:gd name="connsiteX3" fmla="*/ 70329 w 1390939"/>
              <a:gd name="connsiteY3" fmla="*/ 786609 h 867129"/>
              <a:gd name="connsiteX4" fmla="*/ 165579 w 1390939"/>
              <a:gd name="connsiteY4" fmla="*/ 788725 h 867129"/>
              <a:gd name="connsiteX5" fmla="*/ 823863 w 1390939"/>
              <a:gd name="connsiteY5" fmla="*/ 828942 h 867129"/>
              <a:gd name="connsiteX6" fmla="*/ 1236613 w 1390939"/>
              <a:gd name="connsiteY6" fmla="*/ 867042 h 867129"/>
              <a:gd name="connsiteX7" fmla="*/ 1338213 w 1390939"/>
              <a:gd name="connsiteY7" fmla="*/ 837409 h 867129"/>
              <a:gd name="connsiteX8" fmla="*/ 1386896 w 1390939"/>
              <a:gd name="connsiteY8" fmla="*/ 776025 h 867129"/>
              <a:gd name="connsiteX9" fmla="*/ 1384779 w 1390939"/>
              <a:gd name="connsiteY9" fmla="*/ 568592 h 867129"/>
              <a:gd name="connsiteX10" fmla="*/ 1357263 w 1390939"/>
              <a:gd name="connsiteY10" fmla="*/ 223575 h 867129"/>
              <a:gd name="connsiteX11" fmla="*/ 1333979 w 1390939"/>
              <a:gd name="connsiteY11" fmla="*/ 45775 h 867129"/>
              <a:gd name="connsiteX12" fmla="*/ 1287413 w 1390939"/>
              <a:gd name="connsiteY12" fmla="*/ 11909 h 867129"/>
              <a:gd name="connsiteX13" fmla="*/ 720146 w 1390939"/>
              <a:gd name="connsiteY13" fmla="*/ 7675 h 867129"/>
              <a:gd name="connsiteX14" fmla="*/ 239663 w 1390939"/>
              <a:gd name="connsiteY14" fmla="*/ 7675 h 867129"/>
              <a:gd name="connsiteX15" fmla="*/ 72446 w 1390939"/>
              <a:gd name="connsiteY15" fmla="*/ 5559 h 867129"/>
              <a:gd name="connsiteX16" fmla="*/ 11063 w 1390939"/>
              <a:gd name="connsiteY16" fmla="*/ 52125 h 86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939" h="867129">
                <a:moveTo>
                  <a:pt x="11063" y="52125"/>
                </a:moveTo>
                <a:cubicBezTo>
                  <a:pt x="-931" y="136439"/>
                  <a:pt x="-579" y="400317"/>
                  <a:pt x="479" y="511442"/>
                </a:cubicBezTo>
                <a:cubicBezTo>
                  <a:pt x="1537" y="622567"/>
                  <a:pt x="5771" y="673014"/>
                  <a:pt x="17413" y="718875"/>
                </a:cubicBezTo>
                <a:cubicBezTo>
                  <a:pt x="29055" y="764736"/>
                  <a:pt x="45635" y="774967"/>
                  <a:pt x="70329" y="786609"/>
                </a:cubicBezTo>
                <a:cubicBezTo>
                  <a:pt x="95023" y="798251"/>
                  <a:pt x="165579" y="788725"/>
                  <a:pt x="165579" y="788725"/>
                </a:cubicBezTo>
                <a:lnTo>
                  <a:pt x="823863" y="828942"/>
                </a:lnTo>
                <a:cubicBezTo>
                  <a:pt x="1002369" y="841995"/>
                  <a:pt x="1150888" y="865631"/>
                  <a:pt x="1236613" y="867042"/>
                </a:cubicBezTo>
                <a:cubicBezTo>
                  <a:pt x="1322338" y="868453"/>
                  <a:pt x="1313166" y="852578"/>
                  <a:pt x="1338213" y="837409"/>
                </a:cubicBezTo>
                <a:cubicBezTo>
                  <a:pt x="1363260" y="822240"/>
                  <a:pt x="1379135" y="820828"/>
                  <a:pt x="1386896" y="776025"/>
                </a:cubicBezTo>
                <a:cubicBezTo>
                  <a:pt x="1394657" y="731222"/>
                  <a:pt x="1389718" y="660667"/>
                  <a:pt x="1384779" y="568592"/>
                </a:cubicBezTo>
                <a:cubicBezTo>
                  <a:pt x="1379840" y="476517"/>
                  <a:pt x="1365730" y="310711"/>
                  <a:pt x="1357263" y="223575"/>
                </a:cubicBezTo>
                <a:cubicBezTo>
                  <a:pt x="1348796" y="136439"/>
                  <a:pt x="1345621" y="81053"/>
                  <a:pt x="1333979" y="45775"/>
                </a:cubicBezTo>
                <a:cubicBezTo>
                  <a:pt x="1322337" y="10497"/>
                  <a:pt x="1389719" y="18259"/>
                  <a:pt x="1287413" y="11909"/>
                </a:cubicBezTo>
                <a:cubicBezTo>
                  <a:pt x="1185108" y="5559"/>
                  <a:pt x="720146" y="7675"/>
                  <a:pt x="720146" y="7675"/>
                </a:cubicBezTo>
                <a:lnTo>
                  <a:pt x="239663" y="7675"/>
                </a:lnTo>
                <a:cubicBezTo>
                  <a:pt x="131713" y="7322"/>
                  <a:pt x="109488" y="-1849"/>
                  <a:pt x="72446" y="5559"/>
                </a:cubicBezTo>
                <a:cubicBezTo>
                  <a:pt x="35404" y="12967"/>
                  <a:pt x="23057" y="-32189"/>
                  <a:pt x="11063" y="52125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të planifikuara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79.0 miliardë lekë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E5853B8-8A0A-0EF0-B76B-A5C656B32A08}"/>
              </a:ext>
            </a:extLst>
          </p:cNvPr>
          <p:cNvSpPr/>
          <p:nvPr/>
        </p:nvSpPr>
        <p:spPr>
          <a:xfrm>
            <a:off x="2869799" y="2420513"/>
            <a:ext cx="1934096" cy="1205368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rgbClr val="365B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latin typeface="Barlow" panose="00000500000000000000" pitchFamily="2" charset="0"/>
              </a:rPr>
              <a:t>faktike</a:t>
            </a:r>
            <a:r>
              <a:rPr lang="en-GB" sz="1400" b="1" noProof="0" dirty="0">
                <a:latin typeface="Barlow" panose="00000500000000000000" pitchFamily="2" charset="0"/>
              </a:rPr>
              <a:t> </a:t>
            </a:r>
            <a:endParaRPr lang="sq-AL" sz="1400" b="1" noProof="0" dirty="0">
              <a:latin typeface="Barlow" panose="00000500000000000000" pitchFamily="2" charset="0"/>
            </a:endParaRPr>
          </a:p>
          <a:p>
            <a:pPr lvl="0" algn="ctr" rtl="0"/>
            <a:r>
              <a:rPr lang="en-US" sz="1400" b="1" dirty="0">
                <a:latin typeface="Barlow" panose="00000500000000000000" pitchFamily="2" charset="0"/>
              </a:rPr>
              <a:t>3</a:t>
            </a:r>
            <a:r>
              <a:rPr lang="sq-AL" sz="1400" b="1" noProof="0" dirty="0">
                <a:latin typeface="Barlow" panose="00000500000000000000" pitchFamily="2" charset="0"/>
              </a:rPr>
              <a:t>.</a:t>
            </a:r>
            <a:r>
              <a:rPr lang="en-US" sz="1400" b="1" dirty="0">
                <a:latin typeface="Barlow" panose="00000500000000000000" pitchFamily="2" charset="0"/>
              </a:rPr>
              <a:t>5</a:t>
            </a:r>
            <a:r>
              <a:rPr lang="sq-AL" sz="1400" b="1" noProof="0" dirty="0">
                <a:latin typeface="Barlow" panose="00000500000000000000" pitchFamily="2" charset="0"/>
              </a:rPr>
              <a:t>% e PBB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94FFC22-311E-A7CB-E400-0DEF70033D75}"/>
              </a:ext>
            </a:extLst>
          </p:cNvPr>
          <p:cNvSpPr/>
          <p:nvPr/>
        </p:nvSpPr>
        <p:spPr>
          <a:xfrm>
            <a:off x="2835890" y="1203934"/>
            <a:ext cx="1945229" cy="1165152"/>
          </a:xfrm>
          <a:custGeom>
            <a:avLst/>
            <a:gdLst>
              <a:gd name="connsiteX0" fmla="*/ 10697 w 1379494"/>
              <a:gd name="connsiteY0" fmla="*/ 135515 h 775813"/>
              <a:gd name="connsiteX1" fmla="*/ 13872 w 1379494"/>
              <a:gd name="connsiteY1" fmla="*/ 641927 h 775813"/>
              <a:gd name="connsiteX2" fmla="*/ 102772 w 1379494"/>
              <a:gd name="connsiteY2" fmla="*/ 770515 h 775813"/>
              <a:gd name="connsiteX3" fmla="*/ 636172 w 1379494"/>
              <a:gd name="connsiteY3" fmla="*/ 753052 h 775813"/>
              <a:gd name="connsiteX4" fmla="*/ 1244185 w 1379494"/>
              <a:gd name="connsiteY4" fmla="*/ 721302 h 775813"/>
              <a:gd name="connsiteX5" fmla="*/ 1372772 w 1379494"/>
              <a:gd name="connsiteY5" fmla="*/ 641927 h 775813"/>
              <a:gd name="connsiteX6" fmla="*/ 1360072 w 1379494"/>
              <a:gd name="connsiteY6" fmla="*/ 216477 h 775813"/>
              <a:gd name="connsiteX7" fmla="*/ 1348960 w 1379494"/>
              <a:gd name="connsiteY7" fmla="*/ 37090 h 775813"/>
              <a:gd name="connsiteX8" fmla="*/ 1085435 w 1379494"/>
              <a:gd name="connsiteY8" fmla="*/ 18040 h 775813"/>
              <a:gd name="connsiteX9" fmla="*/ 434560 w 1379494"/>
              <a:gd name="connsiteY9" fmla="*/ 2165 h 775813"/>
              <a:gd name="connsiteX10" fmla="*/ 115472 w 1379494"/>
              <a:gd name="connsiteY10" fmla="*/ 16452 h 775813"/>
              <a:gd name="connsiteX11" fmla="*/ 10697 w 1379494"/>
              <a:gd name="connsiteY11" fmla="*/ 135515 h 7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494" h="775813">
                <a:moveTo>
                  <a:pt x="10697" y="135515"/>
                </a:moveTo>
                <a:cubicBezTo>
                  <a:pt x="-6236" y="239761"/>
                  <a:pt x="-1474" y="536094"/>
                  <a:pt x="13872" y="641927"/>
                </a:cubicBezTo>
                <a:cubicBezTo>
                  <a:pt x="29218" y="747760"/>
                  <a:pt x="-945" y="751994"/>
                  <a:pt x="102772" y="770515"/>
                </a:cubicBezTo>
                <a:cubicBezTo>
                  <a:pt x="206489" y="789036"/>
                  <a:pt x="636172" y="753052"/>
                  <a:pt x="636172" y="753052"/>
                </a:cubicBezTo>
                <a:cubicBezTo>
                  <a:pt x="826407" y="744850"/>
                  <a:pt x="1121418" y="739823"/>
                  <a:pt x="1244185" y="721302"/>
                </a:cubicBezTo>
                <a:cubicBezTo>
                  <a:pt x="1366952" y="702781"/>
                  <a:pt x="1353458" y="726064"/>
                  <a:pt x="1372772" y="641927"/>
                </a:cubicBezTo>
                <a:cubicBezTo>
                  <a:pt x="1392086" y="557790"/>
                  <a:pt x="1364041" y="317283"/>
                  <a:pt x="1360072" y="216477"/>
                </a:cubicBezTo>
                <a:cubicBezTo>
                  <a:pt x="1356103" y="115671"/>
                  <a:pt x="1394733" y="70163"/>
                  <a:pt x="1348960" y="37090"/>
                </a:cubicBezTo>
                <a:cubicBezTo>
                  <a:pt x="1303187" y="4017"/>
                  <a:pt x="1237835" y="23861"/>
                  <a:pt x="1085435" y="18040"/>
                </a:cubicBezTo>
                <a:cubicBezTo>
                  <a:pt x="933035" y="12219"/>
                  <a:pt x="596220" y="2430"/>
                  <a:pt x="434560" y="2165"/>
                </a:cubicBezTo>
                <a:cubicBezTo>
                  <a:pt x="272900" y="1900"/>
                  <a:pt x="186645" y="-7890"/>
                  <a:pt x="115472" y="16452"/>
                </a:cubicBezTo>
                <a:cubicBezTo>
                  <a:pt x="44299" y="40794"/>
                  <a:pt x="27630" y="31269"/>
                  <a:pt x="10697" y="1355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solidFill>
                  <a:prstClr val="white"/>
                </a:solidFill>
                <a:latin typeface="Barlow" panose="00000500000000000000" pitchFamily="2" charset="0"/>
              </a:rPr>
              <a:t>faktike</a:t>
            </a:r>
            <a:endParaRPr lang="sq-AL" sz="1400" b="1" noProof="0" dirty="0">
              <a:solidFill>
                <a:prstClr val="white"/>
              </a:solidFill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89.0 miliardë lekë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4CF8CFC-BB34-E33A-336D-0FA62D090A4E}"/>
              </a:ext>
            </a:extLst>
          </p:cNvPr>
          <p:cNvSpPr/>
          <p:nvPr/>
        </p:nvSpPr>
        <p:spPr>
          <a:xfrm>
            <a:off x="788092" y="2449829"/>
            <a:ext cx="1918804" cy="1146736"/>
          </a:xfrm>
          <a:custGeom>
            <a:avLst/>
            <a:gdLst>
              <a:gd name="connsiteX0" fmla="*/ 2307 w 1360754"/>
              <a:gd name="connsiteY0" fmla="*/ 165248 h 824951"/>
              <a:gd name="connsiteX1" fmla="*/ 11832 w 1360754"/>
              <a:gd name="connsiteY1" fmla="*/ 611336 h 824951"/>
              <a:gd name="connsiteX2" fmla="*/ 45169 w 1360754"/>
              <a:gd name="connsiteY2" fmla="*/ 747861 h 824951"/>
              <a:gd name="connsiteX3" fmla="*/ 313457 w 1360754"/>
              <a:gd name="connsiteY3" fmla="*/ 806598 h 824951"/>
              <a:gd name="connsiteX4" fmla="*/ 1116732 w 1360754"/>
              <a:gd name="connsiteY4" fmla="*/ 820886 h 824951"/>
              <a:gd name="connsiteX5" fmla="*/ 1332632 w 1360754"/>
              <a:gd name="connsiteY5" fmla="*/ 741511 h 824951"/>
              <a:gd name="connsiteX6" fmla="*/ 1359619 w 1360754"/>
              <a:gd name="connsiteY6" fmla="*/ 428773 h 824951"/>
              <a:gd name="connsiteX7" fmla="*/ 1346919 w 1360754"/>
              <a:gd name="connsiteY7" fmla="*/ 116036 h 824951"/>
              <a:gd name="connsiteX8" fmla="*/ 1294532 w 1360754"/>
              <a:gd name="connsiteY8" fmla="*/ 25548 h 824951"/>
              <a:gd name="connsiteX9" fmla="*/ 1169119 w 1360754"/>
              <a:gd name="connsiteY9" fmla="*/ 148 h 824951"/>
              <a:gd name="connsiteX10" fmla="*/ 792882 w 1360754"/>
              <a:gd name="connsiteY10" fmla="*/ 14436 h 824951"/>
              <a:gd name="connsiteX11" fmla="*/ 262657 w 1360754"/>
              <a:gd name="connsiteY11" fmla="*/ 36661 h 824951"/>
              <a:gd name="connsiteX12" fmla="*/ 51519 w 1360754"/>
              <a:gd name="connsiteY12" fmla="*/ 63648 h 824951"/>
              <a:gd name="connsiteX13" fmla="*/ 2307 w 1360754"/>
              <a:gd name="connsiteY13" fmla="*/ 165248 h 8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0754" h="824951">
                <a:moveTo>
                  <a:pt x="2307" y="165248"/>
                </a:moveTo>
                <a:cubicBezTo>
                  <a:pt x="-4308" y="256529"/>
                  <a:pt x="4688" y="514234"/>
                  <a:pt x="11832" y="611336"/>
                </a:cubicBezTo>
                <a:cubicBezTo>
                  <a:pt x="18976" y="708438"/>
                  <a:pt x="-5102" y="715317"/>
                  <a:pt x="45169" y="747861"/>
                </a:cubicBezTo>
                <a:cubicBezTo>
                  <a:pt x="95440" y="780405"/>
                  <a:pt x="134863" y="794427"/>
                  <a:pt x="313457" y="806598"/>
                </a:cubicBezTo>
                <a:cubicBezTo>
                  <a:pt x="492051" y="818769"/>
                  <a:pt x="946870" y="831734"/>
                  <a:pt x="1116732" y="820886"/>
                </a:cubicBezTo>
                <a:cubicBezTo>
                  <a:pt x="1286595" y="810038"/>
                  <a:pt x="1292151" y="806863"/>
                  <a:pt x="1332632" y="741511"/>
                </a:cubicBezTo>
                <a:cubicBezTo>
                  <a:pt x="1373113" y="676159"/>
                  <a:pt x="1357238" y="533019"/>
                  <a:pt x="1359619" y="428773"/>
                </a:cubicBezTo>
                <a:cubicBezTo>
                  <a:pt x="1362000" y="324527"/>
                  <a:pt x="1357767" y="183240"/>
                  <a:pt x="1346919" y="116036"/>
                </a:cubicBezTo>
                <a:cubicBezTo>
                  <a:pt x="1336071" y="48832"/>
                  <a:pt x="1324165" y="44863"/>
                  <a:pt x="1294532" y="25548"/>
                </a:cubicBezTo>
                <a:cubicBezTo>
                  <a:pt x="1264899" y="6233"/>
                  <a:pt x="1252727" y="2000"/>
                  <a:pt x="1169119" y="148"/>
                </a:cubicBezTo>
                <a:cubicBezTo>
                  <a:pt x="1085511" y="-1704"/>
                  <a:pt x="792882" y="14436"/>
                  <a:pt x="792882" y="14436"/>
                </a:cubicBezTo>
                <a:lnTo>
                  <a:pt x="262657" y="36661"/>
                </a:lnTo>
                <a:cubicBezTo>
                  <a:pt x="139097" y="44863"/>
                  <a:pt x="94911" y="40365"/>
                  <a:pt x="51519" y="63648"/>
                </a:cubicBezTo>
                <a:cubicBezTo>
                  <a:pt x="8127" y="86931"/>
                  <a:pt x="8922" y="73967"/>
                  <a:pt x="2307" y="165248"/>
                </a:cubicBezTo>
                <a:close/>
              </a:path>
            </a:pathLst>
          </a:custGeom>
          <a:solidFill>
            <a:srgbClr val="5D7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rritje në krahasim me vitin 2023</a:t>
            </a:r>
          </a:p>
          <a:p>
            <a:pPr lvl="0" algn="ctr" rtl="0"/>
            <a:r>
              <a:rPr lang="en-GB" sz="1400" b="1" dirty="0">
                <a:latin typeface="Barlow" panose="00000500000000000000" pitchFamily="2" charset="0"/>
              </a:rPr>
              <a:t>0.7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E266D1-5235-97A2-09DB-15FF888B6695}"/>
              </a:ext>
            </a:extLst>
          </p:cNvPr>
          <p:cNvSpPr/>
          <p:nvPr/>
        </p:nvSpPr>
        <p:spPr>
          <a:xfrm>
            <a:off x="4862794" y="1221160"/>
            <a:ext cx="1961368" cy="1165152"/>
          </a:xfrm>
          <a:custGeom>
            <a:avLst/>
            <a:gdLst>
              <a:gd name="connsiteX0" fmla="*/ 2841 w 1366504"/>
              <a:gd name="connsiteY0" fmla="*/ 126136 h 842202"/>
              <a:gd name="connsiteX1" fmla="*/ 26654 w 1366504"/>
              <a:gd name="connsiteY1" fmla="*/ 581749 h 842202"/>
              <a:gd name="connsiteX2" fmla="*/ 66341 w 1366504"/>
              <a:gd name="connsiteY2" fmla="*/ 759549 h 842202"/>
              <a:gd name="connsiteX3" fmla="*/ 180641 w 1366504"/>
              <a:gd name="connsiteY3" fmla="*/ 840511 h 842202"/>
              <a:gd name="connsiteX4" fmla="*/ 758491 w 1366504"/>
              <a:gd name="connsiteY4" fmla="*/ 810349 h 842202"/>
              <a:gd name="connsiteX5" fmla="*/ 1237916 w 1366504"/>
              <a:gd name="connsiteY5" fmla="*/ 761136 h 842202"/>
              <a:gd name="connsiteX6" fmla="*/ 1337929 w 1366504"/>
              <a:gd name="connsiteY6" fmla="*/ 681761 h 842202"/>
              <a:gd name="connsiteX7" fmla="*/ 1364916 w 1366504"/>
              <a:gd name="connsiteY7" fmla="*/ 449986 h 842202"/>
              <a:gd name="connsiteX8" fmla="*/ 1301416 w 1366504"/>
              <a:gd name="connsiteY8" fmla="*/ 137249 h 842202"/>
              <a:gd name="connsiteX9" fmla="*/ 1252204 w 1366504"/>
              <a:gd name="connsiteY9" fmla="*/ 61049 h 842202"/>
              <a:gd name="connsiteX10" fmla="*/ 1017254 w 1366504"/>
              <a:gd name="connsiteY10" fmla="*/ 30886 h 842202"/>
              <a:gd name="connsiteX11" fmla="*/ 418766 w 1366504"/>
              <a:gd name="connsiteY11" fmla="*/ 8661 h 842202"/>
              <a:gd name="connsiteX12" fmla="*/ 93329 w 1366504"/>
              <a:gd name="connsiteY12" fmla="*/ 10249 h 842202"/>
              <a:gd name="connsiteX13" fmla="*/ 2841 w 1366504"/>
              <a:gd name="connsiteY13" fmla="*/ 126136 h 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504" h="842202">
                <a:moveTo>
                  <a:pt x="2841" y="126136"/>
                </a:moveTo>
                <a:cubicBezTo>
                  <a:pt x="-8271" y="221386"/>
                  <a:pt x="16071" y="476180"/>
                  <a:pt x="26654" y="581749"/>
                </a:cubicBezTo>
                <a:cubicBezTo>
                  <a:pt x="37237" y="687318"/>
                  <a:pt x="40677" y="716422"/>
                  <a:pt x="66341" y="759549"/>
                </a:cubicBezTo>
                <a:cubicBezTo>
                  <a:pt x="92005" y="802676"/>
                  <a:pt x="65283" y="832044"/>
                  <a:pt x="180641" y="840511"/>
                </a:cubicBezTo>
                <a:cubicBezTo>
                  <a:pt x="295999" y="848978"/>
                  <a:pt x="582279" y="823578"/>
                  <a:pt x="758491" y="810349"/>
                </a:cubicBezTo>
                <a:cubicBezTo>
                  <a:pt x="934703" y="797120"/>
                  <a:pt x="1141343" y="782567"/>
                  <a:pt x="1237916" y="761136"/>
                </a:cubicBezTo>
                <a:cubicBezTo>
                  <a:pt x="1334489" y="739705"/>
                  <a:pt x="1316762" y="733619"/>
                  <a:pt x="1337929" y="681761"/>
                </a:cubicBezTo>
                <a:cubicBezTo>
                  <a:pt x="1359096" y="629903"/>
                  <a:pt x="1371001" y="540738"/>
                  <a:pt x="1364916" y="449986"/>
                </a:cubicBezTo>
                <a:cubicBezTo>
                  <a:pt x="1358831" y="359234"/>
                  <a:pt x="1320201" y="202072"/>
                  <a:pt x="1301416" y="137249"/>
                </a:cubicBezTo>
                <a:cubicBezTo>
                  <a:pt x="1282631" y="72426"/>
                  <a:pt x="1299564" y="78776"/>
                  <a:pt x="1252204" y="61049"/>
                </a:cubicBezTo>
                <a:cubicBezTo>
                  <a:pt x="1204844" y="43322"/>
                  <a:pt x="1156160" y="39617"/>
                  <a:pt x="1017254" y="30886"/>
                </a:cubicBezTo>
                <a:cubicBezTo>
                  <a:pt x="878348" y="22155"/>
                  <a:pt x="572753" y="12100"/>
                  <a:pt x="418766" y="8661"/>
                </a:cubicBezTo>
                <a:cubicBezTo>
                  <a:pt x="264779" y="5222"/>
                  <a:pt x="162650" y="-9859"/>
                  <a:pt x="93329" y="10249"/>
                </a:cubicBezTo>
                <a:cubicBezTo>
                  <a:pt x="24008" y="30357"/>
                  <a:pt x="13953" y="30886"/>
                  <a:pt x="2841" y="1261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shkalla e zbatimit 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 të buxhetit</a:t>
            </a:r>
          </a:p>
          <a:p>
            <a:pPr lvl="0" algn="ctr" rtl="0"/>
            <a:r>
              <a:rPr lang="en-US" sz="1400" b="1" dirty="0">
                <a:latin typeface="Barlow" panose="00000500000000000000" pitchFamily="2" charset="0"/>
              </a:rPr>
              <a:t>113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4087A4-3489-D13A-05C3-F1824F860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131722"/>
              </p:ext>
            </p:extLst>
          </p:nvPr>
        </p:nvGraphicFramePr>
        <p:xfrm>
          <a:off x="413637" y="4630185"/>
          <a:ext cx="6729800" cy="614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4900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364900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5406875">
                <a:tc>
                  <a:txBody>
                    <a:bodyPr/>
                    <a:lstStyle/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800" b="0" kern="1200" spc="4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12954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300" b="0" kern="1200" spc="4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300" b="0" kern="1200" spc="4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300" b="0" kern="1200" spc="4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Mirëmbajtja</a:t>
                      </a:r>
                      <a:r>
                        <a:rPr lang="en-US" sz="1300" b="0" kern="1200" spc="4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kern="1200" spc="4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sipas</a:t>
                      </a:r>
                      <a:r>
                        <a:rPr lang="en-US" sz="1300" b="0" kern="1200" spc="4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kern="1200" spc="4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standardeve</a:t>
                      </a:r>
                      <a:r>
                        <a:rPr lang="en-US" sz="1300" b="0" kern="1200" spc="4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e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3,60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6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km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rrugë në </a:t>
                      </a:r>
                      <a:r>
                        <a:rPr lang="en-US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territorin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e </a:t>
                      </a:r>
                      <a:r>
                        <a:rPr lang="en-US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Republikës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së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Shqipëri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ë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Furnizimi me ujë të pijshëm mesatarisht për 16.5 orë në ditë. </a:t>
                      </a: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 </a:t>
                      </a:r>
                      <a:r>
                        <a:rPr lang="en-US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realizuan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fondet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prej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2.1 miliardë lekë me qëllim krijimin dhe mbështetjen e sektorit të energjisë për zhvillimin e qëndrueshëm të ekonomisë nëpërmjet garantimit dhe furnizimit me burime të sigurta energji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tik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e.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Përdorimi i energjisë së rinovueshme u rrit me 45%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Përfundoi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s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istemi i ndriçimit, parkimit dhe furnizimit me energji elektrike për makinat në kuadër të projektit "2 KM Smart City - Clean Energy Road“ 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Rrjeti i shpërndarjes së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ujit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pijshëm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dhe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kanalizimeve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qytetit të Burrelit (Faza I + Faza II) është përfunduar.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sq-AL" sz="13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Projekte të shumta ndërtimi dhe përmirësimi rrugësh u përfunduan ose vazhduan zbatimin e tyre, siç </a:t>
                      </a:r>
                      <a:r>
                        <a:rPr lang="en-US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janë</a:t>
                      </a:r>
                      <a:r>
                        <a:rPr lang="en-US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,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Korçë-Ersekë, rruga e Elbasan –Qafë Thanë, mbikalimi TEG-ut; Ura Kranesa- Qafë Botë, Ura e Kranesës,  Ura e Gajdarit, segmenti rrugor Shijan- ura e  Gajdarit, rruga Porto Romano- Durrës dhe Unaza Lindore e Tiranës.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Konviktet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studentët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qytetin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e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Tiranës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janë rinovuar me qëllim rritjen e efikasitetit të energjisë.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 gjithë rrjeti i kanalizimeve të ujit të ndotur të njësive administrative Pogradec dhe Buçimas në bashkinë e Pogradecit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është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përmirësuar.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F749883-9F50-E2AB-1828-C943F7CCEFA6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34E487F6-6FF0-001E-5CD6-31F22EFD450F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CFB87386-FFB1-0AE8-AEEB-D134F8E217CF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26" name="TextBox 4">
                <a:extLst>
                  <a:ext uri="{FF2B5EF4-FFF2-40B4-BE49-F238E27FC236}">
                    <a16:creationId xmlns:a16="http://schemas.microsoft.com/office/drawing/2014/main" id="{E86E6259-DEF4-D1A2-89B4-78AD01886462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E792FC6E-8043-D827-0559-D7E0D23B2D76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FBE614E0-2010-97D2-760B-C8A7998FF05D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 </a:t>
                </a:r>
              </a:p>
            </p:txBody>
          </p:sp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AA717080-4BE8-8549-497F-AF88240C9209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3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C0B848CE-FBD6-C9E7-7754-C8AFE835D702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E8E22B5-1324-FEC6-623D-9E251D750D55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7C6FBEBD-082F-BFAB-EBB5-13E942C835F3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0" name="Group 15">
            <a:extLst>
              <a:ext uri="{FF2B5EF4-FFF2-40B4-BE49-F238E27FC236}">
                <a16:creationId xmlns:a16="http://schemas.microsoft.com/office/drawing/2014/main" id="{AE9E2E5D-94FD-70AA-4850-62462A73D6BA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EC654DC4-D261-2217-F8EE-907FC33CC2CA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DDF7D7C6-F862-2E45-8DD4-1E83509870BA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3" name="Group 18">
            <a:extLst>
              <a:ext uri="{FF2B5EF4-FFF2-40B4-BE49-F238E27FC236}">
                <a16:creationId xmlns:a16="http://schemas.microsoft.com/office/drawing/2014/main" id="{19ED88CF-8F44-3F65-B13A-342E0D024AF8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4CF2FCC0-6085-5F35-8F5B-D3E2B18E36D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90A92569-7CA8-F8FF-C7F9-EE17B8A710EA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A2E3AE48-5828-3D43-11FA-1AABD22A51D3}"/>
              </a:ext>
            </a:extLst>
          </p:cNvPr>
          <p:cNvSpPr/>
          <p:nvPr/>
        </p:nvSpPr>
        <p:spPr>
          <a:xfrm>
            <a:off x="4024532" y="3955955"/>
            <a:ext cx="3544314" cy="2451580"/>
          </a:xfrm>
          <a:custGeom>
            <a:avLst/>
            <a:gdLst/>
            <a:ahLst/>
            <a:cxnLst/>
            <a:rect l="l" t="t" r="r" b="b"/>
            <a:pathLst>
              <a:path w="9935890" h="3514942">
                <a:moveTo>
                  <a:pt x="0" y="0"/>
                </a:moveTo>
                <a:lnTo>
                  <a:pt x="9935890" y="0"/>
                </a:lnTo>
                <a:lnTo>
                  <a:pt x="9935890" y="3514942"/>
                </a:lnTo>
                <a:lnTo>
                  <a:pt x="0" y="35149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25" b="-44225"/>
            </a:stretch>
          </a:blipFill>
        </p:spPr>
        <p:txBody>
          <a:bodyPr/>
          <a:lstStyle/>
          <a:p>
            <a:pPr algn="l" rtl="0"/>
            <a:endParaRPr lang="sq-AL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50757-2B72-9607-9274-7D545B69CAED}"/>
              </a:ext>
            </a:extLst>
          </p:cNvPr>
          <p:cNvSpPr txBox="1"/>
          <p:nvPr/>
        </p:nvSpPr>
        <p:spPr>
          <a:xfrm>
            <a:off x="705756" y="3794823"/>
            <a:ext cx="5862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q-AL" sz="1600" b="1" noProof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Arritjet kryesore: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9DCFF3A-15F5-FA0B-FDAA-ED4FC3518639}"/>
              </a:ext>
            </a:extLst>
          </p:cNvPr>
          <p:cNvSpPr/>
          <p:nvPr/>
        </p:nvSpPr>
        <p:spPr>
          <a:xfrm>
            <a:off x="97017" y="4380094"/>
            <a:ext cx="3808523" cy="800756"/>
          </a:xfrm>
          <a:custGeom>
            <a:avLst/>
            <a:gdLst>
              <a:gd name="connsiteX0" fmla="*/ 11063 w 1390939"/>
              <a:gd name="connsiteY0" fmla="*/ 52125 h 867129"/>
              <a:gd name="connsiteX1" fmla="*/ 479 w 1390939"/>
              <a:gd name="connsiteY1" fmla="*/ 511442 h 867129"/>
              <a:gd name="connsiteX2" fmla="*/ 17413 w 1390939"/>
              <a:gd name="connsiteY2" fmla="*/ 718875 h 867129"/>
              <a:gd name="connsiteX3" fmla="*/ 70329 w 1390939"/>
              <a:gd name="connsiteY3" fmla="*/ 786609 h 867129"/>
              <a:gd name="connsiteX4" fmla="*/ 165579 w 1390939"/>
              <a:gd name="connsiteY4" fmla="*/ 788725 h 867129"/>
              <a:gd name="connsiteX5" fmla="*/ 823863 w 1390939"/>
              <a:gd name="connsiteY5" fmla="*/ 828942 h 867129"/>
              <a:gd name="connsiteX6" fmla="*/ 1236613 w 1390939"/>
              <a:gd name="connsiteY6" fmla="*/ 867042 h 867129"/>
              <a:gd name="connsiteX7" fmla="*/ 1338213 w 1390939"/>
              <a:gd name="connsiteY7" fmla="*/ 837409 h 867129"/>
              <a:gd name="connsiteX8" fmla="*/ 1386896 w 1390939"/>
              <a:gd name="connsiteY8" fmla="*/ 776025 h 867129"/>
              <a:gd name="connsiteX9" fmla="*/ 1384779 w 1390939"/>
              <a:gd name="connsiteY9" fmla="*/ 568592 h 867129"/>
              <a:gd name="connsiteX10" fmla="*/ 1357263 w 1390939"/>
              <a:gd name="connsiteY10" fmla="*/ 223575 h 867129"/>
              <a:gd name="connsiteX11" fmla="*/ 1333979 w 1390939"/>
              <a:gd name="connsiteY11" fmla="*/ 45775 h 867129"/>
              <a:gd name="connsiteX12" fmla="*/ 1287413 w 1390939"/>
              <a:gd name="connsiteY12" fmla="*/ 11909 h 867129"/>
              <a:gd name="connsiteX13" fmla="*/ 720146 w 1390939"/>
              <a:gd name="connsiteY13" fmla="*/ 7675 h 867129"/>
              <a:gd name="connsiteX14" fmla="*/ 239663 w 1390939"/>
              <a:gd name="connsiteY14" fmla="*/ 7675 h 867129"/>
              <a:gd name="connsiteX15" fmla="*/ 72446 w 1390939"/>
              <a:gd name="connsiteY15" fmla="*/ 5559 h 867129"/>
              <a:gd name="connsiteX16" fmla="*/ 11063 w 1390939"/>
              <a:gd name="connsiteY16" fmla="*/ 52125 h 86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939" h="867129">
                <a:moveTo>
                  <a:pt x="11063" y="52125"/>
                </a:moveTo>
                <a:cubicBezTo>
                  <a:pt x="-931" y="136439"/>
                  <a:pt x="-579" y="400317"/>
                  <a:pt x="479" y="511442"/>
                </a:cubicBezTo>
                <a:cubicBezTo>
                  <a:pt x="1537" y="622567"/>
                  <a:pt x="5771" y="673014"/>
                  <a:pt x="17413" y="718875"/>
                </a:cubicBezTo>
                <a:cubicBezTo>
                  <a:pt x="29055" y="764736"/>
                  <a:pt x="45635" y="774967"/>
                  <a:pt x="70329" y="786609"/>
                </a:cubicBezTo>
                <a:cubicBezTo>
                  <a:pt x="95023" y="798251"/>
                  <a:pt x="165579" y="788725"/>
                  <a:pt x="165579" y="788725"/>
                </a:cubicBezTo>
                <a:lnTo>
                  <a:pt x="823863" y="828942"/>
                </a:lnTo>
                <a:cubicBezTo>
                  <a:pt x="1002369" y="841995"/>
                  <a:pt x="1150888" y="865631"/>
                  <a:pt x="1236613" y="867042"/>
                </a:cubicBezTo>
                <a:cubicBezTo>
                  <a:pt x="1322338" y="868453"/>
                  <a:pt x="1313166" y="852578"/>
                  <a:pt x="1338213" y="837409"/>
                </a:cubicBezTo>
                <a:cubicBezTo>
                  <a:pt x="1363260" y="822240"/>
                  <a:pt x="1379135" y="820828"/>
                  <a:pt x="1386896" y="776025"/>
                </a:cubicBezTo>
                <a:cubicBezTo>
                  <a:pt x="1394657" y="731222"/>
                  <a:pt x="1389718" y="660667"/>
                  <a:pt x="1384779" y="568592"/>
                </a:cubicBezTo>
                <a:cubicBezTo>
                  <a:pt x="1379840" y="476517"/>
                  <a:pt x="1365730" y="310711"/>
                  <a:pt x="1357263" y="223575"/>
                </a:cubicBezTo>
                <a:cubicBezTo>
                  <a:pt x="1348796" y="136439"/>
                  <a:pt x="1345621" y="81053"/>
                  <a:pt x="1333979" y="45775"/>
                </a:cubicBezTo>
                <a:cubicBezTo>
                  <a:pt x="1322337" y="10497"/>
                  <a:pt x="1389719" y="18259"/>
                  <a:pt x="1287413" y="11909"/>
                </a:cubicBezTo>
                <a:cubicBezTo>
                  <a:pt x="1185108" y="5559"/>
                  <a:pt x="720146" y="7675"/>
                  <a:pt x="720146" y="7675"/>
                </a:cubicBezTo>
                <a:lnTo>
                  <a:pt x="239663" y="7675"/>
                </a:lnTo>
                <a:cubicBezTo>
                  <a:pt x="131713" y="7322"/>
                  <a:pt x="109488" y="-1849"/>
                  <a:pt x="72446" y="5559"/>
                </a:cubicBezTo>
                <a:cubicBezTo>
                  <a:pt x="35404" y="12967"/>
                  <a:pt x="23057" y="-32189"/>
                  <a:pt x="11063" y="52125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spc="4" dirty="0">
                <a:solidFill>
                  <a:schemeClr val="bg1"/>
                </a:solidFill>
                <a:latin typeface="Barlow" panose="00000500000000000000" pitchFamily="2" charset="0"/>
              </a:rPr>
              <a:t>NË SEKTORIN E INFRASTRUKTURËS DHE ENERGJISË</a:t>
            </a:r>
            <a:endParaRPr lang="en-US" b="1" i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64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BE28C-8957-AF09-417E-C20DBEF67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6A9C616C-CF87-2BBE-558F-87112396B8BC}"/>
              </a:ext>
            </a:extLst>
          </p:cNvPr>
          <p:cNvSpPr txBox="1"/>
          <p:nvPr/>
        </p:nvSpPr>
        <p:spPr>
          <a:xfrm>
            <a:off x="705756" y="624320"/>
            <a:ext cx="6018875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ÇËSHTJET EKONOMIKE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32DBBB-B22A-2962-CE8B-9C267437D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31112"/>
              </p:ext>
            </p:extLst>
          </p:nvPr>
        </p:nvGraphicFramePr>
        <p:xfrm>
          <a:off x="513862" y="1987404"/>
          <a:ext cx="6509708" cy="734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4854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254854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4927087">
                <a:tc>
                  <a:txBody>
                    <a:bodyPr/>
                    <a:lstStyle/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Fondi për Masat Mbështetëse u rrit nga 3.4 miliardë lekë në 5.3 miliardë lekë gjatë vitit 2024. 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14,937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fermerë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përfituan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nga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ky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fond. </a:t>
                      </a: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52,195 fermerë përfituan nga skema e subvencionimit të naftës për bujqësinë.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12954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12954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Rreth 2,425 gra fermere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përfituan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nga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skem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a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kombëtare dhe 5,043 gra përfituan nga skema e subvencionimit të naftës për bujqësinë.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12954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12954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Janë rehabilituar lug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jet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ekzistuese përgjatë kanalit kryesor ujitës Peqin- Kavajë.</a:t>
                      </a: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Janë rritur kapacitetet laboratorike të Institutit të Sigurisë Ushqimore dhe Mjekësisë Veterinare.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11C9AC11-A8FF-C7A7-0AD5-3CB2B6313353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694161BA-ABE5-2B57-61A9-BEF55A96D159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06005F2E-79D8-BD0A-64FB-6C3559005383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26" name="TextBox 4">
                <a:extLst>
                  <a:ext uri="{FF2B5EF4-FFF2-40B4-BE49-F238E27FC236}">
                    <a16:creationId xmlns:a16="http://schemas.microsoft.com/office/drawing/2014/main" id="{406185BD-C031-BAB3-27A7-56D5EC9F4686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7395D1F5-5EF9-FDAC-0828-8C2DE8D463A2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98DB8B55-6841-35CF-D085-7E03F76B9138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 </a:t>
                </a:r>
              </a:p>
            </p:txBody>
          </p:sp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47D94E1A-CCF8-9700-D85C-AD47005C3062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4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1A2EA29B-929A-CCEB-4222-61B28B1AB388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C2BDA9EC-860E-1991-36F6-8E005C4E32C0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9E90B043-E21B-797A-4984-E1AE1920992A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0" name="Group 15">
            <a:extLst>
              <a:ext uri="{FF2B5EF4-FFF2-40B4-BE49-F238E27FC236}">
                <a16:creationId xmlns:a16="http://schemas.microsoft.com/office/drawing/2014/main" id="{87AF146A-457C-D528-4972-8A1D034E06C0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2DF02682-819A-C388-14CF-D8D63A228272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1C8C9C3B-B4F0-A36D-7D67-3A9E23C0D131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3" name="Group 18">
            <a:extLst>
              <a:ext uri="{FF2B5EF4-FFF2-40B4-BE49-F238E27FC236}">
                <a16:creationId xmlns:a16="http://schemas.microsoft.com/office/drawing/2014/main" id="{B0022508-6415-3BFF-DBC1-67574C580D04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D2C17482-DA50-C0C6-B53D-494B58785C9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5CB54DE0-9710-EE17-355F-EF4753E74141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C6CB6FD-7664-475B-F098-5EFB7F3E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26" y="4572116"/>
            <a:ext cx="3485321" cy="2789608"/>
          </a:xfrm>
          <a:prstGeom prst="rect">
            <a:avLst/>
          </a:prstGeom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7EB5250F-10A4-7736-9069-E075BF3FBDB0}"/>
              </a:ext>
            </a:extLst>
          </p:cNvPr>
          <p:cNvSpPr/>
          <p:nvPr/>
        </p:nvSpPr>
        <p:spPr>
          <a:xfrm>
            <a:off x="94611" y="1217636"/>
            <a:ext cx="6122039" cy="660010"/>
          </a:xfrm>
          <a:prstGeom prst="flowChartTerminator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5B839-C23F-39DD-3450-BA317FFD04E8}"/>
              </a:ext>
            </a:extLst>
          </p:cNvPr>
          <p:cNvSpPr txBox="1"/>
          <p:nvPr/>
        </p:nvSpPr>
        <p:spPr>
          <a:xfrm>
            <a:off x="483088" y="1338897"/>
            <a:ext cx="5435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9540" lvl="1" algn="just" rtl="0">
              <a:spcBef>
                <a:spcPct val="0"/>
              </a:spcBef>
              <a:spcAft>
                <a:spcPts val="1200"/>
              </a:spcAft>
            </a:pPr>
            <a:r>
              <a:rPr lang="en-US" b="1" i="1" spc="4" noProof="0" dirty="0">
                <a:solidFill>
                  <a:schemeClr val="bg1"/>
                </a:solidFill>
                <a:latin typeface="Barlow"/>
              </a:rPr>
              <a:t>NË SEKTORIN E BUJQËSISË DHE ZHVILLIMIT RURAL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BCF10-5CD4-B11F-5E71-3C57D80B2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596" y="2114373"/>
            <a:ext cx="3539903" cy="2616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F176D-A438-F7DA-2709-9F9E8249B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596" y="7323458"/>
            <a:ext cx="3593112" cy="335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CA86A-D31F-4B09-56DD-361335F2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789A728-4D9E-10BC-3C9F-F5AAA7DCFDF1}"/>
              </a:ext>
            </a:extLst>
          </p:cNvPr>
          <p:cNvSpPr/>
          <p:nvPr/>
        </p:nvSpPr>
        <p:spPr>
          <a:xfrm>
            <a:off x="503979" y="1288224"/>
            <a:ext cx="6509708" cy="599260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sq-AL" sz="1400" b="1" noProof="0" dirty="0">
              <a:latin typeface="Barlow" panose="00000500000000000000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8DEFFCF-4EF4-81CA-3B3B-CFB23FFACFF4}"/>
              </a:ext>
            </a:extLst>
          </p:cNvPr>
          <p:cNvSpPr txBox="1"/>
          <p:nvPr/>
        </p:nvSpPr>
        <p:spPr>
          <a:xfrm>
            <a:off x="705756" y="624320"/>
            <a:ext cx="6018875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ÇËSHTJET EKONOMIKE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F3C709-A34C-26C8-BA66-DAC12C052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141154"/>
              </p:ext>
            </p:extLst>
          </p:nvPr>
        </p:nvGraphicFramePr>
        <p:xfrm>
          <a:off x="202544" y="2320703"/>
          <a:ext cx="6509708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4854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254854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3953470">
                <a:tc>
                  <a:txBody>
                    <a:bodyPr/>
                    <a:lstStyle/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184 mijë biznese kanë marrë shërbime  sipas sistemit të Regjistrimit të Biznesit dhe pothuajse 13 mijë biznese sipas sistemit të Regjistrimit të Licencave.</a:t>
                      </a: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 zhvilluan 39 aktivitete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nga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Agjensia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Shqiptare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e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Zhvillimit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Investimeve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 të promovuar Shqipërinë si një destinacion investimi për investitorët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54 projekte përfituan nga skema e granteve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e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Agjensisë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Shqiptare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Zhvillimit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Investimeve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 mbështetjen e ndërmarrjeve të vogla dhe të mesme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28 biznese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vogla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dhe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mesme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përfituan nga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mbështetja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e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Fondi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Konkurrueshmërisë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129540" lvl="1" indent="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None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endParaRPr lang="en-US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12 përfitues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morën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grant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nga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Fondi i Startup-ve dhe Inovacionit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Shqipëri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a mori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pjesë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Programin e Tregut të Përbashkët Evropian 2021-2027, në shtyllën e Ndërmarrjeve të Vogla dhe të Mesme.</a:t>
                      </a:r>
                    </a:p>
                    <a:p>
                      <a:pPr marL="12954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</a:tbl>
          </a:graphicData>
        </a:graphic>
      </p:graphicFrame>
      <p:grpSp>
        <p:nvGrpSpPr>
          <p:cNvPr id="9" name="Group 12">
            <a:extLst>
              <a:ext uri="{FF2B5EF4-FFF2-40B4-BE49-F238E27FC236}">
                <a16:creationId xmlns:a16="http://schemas.microsoft.com/office/drawing/2014/main" id="{E5AEFFA9-11B4-67B5-EABB-2ECD3FF9A06D}"/>
              </a:ext>
            </a:extLst>
          </p:cNvPr>
          <p:cNvGrpSpPr>
            <a:grpSpLocks noChangeAspect="1"/>
          </p:cNvGrpSpPr>
          <p:nvPr/>
        </p:nvGrpSpPr>
        <p:grpSpPr>
          <a:xfrm>
            <a:off x="3659789" y="2400398"/>
            <a:ext cx="3817157" cy="2031902"/>
            <a:chOff x="0" y="17399"/>
            <a:chExt cx="5852160" cy="3259074"/>
          </a:xfrm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547C7D8A-6C21-4B08-3869-3E121D8B0D05}"/>
                </a:ext>
              </a:extLst>
            </p:cNvPr>
            <p:cNvSpPr/>
            <p:nvPr/>
          </p:nvSpPr>
          <p:spPr>
            <a:xfrm>
              <a:off x="0" y="17399"/>
              <a:ext cx="1966214" cy="3243707"/>
            </a:xfrm>
            <a:custGeom>
              <a:avLst/>
              <a:gdLst/>
              <a:ahLst/>
              <a:cxnLst/>
              <a:rect l="l" t="t" r="r" b="b"/>
              <a:pathLst>
                <a:path w="1966214" h="3243707">
                  <a:moveTo>
                    <a:pt x="0" y="0"/>
                  </a:moveTo>
                  <a:lnTo>
                    <a:pt x="1966214" y="0"/>
                  </a:lnTo>
                  <a:lnTo>
                    <a:pt x="1966214" y="3243707"/>
                  </a:lnTo>
                  <a:lnTo>
                    <a:pt x="0" y="324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3868" r="-23868"/>
              </a:stretch>
            </a:blip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7C57E2E5-C7B9-4006-C6F1-12702568320B}"/>
                </a:ext>
              </a:extLst>
            </p:cNvPr>
            <p:cNvSpPr/>
            <p:nvPr/>
          </p:nvSpPr>
          <p:spPr>
            <a:xfrm>
              <a:off x="1974723" y="17399"/>
              <a:ext cx="1981581" cy="3243707"/>
            </a:xfrm>
            <a:custGeom>
              <a:avLst/>
              <a:gdLst/>
              <a:ahLst/>
              <a:cxnLst/>
              <a:rect l="l" t="t" r="r" b="b"/>
              <a:pathLst>
                <a:path w="1981581" h="3243707">
                  <a:moveTo>
                    <a:pt x="1981581" y="3243707"/>
                  </a:moveTo>
                  <a:lnTo>
                    <a:pt x="0" y="3243707"/>
                  </a:lnTo>
                  <a:lnTo>
                    <a:pt x="0" y="0"/>
                  </a:lnTo>
                  <a:lnTo>
                    <a:pt x="1981581" y="0"/>
                  </a:lnTo>
                  <a:lnTo>
                    <a:pt x="1981581" y="3243707"/>
                  </a:lnTo>
                  <a:close/>
                </a:path>
              </a:pathLst>
            </a:custGeom>
            <a:blipFill>
              <a:blip r:embed="rId3"/>
              <a:stretch>
                <a:fillRect l="-127043" r="-21446"/>
              </a:stretch>
            </a:blip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8897CD44-2417-3CC7-A04C-859F6FEC3685}"/>
                </a:ext>
              </a:extLst>
            </p:cNvPr>
            <p:cNvSpPr/>
            <p:nvPr/>
          </p:nvSpPr>
          <p:spPr>
            <a:xfrm>
              <a:off x="3966337" y="17399"/>
              <a:ext cx="1885823" cy="3259074"/>
            </a:xfrm>
            <a:custGeom>
              <a:avLst/>
              <a:gdLst/>
              <a:ahLst/>
              <a:cxnLst/>
              <a:rect l="l" t="t" r="r" b="b"/>
              <a:pathLst>
                <a:path w="1885823" h="3259074">
                  <a:moveTo>
                    <a:pt x="1885823" y="3259074"/>
                  </a:moveTo>
                  <a:lnTo>
                    <a:pt x="0" y="3259074"/>
                  </a:lnTo>
                  <a:lnTo>
                    <a:pt x="0" y="0"/>
                  </a:lnTo>
                  <a:lnTo>
                    <a:pt x="1885823" y="0"/>
                  </a:lnTo>
                  <a:lnTo>
                    <a:pt x="1885823" y="3259074"/>
                  </a:lnTo>
                  <a:close/>
                </a:path>
              </a:pathLst>
            </a:custGeom>
            <a:blipFill>
              <a:blip r:embed="rId4"/>
              <a:stretch>
                <a:fillRect l="-79551" r="-79551"/>
              </a:stretch>
            </a:blip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C2A9DB-96FB-F4FB-AC2E-60920ED352FA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CC0DF0B1-4E19-2858-BA5D-92BBE2E451DB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29179414-0A43-9F6F-28AD-23863DE12792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26" name="TextBox 4">
                <a:extLst>
                  <a:ext uri="{FF2B5EF4-FFF2-40B4-BE49-F238E27FC236}">
                    <a16:creationId xmlns:a16="http://schemas.microsoft.com/office/drawing/2014/main" id="{34DB6DEC-89EC-1EAE-99D1-186E6FED5DE1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9DF9FD27-676C-87E4-C9B7-8E4616920CEE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F776A112-77A1-6AE8-CD78-E21E81A1A1DE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 </a:t>
                </a:r>
              </a:p>
            </p:txBody>
          </p:sp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7AE448F4-70F7-1EC0-0C0F-D0C4BFC72ED9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5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B9E98965-0B2E-7CAC-928F-4A3B42FFC9BD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8D82E82C-6391-C70B-F67F-0A097FCE18E5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14B7AFA7-EC05-6114-396B-931AD19FA203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0" name="Group 15">
            <a:extLst>
              <a:ext uri="{FF2B5EF4-FFF2-40B4-BE49-F238E27FC236}">
                <a16:creationId xmlns:a16="http://schemas.microsoft.com/office/drawing/2014/main" id="{F451F45D-0E0E-89AE-A637-E424F0402C1F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32408168-990B-E34D-15E2-815BB6BE0A36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6FA2036D-138C-3563-8CF1-364AA596AF4B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3" name="Group 18">
            <a:extLst>
              <a:ext uri="{FF2B5EF4-FFF2-40B4-BE49-F238E27FC236}">
                <a16:creationId xmlns:a16="http://schemas.microsoft.com/office/drawing/2014/main" id="{FEC0A885-A0DF-3FA0-6868-747FE79DD9A0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412E6DF1-1906-53E7-9F00-A0DB0E80EDD3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D4EB5965-C355-7E6F-6495-FA4BF7B1074B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025147A-0CCD-DB5C-1C58-C84A8C5C343E}"/>
              </a:ext>
            </a:extLst>
          </p:cNvPr>
          <p:cNvSpPr txBox="1"/>
          <p:nvPr/>
        </p:nvSpPr>
        <p:spPr>
          <a:xfrm>
            <a:off x="622306" y="1371565"/>
            <a:ext cx="6314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9540" lvl="1" rtl="0">
              <a:spcBef>
                <a:spcPct val="0"/>
              </a:spcBef>
              <a:spcAft>
                <a:spcPts val="1200"/>
              </a:spcAft>
            </a:pPr>
            <a:r>
              <a:rPr lang="en-US" b="1" i="1" spc="4" dirty="0">
                <a:solidFill>
                  <a:schemeClr val="bg1"/>
                </a:solidFill>
                <a:latin typeface="Barlow"/>
              </a:rPr>
              <a:t>NË SEKTORIN E MBËSHTETJES PËR ZHVILLIMIN EKONOMIK</a:t>
            </a:r>
            <a:endParaRPr lang="sq-AL" b="1" i="1" spc="4" dirty="0">
              <a:solidFill>
                <a:schemeClr val="bg1"/>
              </a:solidFill>
              <a:latin typeface="Barlow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324A865-08BD-9F7E-27B3-99E788DED9B8}"/>
              </a:ext>
            </a:extLst>
          </p:cNvPr>
          <p:cNvSpPr txBox="1"/>
          <p:nvPr/>
        </p:nvSpPr>
        <p:spPr>
          <a:xfrm>
            <a:off x="202544" y="6992342"/>
            <a:ext cx="327090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080" lvl="1" indent="-129540" algn="just" defTabSz="914400" rtl="0" eaLnBrk="1" latinLnBrk="0" hangingPunct="1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sq-AL" sz="1300" b="0" kern="1200" spc="4" noProof="0" dirty="0">
                <a:solidFill>
                  <a:srgbClr val="365B6D"/>
                </a:solidFill>
                <a:latin typeface="Barlow"/>
                <a:ea typeface="+mn-ea"/>
                <a:cs typeface="+mn-cs"/>
              </a:rPr>
              <a:t>8.5 milionë turistë hynë në Shqipëri gjatë sezonit turistik të verës, që është rreth 20% më shumë krahasuar me vitin 2023 për të njëjtën periudhë.</a:t>
            </a:r>
          </a:p>
          <a:p>
            <a:pPr marL="259080" lvl="1" indent="-129540" algn="just" defTabSz="914400" rtl="0" eaLnBrk="1" latinLnBrk="0" hangingPunct="1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sq-AL" sz="1300" b="0" kern="1200" spc="4" noProof="0" dirty="0">
                <a:solidFill>
                  <a:srgbClr val="365B6D"/>
                </a:solidFill>
                <a:latin typeface="Barlow"/>
                <a:ea typeface="+mn-ea"/>
                <a:cs typeface="+mn-cs"/>
              </a:rPr>
              <a:t>Bashkitë Durrës, Kavajë, Rrogozhinë, Vlorë, Himarë, Lezhë dhe Sarandë janë mbështetur në procesin e pastrimit të vijës bregdetare</a:t>
            </a:r>
            <a:r>
              <a:rPr lang="en-GB" sz="1300" b="0" kern="1200" spc="4" noProof="0" dirty="0">
                <a:solidFill>
                  <a:srgbClr val="365B6D"/>
                </a:solidFill>
                <a:latin typeface="Barlow"/>
                <a:ea typeface="+mn-ea"/>
                <a:cs typeface="+mn-cs"/>
              </a:rPr>
              <a:t>.</a:t>
            </a:r>
            <a:endParaRPr lang="sq-AL" sz="1300" b="0" kern="1200" spc="4" noProof="0" dirty="0">
              <a:solidFill>
                <a:srgbClr val="365B6D"/>
              </a:solidFill>
              <a:latin typeface="Barlow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B66828F-154D-53A2-6A67-0EC782C45AB6}"/>
              </a:ext>
            </a:extLst>
          </p:cNvPr>
          <p:cNvSpPr txBox="1"/>
          <p:nvPr/>
        </p:nvSpPr>
        <p:spPr>
          <a:xfrm>
            <a:off x="3714736" y="6992341"/>
            <a:ext cx="334505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080" lvl="1" indent="-129540" algn="just" defTabSz="914400" rtl="0" eaLnBrk="1" latinLnBrk="0" hangingPunct="1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sq-AL" sz="1300" b="0" kern="1200" spc="4" noProof="0" dirty="0">
                <a:solidFill>
                  <a:srgbClr val="365B6D"/>
                </a:solidFill>
                <a:latin typeface="Barlow"/>
                <a:ea typeface="+mn-ea"/>
                <a:cs typeface="+mn-cs"/>
              </a:rPr>
              <a:t>Shqipëria u promovua si destinacion turistik në "IT Berlin Tourism Fair“</a:t>
            </a:r>
            <a:r>
              <a:rPr lang="en-US" sz="1300" b="0" kern="1200" spc="4" noProof="0" dirty="0">
                <a:solidFill>
                  <a:srgbClr val="365B6D"/>
                </a:solidFill>
                <a:latin typeface="Barlow"/>
                <a:ea typeface="+mn-ea"/>
                <a:cs typeface="+mn-cs"/>
              </a:rPr>
              <a:t>.</a:t>
            </a:r>
            <a:endParaRPr lang="sq-AL" sz="1300" b="0" kern="1200" spc="4" noProof="0" dirty="0">
              <a:solidFill>
                <a:srgbClr val="365B6D"/>
              </a:solidFill>
              <a:latin typeface="Barlow"/>
              <a:ea typeface="+mn-ea"/>
              <a:cs typeface="+mn-cs"/>
            </a:endParaRPr>
          </a:p>
          <a:p>
            <a:pPr marL="259080" lvl="1" indent="-129540" algn="just" defTabSz="914400" rtl="0" eaLnBrk="1" latinLnBrk="0" hangingPunct="1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sq-AL" sz="1300" b="0" kern="1200" spc="4" noProof="0" dirty="0">
                <a:solidFill>
                  <a:srgbClr val="365B6D"/>
                </a:solidFill>
                <a:latin typeface="Barlow"/>
                <a:ea typeface="+mn-ea"/>
                <a:cs typeface="+mn-cs"/>
              </a:rPr>
              <a:t>814 mijë turistë kanë hyrë në zonat e mbrojtura natyrore</a:t>
            </a:r>
            <a:r>
              <a:rPr lang="en-GB" sz="1300" b="0" kern="1200" spc="4" noProof="0" dirty="0">
                <a:solidFill>
                  <a:srgbClr val="365B6D"/>
                </a:solidFill>
                <a:latin typeface="Barlow"/>
                <a:ea typeface="+mn-ea"/>
                <a:cs typeface="+mn-cs"/>
              </a:rPr>
              <a:t>.</a:t>
            </a:r>
            <a:endParaRPr lang="sq-AL" sz="1300" b="0" kern="1200" spc="4" noProof="0" dirty="0">
              <a:solidFill>
                <a:srgbClr val="365B6D"/>
              </a:solidFill>
              <a:latin typeface="Barlow"/>
              <a:ea typeface="+mn-ea"/>
              <a:cs typeface="+mn-cs"/>
            </a:endParaRPr>
          </a:p>
          <a:p>
            <a:pPr marL="259080" lvl="1" indent="-129540" algn="just" defTabSz="914400" rtl="0" eaLnBrk="1" latinLnBrk="0" hangingPunct="1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sq-AL" sz="1300" b="0" kern="1200" spc="4" noProof="0" dirty="0">
                <a:solidFill>
                  <a:srgbClr val="365B6D"/>
                </a:solidFill>
                <a:latin typeface="Barlow"/>
                <a:ea typeface="+mn-ea"/>
                <a:cs typeface="+mn-cs"/>
              </a:rPr>
              <a:t>Janë financuar 37 projekte për zhvillimin e turizmit</a:t>
            </a:r>
            <a:r>
              <a:rPr lang="en-GB" sz="1300" b="0" kern="1200" spc="4" noProof="0" dirty="0">
                <a:solidFill>
                  <a:srgbClr val="365B6D"/>
                </a:solidFill>
                <a:latin typeface="Barlow"/>
                <a:ea typeface="+mn-ea"/>
                <a:cs typeface="+mn-cs"/>
              </a:rPr>
              <a:t>.</a:t>
            </a:r>
            <a:endParaRPr lang="sq-AL" sz="1300" b="0" kern="1200" spc="4" noProof="0" dirty="0">
              <a:solidFill>
                <a:srgbClr val="365B6D"/>
              </a:solidFill>
              <a:latin typeface="Barlow"/>
              <a:ea typeface="+mn-ea"/>
              <a:cs typeface="+mn-cs"/>
            </a:endParaRPr>
          </a:p>
        </p:txBody>
      </p:sp>
      <p:pic>
        <p:nvPicPr>
          <p:cNvPr id="1026" name="Picture 2" descr="Turizmi i aventurës, Shqipëria ende e pazbuluar">
            <a:extLst>
              <a:ext uri="{FF2B5EF4-FFF2-40B4-BE49-F238E27FC236}">
                <a16:creationId xmlns:a16="http://schemas.microsoft.com/office/drawing/2014/main" id="{1E586671-A067-D903-1EC0-1E13F6B1E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53" y="8845548"/>
            <a:ext cx="3058036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na e Hedhun • Coastline and beach ...">
            <a:extLst>
              <a:ext uri="{FF2B5EF4-FFF2-40B4-BE49-F238E27FC236}">
                <a16:creationId xmlns:a16="http://schemas.microsoft.com/office/drawing/2014/main" id="{5A322C40-F8CB-3263-6F27-30F5B2479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8" y="8825429"/>
            <a:ext cx="2886712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54EC84-395A-1930-7E00-6B5C68C81111}"/>
              </a:ext>
            </a:extLst>
          </p:cNvPr>
          <p:cNvSpPr/>
          <p:nvPr/>
        </p:nvSpPr>
        <p:spPr>
          <a:xfrm>
            <a:off x="586738" y="6406224"/>
            <a:ext cx="6659025" cy="465399"/>
          </a:xfrm>
          <a:custGeom>
            <a:avLst/>
            <a:gdLst>
              <a:gd name="connsiteX0" fmla="*/ 2841 w 1366504"/>
              <a:gd name="connsiteY0" fmla="*/ 126136 h 842202"/>
              <a:gd name="connsiteX1" fmla="*/ 26654 w 1366504"/>
              <a:gd name="connsiteY1" fmla="*/ 581749 h 842202"/>
              <a:gd name="connsiteX2" fmla="*/ 66341 w 1366504"/>
              <a:gd name="connsiteY2" fmla="*/ 759549 h 842202"/>
              <a:gd name="connsiteX3" fmla="*/ 180641 w 1366504"/>
              <a:gd name="connsiteY3" fmla="*/ 840511 h 842202"/>
              <a:gd name="connsiteX4" fmla="*/ 758491 w 1366504"/>
              <a:gd name="connsiteY4" fmla="*/ 810349 h 842202"/>
              <a:gd name="connsiteX5" fmla="*/ 1237916 w 1366504"/>
              <a:gd name="connsiteY5" fmla="*/ 761136 h 842202"/>
              <a:gd name="connsiteX6" fmla="*/ 1337929 w 1366504"/>
              <a:gd name="connsiteY6" fmla="*/ 681761 h 842202"/>
              <a:gd name="connsiteX7" fmla="*/ 1364916 w 1366504"/>
              <a:gd name="connsiteY7" fmla="*/ 449986 h 842202"/>
              <a:gd name="connsiteX8" fmla="*/ 1301416 w 1366504"/>
              <a:gd name="connsiteY8" fmla="*/ 137249 h 842202"/>
              <a:gd name="connsiteX9" fmla="*/ 1252204 w 1366504"/>
              <a:gd name="connsiteY9" fmla="*/ 61049 h 842202"/>
              <a:gd name="connsiteX10" fmla="*/ 1017254 w 1366504"/>
              <a:gd name="connsiteY10" fmla="*/ 30886 h 842202"/>
              <a:gd name="connsiteX11" fmla="*/ 418766 w 1366504"/>
              <a:gd name="connsiteY11" fmla="*/ 8661 h 842202"/>
              <a:gd name="connsiteX12" fmla="*/ 93329 w 1366504"/>
              <a:gd name="connsiteY12" fmla="*/ 10249 h 842202"/>
              <a:gd name="connsiteX13" fmla="*/ 2841 w 1366504"/>
              <a:gd name="connsiteY13" fmla="*/ 126136 h 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504" h="842202">
                <a:moveTo>
                  <a:pt x="2841" y="126136"/>
                </a:moveTo>
                <a:cubicBezTo>
                  <a:pt x="-8271" y="221386"/>
                  <a:pt x="16071" y="476180"/>
                  <a:pt x="26654" y="581749"/>
                </a:cubicBezTo>
                <a:cubicBezTo>
                  <a:pt x="37237" y="687318"/>
                  <a:pt x="40677" y="716422"/>
                  <a:pt x="66341" y="759549"/>
                </a:cubicBezTo>
                <a:cubicBezTo>
                  <a:pt x="92005" y="802676"/>
                  <a:pt x="65283" y="832044"/>
                  <a:pt x="180641" y="840511"/>
                </a:cubicBezTo>
                <a:cubicBezTo>
                  <a:pt x="295999" y="848978"/>
                  <a:pt x="582279" y="823578"/>
                  <a:pt x="758491" y="810349"/>
                </a:cubicBezTo>
                <a:cubicBezTo>
                  <a:pt x="934703" y="797120"/>
                  <a:pt x="1141343" y="782567"/>
                  <a:pt x="1237916" y="761136"/>
                </a:cubicBezTo>
                <a:cubicBezTo>
                  <a:pt x="1334489" y="739705"/>
                  <a:pt x="1316762" y="733619"/>
                  <a:pt x="1337929" y="681761"/>
                </a:cubicBezTo>
                <a:cubicBezTo>
                  <a:pt x="1359096" y="629903"/>
                  <a:pt x="1371001" y="540738"/>
                  <a:pt x="1364916" y="449986"/>
                </a:cubicBezTo>
                <a:cubicBezTo>
                  <a:pt x="1358831" y="359234"/>
                  <a:pt x="1320201" y="202072"/>
                  <a:pt x="1301416" y="137249"/>
                </a:cubicBezTo>
                <a:cubicBezTo>
                  <a:pt x="1282631" y="72426"/>
                  <a:pt x="1299564" y="78776"/>
                  <a:pt x="1252204" y="61049"/>
                </a:cubicBezTo>
                <a:cubicBezTo>
                  <a:pt x="1204844" y="43322"/>
                  <a:pt x="1156160" y="39617"/>
                  <a:pt x="1017254" y="30886"/>
                </a:cubicBezTo>
                <a:cubicBezTo>
                  <a:pt x="878348" y="22155"/>
                  <a:pt x="572753" y="12100"/>
                  <a:pt x="418766" y="8661"/>
                </a:cubicBezTo>
                <a:cubicBezTo>
                  <a:pt x="264779" y="5222"/>
                  <a:pt x="162650" y="-9859"/>
                  <a:pt x="93329" y="10249"/>
                </a:cubicBezTo>
                <a:cubicBezTo>
                  <a:pt x="24008" y="30357"/>
                  <a:pt x="13953" y="30886"/>
                  <a:pt x="2841" y="1261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en-US" b="1" i="1" noProof="0" dirty="0">
                <a:latin typeface="Barlow" panose="00000500000000000000" pitchFamily="2" charset="0"/>
              </a:rPr>
              <a:t>NË SEKTORIN E TURIZMIT</a:t>
            </a:r>
            <a:endParaRPr lang="sq-AL" b="1" i="1" noProof="0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51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D8326-3679-7B1A-B5BF-45B9564F4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CF513289-6D3C-46D5-EAAB-0EAFF45059A3}"/>
              </a:ext>
            </a:extLst>
          </p:cNvPr>
          <p:cNvSpPr txBox="1"/>
          <p:nvPr/>
        </p:nvSpPr>
        <p:spPr>
          <a:xfrm>
            <a:off x="755999" y="632583"/>
            <a:ext cx="6018875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en-US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MBROJTJA E </a:t>
            </a: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MJEDISI</a:t>
            </a:r>
            <a:r>
              <a:rPr lang="en-US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T</a:t>
            </a:r>
            <a:endParaRPr lang="sq-AL" sz="2799" b="1" noProof="0" dirty="0">
              <a:solidFill>
                <a:srgbClr val="365B6D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95C8F84-F3D3-B790-C3F9-AF38A2673023}"/>
              </a:ext>
            </a:extLst>
          </p:cNvPr>
          <p:cNvSpPr/>
          <p:nvPr/>
        </p:nvSpPr>
        <p:spPr>
          <a:xfrm>
            <a:off x="781625" y="1456567"/>
            <a:ext cx="1961368" cy="1205366"/>
          </a:xfrm>
          <a:custGeom>
            <a:avLst/>
            <a:gdLst>
              <a:gd name="connsiteX0" fmla="*/ 11063 w 1390939"/>
              <a:gd name="connsiteY0" fmla="*/ 52125 h 867129"/>
              <a:gd name="connsiteX1" fmla="*/ 479 w 1390939"/>
              <a:gd name="connsiteY1" fmla="*/ 511442 h 867129"/>
              <a:gd name="connsiteX2" fmla="*/ 17413 w 1390939"/>
              <a:gd name="connsiteY2" fmla="*/ 718875 h 867129"/>
              <a:gd name="connsiteX3" fmla="*/ 70329 w 1390939"/>
              <a:gd name="connsiteY3" fmla="*/ 786609 h 867129"/>
              <a:gd name="connsiteX4" fmla="*/ 165579 w 1390939"/>
              <a:gd name="connsiteY4" fmla="*/ 788725 h 867129"/>
              <a:gd name="connsiteX5" fmla="*/ 823863 w 1390939"/>
              <a:gd name="connsiteY5" fmla="*/ 828942 h 867129"/>
              <a:gd name="connsiteX6" fmla="*/ 1236613 w 1390939"/>
              <a:gd name="connsiteY6" fmla="*/ 867042 h 867129"/>
              <a:gd name="connsiteX7" fmla="*/ 1338213 w 1390939"/>
              <a:gd name="connsiteY7" fmla="*/ 837409 h 867129"/>
              <a:gd name="connsiteX8" fmla="*/ 1386896 w 1390939"/>
              <a:gd name="connsiteY8" fmla="*/ 776025 h 867129"/>
              <a:gd name="connsiteX9" fmla="*/ 1384779 w 1390939"/>
              <a:gd name="connsiteY9" fmla="*/ 568592 h 867129"/>
              <a:gd name="connsiteX10" fmla="*/ 1357263 w 1390939"/>
              <a:gd name="connsiteY10" fmla="*/ 223575 h 867129"/>
              <a:gd name="connsiteX11" fmla="*/ 1333979 w 1390939"/>
              <a:gd name="connsiteY11" fmla="*/ 45775 h 867129"/>
              <a:gd name="connsiteX12" fmla="*/ 1287413 w 1390939"/>
              <a:gd name="connsiteY12" fmla="*/ 11909 h 867129"/>
              <a:gd name="connsiteX13" fmla="*/ 720146 w 1390939"/>
              <a:gd name="connsiteY13" fmla="*/ 7675 h 867129"/>
              <a:gd name="connsiteX14" fmla="*/ 239663 w 1390939"/>
              <a:gd name="connsiteY14" fmla="*/ 7675 h 867129"/>
              <a:gd name="connsiteX15" fmla="*/ 72446 w 1390939"/>
              <a:gd name="connsiteY15" fmla="*/ 5559 h 867129"/>
              <a:gd name="connsiteX16" fmla="*/ 11063 w 1390939"/>
              <a:gd name="connsiteY16" fmla="*/ 52125 h 86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939" h="867129">
                <a:moveTo>
                  <a:pt x="11063" y="52125"/>
                </a:moveTo>
                <a:cubicBezTo>
                  <a:pt x="-931" y="136439"/>
                  <a:pt x="-579" y="400317"/>
                  <a:pt x="479" y="511442"/>
                </a:cubicBezTo>
                <a:cubicBezTo>
                  <a:pt x="1537" y="622567"/>
                  <a:pt x="5771" y="673014"/>
                  <a:pt x="17413" y="718875"/>
                </a:cubicBezTo>
                <a:cubicBezTo>
                  <a:pt x="29055" y="764736"/>
                  <a:pt x="45635" y="774967"/>
                  <a:pt x="70329" y="786609"/>
                </a:cubicBezTo>
                <a:cubicBezTo>
                  <a:pt x="95023" y="798251"/>
                  <a:pt x="165579" y="788725"/>
                  <a:pt x="165579" y="788725"/>
                </a:cubicBezTo>
                <a:lnTo>
                  <a:pt x="823863" y="828942"/>
                </a:lnTo>
                <a:cubicBezTo>
                  <a:pt x="1002369" y="841995"/>
                  <a:pt x="1150888" y="865631"/>
                  <a:pt x="1236613" y="867042"/>
                </a:cubicBezTo>
                <a:cubicBezTo>
                  <a:pt x="1322338" y="868453"/>
                  <a:pt x="1313166" y="852578"/>
                  <a:pt x="1338213" y="837409"/>
                </a:cubicBezTo>
                <a:cubicBezTo>
                  <a:pt x="1363260" y="822240"/>
                  <a:pt x="1379135" y="820828"/>
                  <a:pt x="1386896" y="776025"/>
                </a:cubicBezTo>
                <a:cubicBezTo>
                  <a:pt x="1394657" y="731222"/>
                  <a:pt x="1389718" y="660667"/>
                  <a:pt x="1384779" y="568592"/>
                </a:cubicBezTo>
                <a:cubicBezTo>
                  <a:pt x="1379840" y="476517"/>
                  <a:pt x="1365730" y="310711"/>
                  <a:pt x="1357263" y="223575"/>
                </a:cubicBezTo>
                <a:cubicBezTo>
                  <a:pt x="1348796" y="136439"/>
                  <a:pt x="1345621" y="81053"/>
                  <a:pt x="1333979" y="45775"/>
                </a:cubicBezTo>
                <a:cubicBezTo>
                  <a:pt x="1322337" y="10497"/>
                  <a:pt x="1389719" y="18259"/>
                  <a:pt x="1287413" y="11909"/>
                </a:cubicBezTo>
                <a:cubicBezTo>
                  <a:pt x="1185108" y="5559"/>
                  <a:pt x="720146" y="7675"/>
                  <a:pt x="720146" y="7675"/>
                </a:cubicBezTo>
                <a:lnTo>
                  <a:pt x="239663" y="7675"/>
                </a:lnTo>
                <a:cubicBezTo>
                  <a:pt x="131713" y="7322"/>
                  <a:pt x="109488" y="-1849"/>
                  <a:pt x="72446" y="5559"/>
                </a:cubicBezTo>
                <a:cubicBezTo>
                  <a:pt x="35404" y="12967"/>
                  <a:pt x="23057" y="-32189"/>
                  <a:pt x="11063" y="52125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të planifikuara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7.0 miliardë lekë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D36F07-10B8-2803-3B15-82102D977FCB}"/>
              </a:ext>
            </a:extLst>
          </p:cNvPr>
          <p:cNvSpPr/>
          <p:nvPr/>
        </p:nvSpPr>
        <p:spPr>
          <a:xfrm>
            <a:off x="2852616" y="2661933"/>
            <a:ext cx="1934096" cy="1205368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rgbClr val="365B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latin typeface="Barlow" panose="00000500000000000000" pitchFamily="2" charset="0"/>
              </a:rPr>
              <a:t>faktike</a:t>
            </a:r>
            <a:endParaRPr lang="sq-AL" sz="1400" b="1" noProof="0" dirty="0"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0.3% e PBB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4091D21-2FFA-A501-361A-7DF49DFD3CE7}"/>
              </a:ext>
            </a:extLst>
          </p:cNvPr>
          <p:cNvSpPr/>
          <p:nvPr/>
        </p:nvSpPr>
        <p:spPr>
          <a:xfrm>
            <a:off x="2832529" y="1444796"/>
            <a:ext cx="1945229" cy="1165152"/>
          </a:xfrm>
          <a:custGeom>
            <a:avLst/>
            <a:gdLst>
              <a:gd name="connsiteX0" fmla="*/ 10697 w 1379494"/>
              <a:gd name="connsiteY0" fmla="*/ 135515 h 775813"/>
              <a:gd name="connsiteX1" fmla="*/ 13872 w 1379494"/>
              <a:gd name="connsiteY1" fmla="*/ 641927 h 775813"/>
              <a:gd name="connsiteX2" fmla="*/ 102772 w 1379494"/>
              <a:gd name="connsiteY2" fmla="*/ 770515 h 775813"/>
              <a:gd name="connsiteX3" fmla="*/ 636172 w 1379494"/>
              <a:gd name="connsiteY3" fmla="*/ 753052 h 775813"/>
              <a:gd name="connsiteX4" fmla="*/ 1244185 w 1379494"/>
              <a:gd name="connsiteY4" fmla="*/ 721302 h 775813"/>
              <a:gd name="connsiteX5" fmla="*/ 1372772 w 1379494"/>
              <a:gd name="connsiteY5" fmla="*/ 641927 h 775813"/>
              <a:gd name="connsiteX6" fmla="*/ 1360072 w 1379494"/>
              <a:gd name="connsiteY6" fmla="*/ 216477 h 775813"/>
              <a:gd name="connsiteX7" fmla="*/ 1348960 w 1379494"/>
              <a:gd name="connsiteY7" fmla="*/ 37090 h 775813"/>
              <a:gd name="connsiteX8" fmla="*/ 1085435 w 1379494"/>
              <a:gd name="connsiteY8" fmla="*/ 18040 h 775813"/>
              <a:gd name="connsiteX9" fmla="*/ 434560 w 1379494"/>
              <a:gd name="connsiteY9" fmla="*/ 2165 h 775813"/>
              <a:gd name="connsiteX10" fmla="*/ 115472 w 1379494"/>
              <a:gd name="connsiteY10" fmla="*/ 16452 h 775813"/>
              <a:gd name="connsiteX11" fmla="*/ 10697 w 1379494"/>
              <a:gd name="connsiteY11" fmla="*/ 135515 h 7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494" h="775813">
                <a:moveTo>
                  <a:pt x="10697" y="135515"/>
                </a:moveTo>
                <a:cubicBezTo>
                  <a:pt x="-6236" y="239761"/>
                  <a:pt x="-1474" y="536094"/>
                  <a:pt x="13872" y="641927"/>
                </a:cubicBezTo>
                <a:cubicBezTo>
                  <a:pt x="29218" y="747760"/>
                  <a:pt x="-945" y="751994"/>
                  <a:pt x="102772" y="770515"/>
                </a:cubicBezTo>
                <a:cubicBezTo>
                  <a:pt x="206489" y="789036"/>
                  <a:pt x="636172" y="753052"/>
                  <a:pt x="636172" y="753052"/>
                </a:cubicBezTo>
                <a:cubicBezTo>
                  <a:pt x="826407" y="744850"/>
                  <a:pt x="1121418" y="739823"/>
                  <a:pt x="1244185" y="721302"/>
                </a:cubicBezTo>
                <a:cubicBezTo>
                  <a:pt x="1366952" y="702781"/>
                  <a:pt x="1353458" y="726064"/>
                  <a:pt x="1372772" y="641927"/>
                </a:cubicBezTo>
                <a:cubicBezTo>
                  <a:pt x="1392086" y="557790"/>
                  <a:pt x="1364041" y="317283"/>
                  <a:pt x="1360072" y="216477"/>
                </a:cubicBezTo>
                <a:cubicBezTo>
                  <a:pt x="1356103" y="115671"/>
                  <a:pt x="1394733" y="70163"/>
                  <a:pt x="1348960" y="37090"/>
                </a:cubicBezTo>
                <a:cubicBezTo>
                  <a:pt x="1303187" y="4017"/>
                  <a:pt x="1237835" y="23861"/>
                  <a:pt x="1085435" y="18040"/>
                </a:cubicBezTo>
                <a:cubicBezTo>
                  <a:pt x="933035" y="12219"/>
                  <a:pt x="596220" y="2430"/>
                  <a:pt x="434560" y="2165"/>
                </a:cubicBezTo>
                <a:cubicBezTo>
                  <a:pt x="272900" y="1900"/>
                  <a:pt x="186645" y="-7890"/>
                  <a:pt x="115472" y="16452"/>
                </a:cubicBezTo>
                <a:cubicBezTo>
                  <a:pt x="44299" y="40794"/>
                  <a:pt x="27630" y="31269"/>
                  <a:pt x="10697" y="1355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en-GB" sz="1400" b="1" dirty="0">
                <a:solidFill>
                  <a:prstClr val="white"/>
                </a:solidFill>
                <a:latin typeface="Barlow" panose="00000500000000000000" pitchFamily="2" charset="0"/>
              </a:rPr>
              <a:t>s</a:t>
            </a:r>
            <a:r>
              <a:rPr lang="sq-AL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hpenzime</a:t>
            </a:r>
            <a:r>
              <a:rPr lang="en-GB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 </a:t>
            </a:r>
            <a:r>
              <a:rPr lang="sq-AL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faktike</a:t>
            </a:r>
            <a:r>
              <a:rPr lang="en-GB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 </a:t>
            </a:r>
            <a:endParaRPr lang="sq-AL" sz="1400" b="1" noProof="0" dirty="0">
              <a:solidFill>
                <a:prstClr val="white"/>
              </a:solidFill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8.0 miliardë lekë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A58D4C4-2C5B-ED41-5AFF-D9138252A9DF}"/>
              </a:ext>
            </a:extLst>
          </p:cNvPr>
          <p:cNvSpPr/>
          <p:nvPr/>
        </p:nvSpPr>
        <p:spPr>
          <a:xfrm>
            <a:off x="827174" y="2746059"/>
            <a:ext cx="1918804" cy="1146736"/>
          </a:xfrm>
          <a:custGeom>
            <a:avLst/>
            <a:gdLst>
              <a:gd name="connsiteX0" fmla="*/ 2307 w 1360754"/>
              <a:gd name="connsiteY0" fmla="*/ 165248 h 824951"/>
              <a:gd name="connsiteX1" fmla="*/ 11832 w 1360754"/>
              <a:gd name="connsiteY1" fmla="*/ 611336 h 824951"/>
              <a:gd name="connsiteX2" fmla="*/ 45169 w 1360754"/>
              <a:gd name="connsiteY2" fmla="*/ 747861 h 824951"/>
              <a:gd name="connsiteX3" fmla="*/ 313457 w 1360754"/>
              <a:gd name="connsiteY3" fmla="*/ 806598 h 824951"/>
              <a:gd name="connsiteX4" fmla="*/ 1116732 w 1360754"/>
              <a:gd name="connsiteY4" fmla="*/ 820886 h 824951"/>
              <a:gd name="connsiteX5" fmla="*/ 1332632 w 1360754"/>
              <a:gd name="connsiteY5" fmla="*/ 741511 h 824951"/>
              <a:gd name="connsiteX6" fmla="*/ 1359619 w 1360754"/>
              <a:gd name="connsiteY6" fmla="*/ 428773 h 824951"/>
              <a:gd name="connsiteX7" fmla="*/ 1346919 w 1360754"/>
              <a:gd name="connsiteY7" fmla="*/ 116036 h 824951"/>
              <a:gd name="connsiteX8" fmla="*/ 1294532 w 1360754"/>
              <a:gd name="connsiteY8" fmla="*/ 25548 h 824951"/>
              <a:gd name="connsiteX9" fmla="*/ 1169119 w 1360754"/>
              <a:gd name="connsiteY9" fmla="*/ 148 h 824951"/>
              <a:gd name="connsiteX10" fmla="*/ 792882 w 1360754"/>
              <a:gd name="connsiteY10" fmla="*/ 14436 h 824951"/>
              <a:gd name="connsiteX11" fmla="*/ 262657 w 1360754"/>
              <a:gd name="connsiteY11" fmla="*/ 36661 h 824951"/>
              <a:gd name="connsiteX12" fmla="*/ 51519 w 1360754"/>
              <a:gd name="connsiteY12" fmla="*/ 63648 h 824951"/>
              <a:gd name="connsiteX13" fmla="*/ 2307 w 1360754"/>
              <a:gd name="connsiteY13" fmla="*/ 165248 h 8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0754" h="824951">
                <a:moveTo>
                  <a:pt x="2307" y="165248"/>
                </a:moveTo>
                <a:cubicBezTo>
                  <a:pt x="-4308" y="256529"/>
                  <a:pt x="4688" y="514234"/>
                  <a:pt x="11832" y="611336"/>
                </a:cubicBezTo>
                <a:cubicBezTo>
                  <a:pt x="18976" y="708438"/>
                  <a:pt x="-5102" y="715317"/>
                  <a:pt x="45169" y="747861"/>
                </a:cubicBezTo>
                <a:cubicBezTo>
                  <a:pt x="95440" y="780405"/>
                  <a:pt x="134863" y="794427"/>
                  <a:pt x="313457" y="806598"/>
                </a:cubicBezTo>
                <a:cubicBezTo>
                  <a:pt x="492051" y="818769"/>
                  <a:pt x="946870" y="831734"/>
                  <a:pt x="1116732" y="820886"/>
                </a:cubicBezTo>
                <a:cubicBezTo>
                  <a:pt x="1286595" y="810038"/>
                  <a:pt x="1292151" y="806863"/>
                  <a:pt x="1332632" y="741511"/>
                </a:cubicBezTo>
                <a:cubicBezTo>
                  <a:pt x="1373113" y="676159"/>
                  <a:pt x="1357238" y="533019"/>
                  <a:pt x="1359619" y="428773"/>
                </a:cubicBezTo>
                <a:cubicBezTo>
                  <a:pt x="1362000" y="324527"/>
                  <a:pt x="1357767" y="183240"/>
                  <a:pt x="1346919" y="116036"/>
                </a:cubicBezTo>
                <a:cubicBezTo>
                  <a:pt x="1336071" y="48832"/>
                  <a:pt x="1324165" y="44863"/>
                  <a:pt x="1294532" y="25548"/>
                </a:cubicBezTo>
                <a:cubicBezTo>
                  <a:pt x="1264899" y="6233"/>
                  <a:pt x="1252727" y="2000"/>
                  <a:pt x="1169119" y="148"/>
                </a:cubicBezTo>
                <a:cubicBezTo>
                  <a:pt x="1085511" y="-1704"/>
                  <a:pt x="792882" y="14436"/>
                  <a:pt x="792882" y="14436"/>
                </a:cubicBezTo>
                <a:lnTo>
                  <a:pt x="262657" y="36661"/>
                </a:lnTo>
                <a:cubicBezTo>
                  <a:pt x="139097" y="44863"/>
                  <a:pt x="94911" y="40365"/>
                  <a:pt x="51519" y="63648"/>
                </a:cubicBezTo>
                <a:cubicBezTo>
                  <a:pt x="8127" y="86931"/>
                  <a:pt x="8922" y="73967"/>
                  <a:pt x="2307" y="165248"/>
                </a:cubicBezTo>
                <a:close/>
              </a:path>
            </a:pathLst>
          </a:custGeom>
          <a:solidFill>
            <a:srgbClr val="5D7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rritje në krahasim me vitin 2023</a:t>
            </a:r>
          </a:p>
          <a:p>
            <a:pPr lvl="0" algn="ctr" rtl="0"/>
            <a:r>
              <a:rPr lang="en-GB" sz="1400" b="1" dirty="0">
                <a:latin typeface="Barlow" panose="00000500000000000000" pitchFamily="2" charset="0"/>
              </a:rPr>
              <a:t>10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DEF460-A510-77A1-526F-4E4C8D47E439}"/>
              </a:ext>
            </a:extLst>
          </p:cNvPr>
          <p:cNvSpPr/>
          <p:nvPr/>
        </p:nvSpPr>
        <p:spPr>
          <a:xfrm>
            <a:off x="4867295" y="1456567"/>
            <a:ext cx="1961368" cy="1165152"/>
          </a:xfrm>
          <a:custGeom>
            <a:avLst/>
            <a:gdLst>
              <a:gd name="connsiteX0" fmla="*/ 2841 w 1366504"/>
              <a:gd name="connsiteY0" fmla="*/ 126136 h 842202"/>
              <a:gd name="connsiteX1" fmla="*/ 26654 w 1366504"/>
              <a:gd name="connsiteY1" fmla="*/ 581749 h 842202"/>
              <a:gd name="connsiteX2" fmla="*/ 66341 w 1366504"/>
              <a:gd name="connsiteY2" fmla="*/ 759549 h 842202"/>
              <a:gd name="connsiteX3" fmla="*/ 180641 w 1366504"/>
              <a:gd name="connsiteY3" fmla="*/ 840511 h 842202"/>
              <a:gd name="connsiteX4" fmla="*/ 758491 w 1366504"/>
              <a:gd name="connsiteY4" fmla="*/ 810349 h 842202"/>
              <a:gd name="connsiteX5" fmla="*/ 1237916 w 1366504"/>
              <a:gd name="connsiteY5" fmla="*/ 761136 h 842202"/>
              <a:gd name="connsiteX6" fmla="*/ 1337929 w 1366504"/>
              <a:gd name="connsiteY6" fmla="*/ 681761 h 842202"/>
              <a:gd name="connsiteX7" fmla="*/ 1364916 w 1366504"/>
              <a:gd name="connsiteY7" fmla="*/ 449986 h 842202"/>
              <a:gd name="connsiteX8" fmla="*/ 1301416 w 1366504"/>
              <a:gd name="connsiteY8" fmla="*/ 137249 h 842202"/>
              <a:gd name="connsiteX9" fmla="*/ 1252204 w 1366504"/>
              <a:gd name="connsiteY9" fmla="*/ 61049 h 842202"/>
              <a:gd name="connsiteX10" fmla="*/ 1017254 w 1366504"/>
              <a:gd name="connsiteY10" fmla="*/ 30886 h 842202"/>
              <a:gd name="connsiteX11" fmla="*/ 418766 w 1366504"/>
              <a:gd name="connsiteY11" fmla="*/ 8661 h 842202"/>
              <a:gd name="connsiteX12" fmla="*/ 93329 w 1366504"/>
              <a:gd name="connsiteY12" fmla="*/ 10249 h 842202"/>
              <a:gd name="connsiteX13" fmla="*/ 2841 w 1366504"/>
              <a:gd name="connsiteY13" fmla="*/ 126136 h 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504" h="842202">
                <a:moveTo>
                  <a:pt x="2841" y="126136"/>
                </a:moveTo>
                <a:cubicBezTo>
                  <a:pt x="-8271" y="221386"/>
                  <a:pt x="16071" y="476180"/>
                  <a:pt x="26654" y="581749"/>
                </a:cubicBezTo>
                <a:cubicBezTo>
                  <a:pt x="37237" y="687318"/>
                  <a:pt x="40677" y="716422"/>
                  <a:pt x="66341" y="759549"/>
                </a:cubicBezTo>
                <a:cubicBezTo>
                  <a:pt x="92005" y="802676"/>
                  <a:pt x="65283" y="832044"/>
                  <a:pt x="180641" y="840511"/>
                </a:cubicBezTo>
                <a:cubicBezTo>
                  <a:pt x="295999" y="848978"/>
                  <a:pt x="582279" y="823578"/>
                  <a:pt x="758491" y="810349"/>
                </a:cubicBezTo>
                <a:cubicBezTo>
                  <a:pt x="934703" y="797120"/>
                  <a:pt x="1141343" y="782567"/>
                  <a:pt x="1237916" y="761136"/>
                </a:cubicBezTo>
                <a:cubicBezTo>
                  <a:pt x="1334489" y="739705"/>
                  <a:pt x="1316762" y="733619"/>
                  <a:pt x="1337929" y="681761"/>
                </a:cubicBezTo>
                <a:cubicBezTo>
                  <a:pt x="1359096" y="629903"/>
                  <a:pt x="1371001" y="540738"/>
                  <a:pt x="1364916" y="449986"/>
                </a:cubicBezTo>
                <a:cubicBezTo>
                  <a:pt x="1358831" y="359234"/>
                  <a:pt x="1320201" y="202072"/>
                  <a:pt x="1301416" y="137249"/>
                </a:cubicBezTo>
                <a:cubicBezTo>
                  <a:pt x="1282631" y="72426"/>
                  <a:pt x="1299564" y="78776"/>
                  <a:pt x="1252204" y="61049"/>
                </a:cubicBezTo>
                <a:cubicBezTo>
                  <a:pt x="1204844" y="43322"/>
                  <a:pt x="1156160" y="39617"/>
                  <a:pt x="1017254" y="30886"/>
                </a:cubicBezTo>
                <a:cubicBezTo>
                  <a:pt x="878348" y="22155"/>
                  <a:pt x="572753" y="12100"/>
                  <a:pt x="418766" y="8661"/>
                </a:cubicBezTo>
                <a:cubicBezTo>
                  <a:pt x="264779" y="5222"/>
                  <a:pt x="162650" y="-9859"/>
                  <a:pt x="93329" y="10249"/>
                </a:cubicBezTo>
                <a:cubicBezTo>
                  <a:pt x="24008" y="30357"/>
                  <a:pt x="13953" y="30886"/>
                  <a:pt x="2841" y="1261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shkalla e zbatimit 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të buxhetit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110.3%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1970E2-5E2A-1E70-76FD-8C536547B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889410"/>
              </p:ext>
            </p:extLst>
          </p:nvPr>
        </p:nvGraphicFramePr>
        <p:xfrm>
          <a:off x="0" y="4219765"/>
          <a:ext cx="7054850" cy="6473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425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527425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6473635">
                <a:tc>
                  <a:txBody>
                    <a:bodyPr/>
                    <a:lstStyle/>
                    <a:p>
                      <a:pPr marL="129540" lvl="1" algn="l" rtl="0">
                        <a:spcBef>
                          <a:spcPct val="0"/>
                        </a:spcBef>
                        <a:spcAft>
                          <a:spcPts val="1200"/>
                        </a:spcAft>
                      </a:pP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9540" lvl="1" algn="l" rtl="0">
                        <a:spcBef>
                          <a:spcPct val="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 </a:t>
                      </a:r>
                    </a:p>
                    <a:p>
                      <a:pPr marL="129540" lvl="1" algn="l" rtl="0">
                        <a:spcBef>
                          <a:spcPct val="0"/>
                        </a:spcBef>
                        <a:spcAft>
                          <a:spcPts val="1200"/>
                        </a:spcAft>
                      </a:pPr>
                      <a:r>
                        <a:rPr lang="sq-AL" sz="1400" b="1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Arritjet kryesore:</a:t>
                      </a:r>
                      <a:endParaRPr lang="en-US" sz="1400" b="1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Janë kryer 641 inspektime për parandalimin e përkeqësimit të shfrytëzimit pa kriter të burimeve ujore, të ndotjes se ujit, ajrit dhe tokës me ndikim në përmirësimin e cilësisë së mjedisit, ajrit, mbrojtjes së natyrës dhe biodiversitetit.</a:t>
                      </a: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129540" lvl="1" indent="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None/>
                      </a:pPr>
                      <a:endParaRPr lang="sq-AL" sz="5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Janë realizuar 8 534 raporte monitorimi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mjedisin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en-US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129540" lvl="1" indent="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None/>
                      </a:pPr>
                      <a:endParaRPr lang="sq-AL" sz="5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Janë zbatuar disa projekte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investimi, përfshirë Parkun Natyror të liqenit të Ulzës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29540" lvl="1" indent="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None/>
                      </a:pPr>
                      <a:endParaRPr lang="sq-AL" sz="5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Janë hartuar 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plane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për menaxhimin e qëndrueshëm të ekosistemeve, promovimin e zhvillimit të një ekonomie të gjelbër, koordinimin në nivel qendror, rajonal dhe lokal.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F78F4AE-C78F-3F53-86B9-1158EC39CB8C}"/>
              </a:ext>
            </a:extLst>
          </p:cNvPr>
          <p:cNvGrpSpPr/>
          <p:nvPr/>
        </p:nvGrpSpPr>
        <p:grpSpPr>
          <a:xfrm>
            <a:off x="4464050" y="241300"/>
            <a:ext cx="3092451" cy="291705"/>
            <a:chOff x="4464050" y="241300"/>
            <a:chExt cx="3092451" cy="291705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6A3D8F34-CD9C-B302-9AF3-BBC535D41458}"/>
                </a:ext>
              </a:extLst>
            </p:cNvPr>
            <p:cNvGrpSpPr/>
            <p:nvPr/>
          </p:nvGrpSpPr>
          <p:grpSpPr>
            <a:xfrm rot="5400000">
              <a:off x="5979155" y="-1044342"/>
              <a:ext cx="63104" cy="3091589"/>
              <a:chOff x="0" y="0"/>
              <a:chExt cx="17101" cy="934750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EBCAFB80-DEF5-F4B6-2114-975AC6AC15C7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13" name="TextBox 4">
                <a:extLst>
                  <a:ext uri="{FF2B5EF4-FFF2-40B4-BE49-F238E27FC236}">
                    <a16:creationId xmlns:a16="http://schemas.microsoft.com/office/drawing/2014/main" id="{81D2B9A3-14B1-8C06-B20C-2960B8635A3F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8" name="Group 19">
              <a:extLst>
                <a:ext uri="{FF2B5EF4-FFF2-40B4-BE49-F238E27FC236}">
                  <a16:creationId xmlns:a16="http://schemas.microsoft.com/office/drawing/2014/main" id="{3320D1BE-7E4F-EC80-1466-BDD18FB86711}"/>
                </a:ext>
              </a:extLst>
            </p:cNvPr>
            <p:cNvGrpSpPr/>
            <p:nvPr/>
          </p:nvGrpSpPr>
          <p:grpSpPr>
            <a:xfrm>
              <a:off x="4464050" y="241300"/>
              <a:ext cx="2948676" cy="194284"/>
              <a:chOff x="120176" y="-97609"/>
              <a:chExt cx="2201224" cy="233489"/>
            </a:xfrm>
          </p:grpSpPr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885E57BE-D0F9-3F93-DDAD-FB6291FCF633}"/>
                  </a:ext>
                </a:extLst>
              </p:cNvPr>
              <p:cNvSpPr txBox="1"/>
              <p:nvPr/>
            </p:nvSpPr>
            <p:spPr>
              <a:xfrm>
                <a:off x="251666" y="-92155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 </a:t>
                </a:r>
              </a:p>
            </p:txBody>
          </p:sp>
          <p:sp>
            <p:nvSpPr>
              <p:cNvPr id="11" name="TextBox 21">
                <a:extLst>
                  <a:ext uri="{FF2B5EF4-FFF2-40B4-BE49-F238E27FC236}">
                    <a16:creationId xmlns:a16="http://schemas.microsoft.com/office/drawing/2014/main" id="{6FEE3105-4D50-A7FC-E634-64607F2ECF4B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6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14" name="Group 5">
            <a:extLst>
              <a:ext uri="{FF2B5EF4-FFF2-40B4-BE49-F238E27FC236}">
                <a16:creationId xmlns:a16="http://schemas.microsoft.com/office/drawing/2014/main" id="{A4EFBD68-769C-0BF0-872B-CB5A9D1C15E1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6900143-FB90-DA04-A08A-7CD74EB6D0D0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78DC19F6-A607-D65D-AD97-7627C3BEC8A1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2" name="Group 15">
            <a:extLst>
              <a:ext uri="{FF2B5EF4-FFF2-40B4-BE49-F238E27FC236}">
                <a16:creationId xmlns:a16="http://schemas.microsoft.com/office/drawing/2014/main" id="{77BC629D-2AD7-8518-E671-081FF386BC37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BE243314-D852-F801-F67B-BEEE2D1CFC45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0B6D5438-189B-6658-403F-AE1827211DB5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99C45BF0-1369-644E-B0CD-080AEA8F189C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F5F4E85-E85E-F9BF-968D-4368F390F9AB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2147284E-F76E-F041-AEFC-D6F6BBD18AB4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pic>
        <p:nvPicPr>
          <p:cNvPr id="28" name="Picture 27" descr="A herd of sheep grazing on a grassy hill&#10;&#10;AI-generated content may be incorrect.">
            <a:extLst>
              <a:ext uri="{FF2B5EF4-FFF2-40B4-BE49-F238E27FC236}">
                <a16:creationId xmlns:a16="http://schemas.microsoft.com/office/drawing/2014/main" id="{E90FD560-4187-84C8-843D-615626540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4832"/>
            <a:ext cx="3577651" cy="2773961"/>
          </a:xfrm>
          <a:prstGeom prst="rect">
            <a:avLst/>
          </a:prstGeom>
        </p:spPr>
      </p:pic>
      <p:pic>
        <p:nvPicPr>
          <p:cNvPr id="30" name="Picture 29" descr="A body of water with islands and trees&#10;&#10;AI-generated content may be incorrect.">
            <a:extLst>
              <a:ext uri="{FF2B5EF4-FFF2-40B4-BE49-F238E27FC236}">
                <a16:creationId xmlns:a16="http://schemas.microsoft.com/office/drawing/2014/main" id="{105670EE-9E54-6715-512D-1DA712E42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0900"/>
            <a:ext cx="3577651" cy="292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13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BF674-9F80-E8DD-05A8-8940C950E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A123ADED-1F84-4E06-3DBD-45A32824AD04}"/>
              </a:ext>
            </a:extLst>
          </p:cNvPr>
          <p:cNvSpPr txBox="1"/>
          <p:nvPr/>
        </p:nvSpPr>
        <p:spPr>
          <a:xfrm>
            <a:off x="756000" y="689325"/>
            <a:ext cx="4420994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STREHIMI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8926A80-E52D-89A4-8CC1-997B36075811}"/>
              </a:ext>
            </a:extLst>
          </p:cNvPr>
          <p:cNvSpPr/>
          <p:nvPr/>
        </p:nvSpPr>
        <p:spPr>
          <a:xfrm>
            <a:off x="781625" y="1456567"/>
            <a:ext cx="1961368" cy="1205366"/>
          </a:xfrm>
          <a:custGeom>
            <a:avLst/>
            <a:gdLst>
              <a:gd name="connsiteX0" fmla="*/ 11063 w 1390939"/>
              <a:gd name="connsiteY0" fmla="*/ 52125 h 867129"/>
              <a:gd name="connsiteX1" fmla="*/ 479 w 1390939"/>
              <a:gd name="connsiteY1" fmla="*/ 511442 h 867129"/>
              <a:gd name="connsiteX2" fmla="*/ 17413 w 1390939"/>
              <a:gd name="connsiteY2" fmla="*/ 718875 h 867129"/>
              <a:gd name="connsiteX3" fmla="*/ 70329 w 1390939"/>
              <a:gd name="connsiteY3" fmla="*/ 786609 h 867129"/>
              <a:gd name="connsiteX4" fmla="*/ 165579 w 1390939"/>
              <a:gd name="connsiteY4" fmla="*/ 788725 h 867129"/>
              <a:gd name="connsiteX5" fmla="*/ 823863 w 1390939"/>
              <a:gd name="connsiteY5" fmla="*/ 828942 h 867129"/>
              <a:gd name="connsiteX6" fmla="*/ 1236613 w 1390939"/>
              <a:gd name="connsiteY6" fmla="*/ 867042 h 867129"/>
              <a:gd name="connsiteX7" fmla="*/ 1338213 w 1390939"/>
              <a:gd name="connsiteY7" fmla="*/ 837409 h 867129"/>
              <a:gd name="connsiteX8" fmla="*/ 1386896 w 1390939"/>
              <a:gd name="connsiteY8" fmla="*/ 776025 h 867129"/>
              <a:gd name="connsiteX9" fmla="*/ 1384779 w 1390939"/>
              <a:gd name="connsiteY9" fmla="*/ 568592 h 867129"/>
              <a:gd name="connsiteX10" fmla="*/ 1357263 w 1390939"/>
              <a:gd name="connsiteY10" fmla="*/ 223575 h 867129"/>
              <a:gd name="connsiteX11" fmla="*/ 1333979 w 1390939"/>
              <a:gd name="connsiteY11" fmla="*/ 45775 h 867129"/>
              <a:gd name="connsiteX12" fmla="*/ 1287413 w 1390939"/>
              <a:gd name="connsiteY12" fmla="*/ 11909 h 867129"/>
              <a:gd name="connsiteX13" fmla="*/ 720146 w 1390939"/>
              <a:gd name="connsiteY13" fmla="*/ 7675 h 867129"/>
              <a:gd name="connsiteX14" fmla="*/ 239663 w 1390939"/>
              <a:gd name="connsiteY14" fmla="*/ 7675 h 867129"/>
              <a:gd name="connsiteX15" fmla="*/ 72446 w 1390939"/>
              <a:gd name="connsiteY15" fmla="*/ 5559 h 867129"/>
              <a:gd name="connsiteX16" fmla="*/ 11063 w 1390939"/>
              <a:gd name="connsiteY16" fmla="*/ 52125 h 86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939" h="867129">
                <a:moveTo>
                  <a:pt x="11063" y="52125"/>
                </a:moveTo>
                <a:cubicBezTo>
                  <a:pt x="-931" y="136439"/>
                  <a:pt x="-579" y="400317"/>
                  <a:pt x="479" y="511442"/>
                </a:cubicBezTo>
                <a:cubicBezTo>
                  <a:pt x="1537" y="622567"/>
                  <a:pt x="5771" y="673014"/>
                  <a:pt x="17413" y="718875"/>
                </a:cubicBezTo>
                <a:cubicBezTo>
                  <a:pt x="29055" y="764736"/>
                  <a:pt x="45635" y="774967"/>
                  <a:pt x="70329" y="786609"/>
                </a:cubicBezTo>
                <a:cubicBezTo>
                  <a:pt x="95023" y="798251"/>
                  <a:pt x="165579" y="788725"/>
                  <a:pt x="165579" y="788725"/>
                </a:cubicBezTo>
                <a:lnTo>
                  <a:pt x="823863" y="828942"/>
                </a:lnTo>
                <a:cubicBezTo>
                  <a:pt x="1002369" y="841995"/>
                  <a:pt x="1150888" y="865631"/>
                  <a:pt x="1236613" y="867042"/>
                </a:cubicBezTo>
                <a:cubicBezTo>
                  <a:pt x="1322338" y="868453"/>
                  <a:pt x="1313166" y="852578"/>
                  <a:pt x="1338213" y="837409"/>
                </a:cubicBezTo>
                <a:cubicBezTo>
                  <a:pt x="1363260" y="822240"/>
                  <a:pt x="1379135" y="820828"/>
                  <a:pt x="1386896" y="776025"/>
                </a:cubicBezTo>
                <a:cubicBezTo>
                  <a:pt x="1394657" y="731222"/>
                  <a:pt x="1389718" y="660667"/>
                  <a:pt x="1384779" y="568592"/>
                </a:cubicBezTo>
                <a:cubicBezTo>
                  <a:pt x="1379840" y="476517"/>
                  <a:pt x="1365730" y="310711"/>
                  <a:pt x="1357263" y="223575"/>
                </a:cubicBezTo>
                <a:cubicBezTo>
                  <a:pt x="1348796" y="136439"/>
                  <a:pt x="1345621" y="81053"/>
                  <a:pt x="1333979" y="45775"/>
                </a:cubicBezTo>
                <a:cubicBezTo>
                  <a:pt x="1322337" y="10497"/>
                  <a:pt x="1389719" y="18259"/>
                  <a:pt x="1287413" y="11909"/>
                </a:cubicBezTo>
                <a:cubicBezTo>
                  <a:pt x="1185108" y="5559"/>
                  <a:pt x="720146" y="7675"/>
                  <a:pt x="720146" y="7675"/>
                </a:cubicBezTo>
                <a:lnTo>
                  <a:pt x="239663" y="7675"/>
                </a:lnTo>
                <a:cubicBezTo>
                  <a:pt x="131713" y="7322"/>
                  <a:pt x="109488" y="-1849"/>
                  <a:pt x="72446" y="5559"/>
                </a:cubicBezTo>
                <a:cubicBezTo>
                  <a:pt x="35404" y="12967"/>
                  <a:pt x="23057" y="-32189"/>
                  <a:pt x="11063" y="52125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të planifikuara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45.0 miliardë lekë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922955-52EB-D668-23D6-D8D008DEFB2C}"/>
              </a:ext>
            </a:extLst>
          </p:cNvPr>
          <p:cNvSpPr/>
          <p:nvPr/>
        </p:nvSpPr>
        <p:spPr>
          <a:xfrm>
            <a:off x="2852616" y="2661933"/>
            <a:ext cx="1934096" cy="1205368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rgbClr val="365B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latin typeface="Barlow" panose="00000500000000000000" pitchFamily="2" charset="0"/>
              </a:rPr>
              <a:t>faktike</a:t>
            </a:r>
            <a:endParaRPr lang="sq-AL" sz="1400" b="1" noProof="0" dirty="0"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1.</a:t>
            </a:r>
            <a:r>
              <a:rPr lang="en-US" sz="1400" b="1" noProof="0" dirty="0">
                <a:latin typeface="Barlow" panose="00000500000000000000" pitchFamily="2" charset="0"/>
              </a:rPr>
              <a:t>9</a:t>
            </a:r>
            <a:r>
              <a:rPr lang="sq-AL" sz="1400" b="1" noProof="0" dirty="0">
                <a:latin typeface="Barlow" panose="00000500000000000000" pitchFamily="2" charset="0"/>
              </a:rPr>
              <a:t>% e PBB-së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F63DCA8-7198-7F1F-79A3-6EB9EEEF4F87}"/>
              </a:ext>
            </a:extLst>
          </p:cNvPr>
          <p:cNvSpPr/>
          <p:nvPr/>
        </p:nvSpPr>
        <p:spPr>
          <a:xfrm>
            <a:off x="2832529" y="1444796"/>
            <a:ext cx="1945229" cy="1165152"/>
          </a:xfrm>
          <a:custGeom>
            <a:avLst/>
            <a:gdLst>
              <a:gd name="connsiteX0" fmla="*/ 10697 w 1379494"/>
              <a:gd name="connsiteY0" fmla="*/ 135515 h 775813"/>
              <a:gd name="connsiteX1" fmla="*/ 13872 w 1379494"/>
              <a:gd name="connsiteY1" fmla="*/ 641927 h 775813"/>
              <a:gd name="connsiteX2" fmla="*/ 102772 w 1379494"/>
              <a:gd name="connsiteY2" fmla="*/ 770515 h 775813"/>
              <a:gd name="connsiteX3" fmla="*/ 636172 w 1379494"/>
              <a:gd name="connsiteY3" fmla="*/ 753052 h 775813"/>
              <a:gd name="connsiteX4" fmla="*/ 1244185 w 1379494"/>
              <a:gd name="connsiteY4" fmla="*/ 721302 h 775813"/>
              <a:gd name="connsiteX5" fmla="*/ 1372772 w 1379494"/>
              <a:gd name="connsiteY5" fmla="*/ 641927 h 775813"/>
              <a:gd name="connsiteX6" fmla="*/ 1360072 w 1379494"/>
              <a:gd name="connsiteY6" fmla="*/ 216477 h 775813"/>
              <a:gd name="connsiteX7" fmla="*/ 1348960 w 1379494"/>
              <a:gd name="connsiteY7" fmla="*/ 37090 h 775813"/>
              <a:gd name="connsiteX8" fmla="*/ 1085435 w 1379494"/>
              <a:gd name="connsiteY8" fmla="*/ 18040 h 775813"/>
              <a:gd name="connsiteX9" fmla="*/ 434560 w 1379494"/>
              <a:gd name="connsiteY9" fmla="*/ 2165 h 775813"/>
              <a:gd name="connsiteX10" fmla="*/ 115472 w 1379494"/>
              <a:gd name="connsiteY10" fmla="*/ 16452 h 775813"/>
              <a:gd name="connsiteX11" fmla="*/ 10697 w 1379494"/>
              <a:gd name="connsiteY11" fmla="*/ 135515 h 7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494" h="775813">
                <a:moveTo>
                  <a:pt x="10697" y="135515"/>
                </a:moveTo>
                <a:cubicBezTo>
                  <a:pt x="-6236" y="239761"/>
                  <a:pt x="-1474" y="536094"/>
                  <a:pt x="13872" y="641927"/>
                </a:cubicBezTo>
                <a:cubicBezTo>
                  <a:pt x="29218" y="747760"/>
                  <a:pt x="-945" y="751994"/>
                  <a:pt x="102772" y="770515"/>
                </a:cubicBezTo>
                <a:cubicBezTo>
                  <a:pt x="206489" y="789036"/>
                  <a:pt x="636172" y="753052"/>
                  <a:pt x="636172" y="753052"/>
                </a:cubicBezTo>
                <a:cubicBezTo>
                  <a:pt x="826407" y="744850"/>
                  <a:pt x="1121418" y="739823"/>
                  <a:pt x="1244185" y="721302"/>
                </a:cubicBezTo>
                <a:cubicBezTo>
                  <a:pt x="1366952" y="702781"/>
                  <a:pt x="1353458" y="726064"/>
                  <a:pt x="1372772" y="641927"/>
                </a:cubicBezTo>
                <a:cubicBezTo>
                  <a:pt x="1392086" y="557790"/>
                  <a:pt x="1364041" y="317283"/>
                  <a:pt x="1360072" y="216477"/>
                </a:cubicBezTo>
                <a:cubicBezTo>
                  <a:pt x="1356103" y="115671"/>
                  <a:pt x="1394733" y="70163"/>
                  <a:pt x="1348960" y="37090"/>
                </a:cubicBezTo>
                <a:cubicBezTo>
                  <a:pt x="1303187" y="4017"/>
                  <a:pt x="1237835" y="23861"/>
                  <a:pt x="1085435" y="18040"/>
                </a:cubicBezTo>
                <a:cubicBezTo>
                  <a:pt x="933035" y="12219"/>
                  <a:pt x="596220" y="2430"/>
                  <a:pt x="434560" y="2165"/>
                </a:cubicBezTo>
                <a:cubicBezTo>
                  <a:pt x="272900" y="1900"/>
                  <a:pt x="186645" y="-7890"/>
                  <a:pt x="115472" y="16452"/>
                </a:cubicBezTo>
                <a:cubicBezTo>
                  <a:pt x="44299" y="40794"/>
                  <a:pt x="27630" y="31269"/>
                  <a:pt x="10697" y="1355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solidFill>
                  <a:prstClr val="white"/>
                </a:solidFill>
                <a:latin typeface="Barlow" panose="00000500000000000000" pitchFamily="2" charset="0"/>
              </a:rPr>
              <a:t>faktike</a:t>
            </a:r>
            <a:r>
              <a:rPr lang="en-GB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 </a:t>
            </a:r>
            <a:endParaRPr lang="sq-AL" sz="1400" b="1" noProof="0" dirty="0">
              <a:solidFill>
                <a:prstClr val="white"/>
              </a:solidFill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47.0 miliardë lekë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B59E098-558A-32C8-4737-5EC89706651D}"/>
              </a:ext>
            </a:extLst>
          </p:cNvPr>
          <p:cNvSpPr/>
          <p:nvPr/>
        </p:nvSpPr>
        <p:spPr>
          <a:xfrm>
            <a:off x="827174" y="2746059"/>
            <a:ext cx="1918804" cy="1146736"/>
          </a:xfrm>
          <a:custGeom>
            <a:avLst/>
            <a:gdLst>
              <a:gd name="connsiteX0" fmla="*/ 2307 w 1360754"/>
              <a:gd name="connsiteY0" fmla="*/ 165248 h 824951"/>
              <a:gd name="connsiteX1" fmla="*/ 11832 w 1360754"/>
              <a:gd name="connsiteY1" fmla="*/ 611336 h 824951"/>
              <a:gd name="connsiteX2" fmla="*/ 45169 w 1360754"/>
              <a:gd name="connsiteY2" fmla="*/ 747861 h 824951"/>
              <a:gd name="connsiteX3" fmla="*/ 313457 w 1360754"/>
              <a:gd name="connsiteY3" fmla="*/ 806598 h 824951"/>
              <a:gd name="connsiteX4" fmla="*/ 1116732 w 1360754"/>
              <a:gd name="connsiteY4" fmla="*/ 820886 h 824951"/>
              <a:gd name="connsiteX5" fmla="*/ 1332632 w 1360754"/>
              <a:gd name="connsiteY5" fmla="*/ 741511 h 824951"/>
              <a:gd name="connsiteX6" fmla="*/ 1359619 w 1360754"/>
              <a:gd name="connsiteY6" fmla="*/ 428773 h 824951"/>
              <a:gd name="connsiteX7" fmla="*/ 1346919 w 1360754"/>
              <a:gd name="connsiteY7" fmla="*/ 116036 h 824951"/>
              <a:gd name="connsiteX8" fmla="*/ 1294532 w 1360754"/>
              <a:gd name="connsiteY8" fmla="*/ 25548 h 824951"/>
              <a:gd name="connsiteX9" fmla="*/ 1169119 w 1360754"/>
              <a:gd name="connsiteY9" fmla="*/ 148 h 824951"/>
              <a:gd name="connsiteX10" fmla="*/ 792882 w 1360754"/>
              <a:gd name="connsiteY10" fmla="*/ 14436 h 824951"/>
              <a:gd name="connsiteX11" fmla="*/ 262657 w 1360754"/>
              <a:gd name="connsiteY11" fmla="*/ 36661 h 824951"/>
              <a:gd name="connsiteX12" fmla="*/ 51519 w 1360754"/>
              <a:gd name="connsiteY12" fmla="*/ 63648 h 824951"/>
              <a:gd name="connsiteX13" fmla="*/ 2307 w 1360754"/>
              <a:gd name="connsiteY13" fmla="*/ 165248 h 8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0754" h="824951">
                <a:moveTo>
                  <a:pt x="2307" y="165248"/>
                </a:moveTo>
                <a:cubicBezTo>
                  <a:pt x="-4308" y="256529"/>
                  <a:pt x="4688" y="514234"/>
                  <a:pt x="11832" y="611336"/>
                </a:cubicBezTo>
                <a:cubicBezTo>
                  <a:pt x="18976" y="708438"/>
                  <a:pt x="-5102" y="715317"/>
                  <a:pt x="45169" y="747861"/>
                </a:cubicBezTo>
                <a:cubicBezTo>
                  <a:pt x="95440" y="780405"/>
                  <a:pt x="134863" y="794427"/>
                  <a:pt x="313457" y="806598"/>
                </a:cubicBezTo>
                <a:cubicBezTo>
                  <a:pt x="492051" y="818769"/>
                  <a:pt x="946870" y="831734"/>
                  <a:pt x="1116732" y="820886"/>
                </a:cubicBezTo>
                <a:cubicBezTo>
                  <a:pt x="1286595" y="810038"/>
                  <a:pt x="1292151" y="806863"/>
                  <a:pt x="1332632" y="741511"/>
                </a:cubicBezTo>
                <a:cubicBezTo>
                  <a:pt x="1373113" y="676159"/>
                  <a:pt x="1357238" y="533019"/>
                  <a:pt x="1359619" y="428773"/>
                </a:cubicBezTo>
                <a:cubicBezTo>
                  <a:pt x="1362000" y="324527"/>
                  <a:pt x="1357767" y="183240"/>
                  <a:pt x="1346919" y="116036"/>
                </a:cubicBezTo>
                <a:cubicBezTo>
                  <a:pt x="1336071" y="48832"/>
                  <a:pt x="1324165" y="44863"/>
                  <a:pt x="1294532" y="25548"/>
                </a:cubicBezTo>
                <a:cubicBezTo>
                  <a:pt x="1264899" y="6233"/>
                  <a:pt x="1252727" y="2000"/>
                  <a:pt x="1169119" y="148"/>
                </a:cubicBezTo>
                <a:cubicBezTo>
                  <a:pt x="1085511" y="-1704"/>
                  <a:pt x="792882" y="14436"/>
                  <a:pt x="792882" y="14436"/>
                </a:cubicBezTo>
                <a:lnTo>
                  <a:pt x="262657" y="36661"/>
                </a:lnTo>
                <a:cubicBezTo>
                  <a:pt x="139097" y="44863"/>
                  <a:pt x="94911" y="40365"/>
                  <a:pt x="51519" y="63648"/>
                </a:cubicBezTo>
                <a:cubicBezTo>
                  <a:pt x="8127" y="86931"/>
                  <a:pt x="8922" y="73967"/>
                  <a:pt x="2307" y="165248"/>
                </a:cubicBezTo>
                <a:close/>
              </a:path>
            </a:pathLst>
          </a:custGeom>
          <a:solidFill>
            <a:srgbClr val="5D7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rritje në krahasim me vitin 2023</a:t>
            </a:r>
          </a:p>
          <a:p>
            <a:pPr lvl="0" algn="ctr" rtl="0"/>
            <a:r>
              <a:rPr lang="en-GB" sz="1400" b="1" dirty="0">
                <a:latin typeface="Barlow" panose="00000500000000000000" pitchFamily="2" charset="0"/>
              </a:rPr>
              <a:t>-9.7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A7E2980-BE72-8D26-364C-01A9A511C140}"/>
              </a:ext>
            </a:extLst>
          </p:cNvPr>
          <p:cNvSpPr/>
          <p:nvPr/>
        </p:nvSpPr>
        <p:spPr>
          <a:xfrm>
            <a:off x="4867295" y="1456567"/>
            <a:ext cx="1961368" cy="1165152"/>
          </a:xfrm>
          <a:custGeom>
            <a:avLst/>
            <a:gdLst>
              <a:gd name="connsiteX0" fmla="*/ 2841 w 1366504"/>
              <a:gd name="connsiteY0" fmla="*/ 126136 h 842202"/>
              <a:gd name="connsiteX1" fmla="*/ 26654 w 1366504"/>
              <a:gd name="connsiteY1" fmla="*/ 581749 h 842202"/>
              <a:gd name="connsiteX2" fmla="*/ 66341 w 1366504"/>
              <a:gd name="connsiteY2" fmla="*/ 759549 h 842202"/>
              <a:gd name="connsiteX3" fmla="*/ 180641 w 1366504"/>
              <a:gd name="connsiteY3" fmla="*/ 840511 h 842202"/>
              <a:gd name="connsiteX4" fmla="*/ 758491 w 1366504"/>
              <a:gd name="connsiteY4" fmla="*/ 810349 h 842202"/>
              <a:gd name="connsiteX5" fmla="*/ 1237916 w 1366504"/>
              <a:gd name="connsiteY5" fmla="*/ 761136 h 842202"/>
              <a:gd name="connsiteX6" fmla="*/ 1337929 w 1366504"/>
              <a:gd name="connsiteY6" fmla="*/ 681761 h 842202"/>
              <a:gd name="connsiteX7" fmla="*/ 1364916 w 1366504"/>
              <a:gd name="connsiteY7" fmla="*/ 449986 h 842202"/>
              <a:gd name="connsiteX8" fmla="*/ 1301416 w 1366504"/>
              <a:gd name="connsiteY8" fmla="*/ 137249 h 842202"/>
              <a:gd name="connsiteX9" fmla="*/ 1252204 w 1366504"/>
              <a:gd name="connsiteY9" fmla="*/ 61049 h 842202"/>
              <a:gd name="connsiteX10" fmla="*/ 1017254 w 1366504"/>
              <a:gd name="connsiteY10" fmla="*/ 30886 h 842202"/>
              <a:gd name="connsiteX11" fmla="*/ 418766 w 1366504"/>
              <a:gd name="connsiteY11" fmla="*/ 8661 h 842202"/>
              <a:gd name="connsiteX12" fmla="*/ 93329 w 1366504"/>
              <a:gd name="connsiteY12" fmla="*/ 10249 h 842202"/>
              <a:gd name="connsiteX13" fmla="*/ 2841 w 1366504"/>
              <a:gd name="connsiteY13" fmla="*/ 126136 h 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504" h="842202">
                <a:moveTo>
                  <a:pt x="2841" y="126136"/>
                </a:moveTo>
                <a:cubicBezTo>
                  <a:pt x="-8271" y="221386"/>
                  <a:pt x="16071" y="476180"/>
                  <a:pt x="26654" y="581749"/>
                </a:cubicBezTo>
                <a:cubicBezTo>
                  <a:pt x="37237" y="687318"/>
                  <a:pt x="40677" y="716422"/>
                  <a:pt x="66341" y="759549"/>
                </a:cubicBezTo>
                <a:cubicBezTo>
                  <a:pt x="92005" y="802676"/>
                  <a:pt x="65283" y="832044"/>
                  <a:pt x="180641" y="840511"/>
                </a:cubicBezTo>
                <a:cubicBezTo>
                  <a:pt x="295999" y="848978"/>
                  <a:pt x="582279" y="823578"/>
                  <a:pt x="758491" y="810349"/>
                </a:cubicBezTo>
                <a:cubicBezTo>
                  <a:pt x="934703" y="797120"/>
                  <a:pt x="1141343" y="782567"/>
                  <a:pt x="1237916" y="761136"/>
                </a:cubicBezTo>
                <a:cubicBezTo>
                  <a:pt x="1334489" y="739705"/>
                  <a:pt x="1316762" y="733619"/>
                  <a:pt x="1337929" y="681761"/>
                </a:cubicBezTo>
                <a:cubicBezTo>
                  <a:pt x="1359096" y="629903"/>
                  <a:pt x="1371001" y="540738"/>
                  <a:pt x="1364916" y="449986"/>
                </a:cubicBezTo>
                <a:cubicBezTo>
                  <a:pt x="1358831" y="359234"/>
                  <a:pt x="1320201" y="202072"/>
                  <a:pt x="1301416" y="137249"/>
                </a:cubicBezTo>
                <a:cubicBezTo>
                  <a:pt x="1282631" y="72426"/>
                  <a:pt x="1299564" y="78776"/>
                  <a:pt x="1252204" y="61049"/>
                </a:cubicBezTo>
                <a:cubicBezTo>
                  <a:pt x="1204844" y="43322"/>
                  <a:pt x="1156160" y="39617"/>
                  <a:pt x="1017254" y="30886"/>
                </a:cubicBezTo>
                <a:cubicBezTo>
                  <a:pt x="878348" y="22155"/>
                  <a:pt x="572753" y="12100"/>
                  <a:pt x="418766" y="8661"/>
                </a:cubicBezTo>
                <a:cubicBezTo>
                  <a:pt x="264779" y="5222"/>
                  <a:pt x="162650" y="-9859"/>
                  <a:pt x="93329" y="10249"/>
                </a:cubicBezTo>
                <a:cubicBezTo>
                  <a:pt x="24008" y="30357"/>
                  <a:pt x="13953" y="30886"/>
                  <a:pt x="2841" y="1261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shkalla e zbatimit 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të buxhetit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104.8%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50AB9F-F46C-2F2F-CA34-A8E3BB6E4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465323"/>
              </p:ext>
            </p:extLst>
          </p:nvPr>
        </p:nvGraphicFramePr>
        <p:xfrm>
          <a:off x="501650" y="4000994"/>
          <a:ext cx="6556514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8257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278257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pPr marL="129540" lvl="1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</a:pPr>
                      <a:r>
                        <a:rPr lang="sq-AL" sz="1400" b="1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Arritjet kryesore:</a:t>
                      </a: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5,644 familje kanë përfituar subvencionim të interesit të kredive ekzistuese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36 përfitues kanë marrë Grantin e Menjëhershëm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294 familje kanë marrë subvencione për marrjen me qira të një shtëpie për shkak të shpronësimit të banesave të tyre nga Unaza e Madhe në Tiranë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279 familje kanë përfituar subvencionim të interesit  të kredive të  reja për blerjen e një shtëpie.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1,945 familje kanë përfituar nga subvencionet për marrjen me qira të një shtëpie në tregun e lirë.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Janë përmir</a:t>
                      </a:r>
                      <a:r>
                        <a:rPr lang="en-US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ë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suar kushtet e strehimit për komunitetin </a:t>
                      </a:r>
                      <a:r>
                        <a:rPr lang="en-US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R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om dhe </a:t>
                      </a:r>
                      <a:r>
                        <a:rPr lang="en-US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E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gjiptian në bashkitë Berat, Delvinë, Devoll, Elbasan, Gjirokastër, Korçë, Librazhd, Prrenjas, Këlcyrë, Vau i Dejës, Selenicë, Dimal, Maliq, Pustec, Roskovec, Vlorë, Memaliaj, Gramsh, Përmet, Cërrik, Mat dhe Dropull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D596BF18-35B0-EA31-0CFC-9E442634DE23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03A9F78A-A8F0-7532-F39A-06696B682798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C953077C-0686-D2A3-AB35-CCC18FC1D1AD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D5CB75A9-84F9-8134-1870-65A0DED0519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5" name="Group 19">
              <a:extLst>
                <a:ext uri="{FF2B5EF4-FFF2-40B4-BE49-F238E27FC236}">
                  <a16:creationId xmlns:a16="http://schemas.microsoft.com/office/drawing/2014/main" id="{EE0F7C58-C610-B8CB-C2EC-3BE4AF8B2B7B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7" name="TextBox 20">
                <a:extLst>
                  <a:ext uri="{FF2B5EF4-FFF2-40B4-BE49-F238E27FC236}">
                    <a16:creationId xmlns:a16="http://schemas.microsoft.com/office/drawing/2014/main" id="{F3C497EA-61DE-2FBF-E670-5CABA3174100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</a:t>
                </a:r>
              </a:p>
            </p:txBody>
          </p:sp>
          <p:sp>
            <p:nvSpPr>
              <p:cNvPr id="8" name="TextBox 21">
                <a:extLst>
                  <a:ext uri="{FF2B5EF4-FFF2-40B4-BE49-F238E27FC236}">
                    <a16:creationId xmlns:a16="http://schemas.microsoft.com/office/drawing/2014/main" id="{30641530-742F-6042-2062-DFFC01D89E4C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7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181BB142-0B63-76F6-A0EE-035DF9DB6160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6657BE2-1BF9-6E41-4204-11B52F5DDD90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2F6BBDC7-78B6-7995-DD7B-0B6BD5DF765B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3C5329-7A05-F04E-58E8-1A0209DBF5DA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1D1AA587-77CE-F0AD-DF5C-220A0CA8DA5E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8A3D39C5-52C6-8587-06CA-64F07937FD6D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4" name="Group 18">
            <a:extLst>
              <a:ext uri="{FF2B5EF4-FFF2-40B4-BE49-F238E27FC236}">
                <a16:creationId xmlns:a16="http://schemas.microsoft.com/office/drawing/2014/main" id="{9B3055C3-DA93-21FC-902C-DDC05C64E95C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58F8ACC8-0B4C-F73B-F0DB-73ABBC3235E5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7828DC12-98B4-CE05-861E-E3A7EDC6B104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0FC23-CD88-EBB2-7C4E-C985DFC8B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50" y="7848261"/>
            <a:ext cx="3321050" cy="2845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7CB25-9F83-AD19-304D-2CDCF582F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" y="7829095"/>
            <a:ext cx="3178785" cy="28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42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2A41B-305B-7683-354C-FC54A89A8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0889829E-28A6-3893-09BA-8932DB59C5FF}"/>
              </a:ext>
            </a:extLst>
          </p:cNvPr>
          <p:cNvSpPr txBox="1"/>
          <p:nvPr/>
        </p:nvSpPr>
        <p:spPr>
          <a:xfrm>
            <a:off x="756000" y="689325"/>
            <a:ext cx="4420994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SHËNDETËSIA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E936B8-171F-64F7-DC9F-809484F7A45E}"/>
              </a:ext>
            </a:extLst>
          </p:cNvPr>
          <p:cNvSpPr/>
          <p:nvPr/>
        </p:nvSpPr>
        <p:spPr>
          <a:xfrm>
            <a:off x="727837" y="1181128"/>
            <a:ext cx="1961368" cy="1205366"/>
          </a:xfrm>
          <a:custGeom>
            <a:avLst/>
            <a:gdLst>
              <a:gd name="connsiteX0" fmla="*/ 11063 w 1390939"/>
              <a:gd name="connsiteY0" fmla="*/ 52125 h 867129"/>
              <a:gd name="connsiteX1" fmla="*/ 479 w 1390939"/>
              <a:gd name="connsiteY1" fmla="*/ 511442 h 867129"/>
              <a:gd name="connsiteX2" fmla="*/ 17413 w 1390939"/>
              <a:gd name="connsiteY2" fmla="*/ 718875 h 867129"/>
              <a:gd name="connsiteX3" fmla="*/ 70329 w 1390939"/>
              <a:gd name="connsiteY3" fmla="*/ 786609 h 867129"/>
              <a:gd name="connsiteX4" fmla="*/ 165579 w 1390939"/>
              <a:gd name="connsiteY4" fmla="*/ 788725 h 867129"/>
              <a:gd name="connsiteX5" fmla="*/ 823863 w 1390939"/>
              <a:gd name="connsiteY5" fmla="*/ 828942 h 867129"/>
              <a:gd name="connsiteX6" fmla="*/ 1236613 w 1390939"/>
              <a:gd name="connsiteY6" fmla="*/ 867042 h 867129"/>
              <a:gd name="connsiteX7" fmla="*/ 1338213 w 1390939"/>
              <a:gd name="connsiteY7" fmla="*/ 837409 h 867129"/>
              <a:gd name="connsiteX8" fmla="*/ 1386896 w 1390939"/>
              <a:gd name="connsiteY8" fmla="*/ 776025 h 867129"/>
              <a:gd name="connsiteX9" fmla="*/ 1384779 w 1390939"/>
              <a:gd name="connsiteY9" fmla="*/ 568592 h 867129"/>
              <a:gd name="connsiteX10" fmla="*/ 1357263 w 1390939"/>
              <a:gd name="connsiteY10" fmla="*/ 223575 h 867129"/>
              <a:gd name="connsiteX11" fmla="*/ 1333979 w 1390939"/>
              <a:gd name="connsiteY11" fmla="*/ 45775 h 867129"/>
              <a:gd name="connsiteX12" fmla="*/ 1287413 w 1390939"/>
              <a:gd name="connsiteY12" fmla="*/ 11909 h 867129"/>
              <a:gd name="connsiteX13" fmla="*/ 720146 w 1390939"/>
              <a:gd name="connsiteY13" fmla="*/ 7675 h 867129"/>
              <a:gd name="connsiteX14" fmla="*/ 239663 w 1390939"/>
              <a:gd name="connsiteY14" fmla="*/ 7675 h 867129"/>
              <a:gd name="connsiteX15" fmla="*/ 72446 w 1390939"/>
              <a:gd name="connsiteY15" fmla="*/ 5559 h 867129"/>
              <a:gd name="connsiteX16" fmla="*/ 11063 w 1390939"/>
              <a:gd name="connsiteY16" fmla="*/ 52125 h 86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939" h="867129">
                <a:moveTo>
                  <a:pt x="11063" y="52125"/>
                </a:moveTo>
                <a:cubicBezTo>
                  <a:pt x="-931" y="136439"/>
                  <a:pt x="-579" y="400317"/>
                  <a:pt x="479" y="511442"/>
                </a:cubicBezTo>
                <a:cubicBezTo>
                  <a:pt x="1537" y="622567"/>
                  <a:pt x="5771" y="673014"/>
                  <a:pt x="17413" y="718875"/>
                </a:cubicBezTo>
                <a:cubicBezTo>
                  <a:pt x="29055" y="764736"/>
                  <a:pt x="45635" y="774967"/>
                  <a:pt x="70329" y="786609"/>
                </a:cubicBezTo>
                <a:cubicBezTo>
                  <a:pt x="95023" y="798251"/>
                  <a:pt x="165579" y="788725"/>
                  <a:pt x="165579" y="788725"/>
                </a:cubicBezTo>
                <a:lnTo>
                  <a:pt x="823863" y="828942"/>
                </a:lnTo>
                <a:cubicBezTo>
                  <a:pt x="1002369" y="841995"/>
                  <a:pt x="1150888" y="865631"/>
                  <a:pt x="1236613" y="867042"/>
                </a:cubicBezTo>
                <a:cubicBezTo>
                  <a:pt x="1322338" y="868453"/>
                  <a:pt x="1313166" y="852578"/>
                  <a:pt x="1338213" y="837409"/>
                </a:cubicBezTo>
                <a:cubicBezTo>
                  <a:pt x="1363260" y="822240"/>
                  <a:pt x="1379135" y="820828"/>
                  <a:pt x="1386896" y="776025"/>
                </a:cubicBezTo>
                <a:cubicBezTo>
                  <a:pt x="1394657" y="731222"/>
                  <a:pt x="1389718" y="660667"/>
                  <a:pt x="1384779" y="568592"/>
                </a:cubicBezTo>
                <a:cubicBezTo>
                  <a:pt x="1379840" y="476517"/>
                  <a:pt x="1365730" y="310711"/>
                  <a:pt x="1357263" y="223575"/>
                </a:cubicBezTo>
                <a:cubicBezTo>
                  <a:pt x="1348796" y="136439"/>
                  <a:pt x="1345621" y="81053"/>
                  <a:pt x="1333979" y="45775"/>
                </a:cubicBezTo>
                <a:cubicBezTo>
                  <a:pt x="1322337" y="10497"/>
                  <a:pt x="1389719" y="18259"/>
                  <a:pt x="1287413" y="11909"/>
                </a:cubicBezTo>
                <a:cubicBezTo>
                  <a:pt x="1185108" y="5559"/>
                  <a:pt x="720146" y="7675"/>
                  <a:pt x="720146" y="7675"/>
                </a:cubicBezTo>
                <a:lnTo>
                  <a:pt x="239663" y="7675"/>
                </a:lnTo>
                <a:cubicBezTo>
                  <a:pt x="131713" y="7322"/>
                  <a:pt x="109488" y="-1849"/>
                  <a:pt x="72446" y="5559"/>
                </a:cubicBezTo>
                <a:cubicBezTo>
                  <a:pt x="35404" y="12967"/>
                  <a:pt x="23057" y="-32189"/>
                  <a:pt x="11063" y="52125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të planifikuara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72.0 miliardë lekë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65C976-927E-917D-373C-8F249A789CE7}"/>
              </a:ext>
            </a:extLst>
          </p:cNvPr>
          <p:cNvSpPr/>
          <p:nvPr/>
        </p:nvSpPr>
        <p:spPr>
          <a:xfrm>
            <a:off x="2852616" y="2488613"/>
            <a:ext cx="1934096" cy="1205368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rgbClr val="365B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latin typeface="Barlow" panose="00000500000000000000" pitchFamily="2" charset="0"/>
              </a:rPr>
              <a:t>faktike</a:t>
            </a:r>
            <a:endParaRPr lang="sq-AL" sz="1400" b="1" noProof="0" dirty="0"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2.8% e PBB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7E1C2C6-5ACF-0541-DF7F-C52BEECFE44A}"/>
              </a:ext>
            </a:extLst>
          </p:cNvPr>
          <p:cNvSpPr/>
          <p:nvPr/>
        </p:nvSpPr>
        <p:spPr>
          <a:xfrm>
            <a:off x="2791758" y="1179394"/>
            <a:ext cx="1945229" cy="1165152"/>
          </a:xfrm>
          <a:custGeom>
            <a:avLst/>
            <a:gdLst>
              <a:gd name="connsiteX0" fmla="*/ 10697 w 1379494"/>
              <a:gd name="connsiteY0" fmla="*/ 135515 h 775813"/>
              <a:gd name="connsiteX1" fmla="*/ 13872 w 1379494"/>
              <a:gd name="connsiteY1" fmla="*/ 641927 h 775813"/>
              <a:gd name="connsiteX2" fmla="*/ 102772 w 1379494"/>
              <a:gd name="connsiteY2" fmla="*/ 770515 h 775813"/>
              <a:gd name="connsiteX3" fmla="*/ 636172 w 1379494"/>
              <a:gd name="connsiteY3" fmla="*/ 753052 h 775813"/>
              <a:gd name="connsiteX4" fmla="*/ 1244185 w 1379494"/>
              <a:gd name="connsiteY4" fmla="*/ 721302 h 775813"/>
              <a:gd name="connsiteX5" fmla="*/ 1372772 w 1379494"/>
              <a:gd name="connsiteY5" fmla="*/ 641927 h 775813"/>
              <a:gd name="connsiteX6" fmla="*/ 1360072 w 1379494"/>
              <a:gd name="connsiteY6" fmla="*/ 216477 h 775813"/>
              <a:gd name="connsiteX7" fmla="*/ 1348960 w 1379494"/>
              <a:gd name="connsiteY7" fmla="*/ 37090 h 775813"/>
              <a:gd name="connsiteX8" fmla="*/ 1085435 w 1379494"/>
              <a:gd name="connsiteY8" fmla="*/ 18040 h 775813"/>
              <a:gd name="connsiteX9" fmla="*/ 434560 w 1379494"/>
              <a:gd name="connsiteY9" fmla="*/ 2165 h 775813"/>
              <a:gd name="connsiteX10" fmla="*/ 115472 w 1379494"/>
              <a:gd name="connsiteY10" fmla="*/ 16452 h 775813"/>
              <a:gd name="connsiteX11" fmla="*/ 10697 w 1379494"/>
              <a:gd name="connsiteY11" fmla="*/ 135515 h 7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494" h="775813">
                <a:moveTo>
                  <a:pt x="10697" y="135515"/>
                </a:moveTo>
                <a:cubicBezTo>
                  <a:pt x="-6236" y="239761"/>
                  <a:pt x="-1474" y="536094"/>
                  <a:pt x="13872" y="641927"/>
                </a:cubicBezTo>
                <a:cubicBezTo>
                  <a:pt x="29218" y="747760"/>
                  <a:pt x="-945" y="751994"/>
                  <a:pt x="102772" y="770515"/>
                </a:cubicBezTo>
                <a:cubicBezTo>
                  <a:pt x="206489" y="789036"/>
                  <a:pt x="636172" y="753052"/>
                  <a:pt x="636172" y="753052"/>
                </a:cubicBezTo>
                <a:cubicBezTo>
                  <a:pt x="826407" y="744850"/>
                  <a:pt x="1121418" y="739823"/>
                  <a:pt x="1244185" y="721302"/>
                </a:cubicBezTo>
                <a:cubicBezTo>
                  <a:pt x="1366952" y="702781"/>
                  <a:pt x="1353458" y="726064"/>
                  <a:pt x="1372772" y="641927"/>
                </a:cubicBezTo>
                <a:cubicBezTo>
                  <a:pt x="1392086" y="557790"/>
                  <a:pt x="1364041" y="317283"/>
                  <a:pt x="1360072" y="216477"/>
                </a:cubicBezTo>
                <a:cubicBezTo>
                  <a:pt x="1356103" y="115671"/>
                  <a:pt x="1394733" y="70163"/>
                  <a:pt x="1348960" y="37090"/>
                </a:cubicBezTo>
                <a:cubicBezTo>
                  <a:pt x="1303187" y="4017"/>
                  <a:pt x="1237835" y="23861"/>
                  <a:pt x="1085435" y="18040"/>
                </a:cubicBezTo>
                <a:cubicBezTo>
                  <a:pt x="933035" y="12219"/>
                  <a:pt x="596220" y="2430"/>
                  <a:pt x="434560" y="2165"/>
                </a:cubicBezTo>
                <a:cubicBezTo>
                  <a:pt x="272900" y="1900"/>
                  <a:pt x="186645" y="-7890"/>
                  <a:pt x="115472" y="16452"/>
                </a:cubicBezTo>
                <a:cubicBezTo>
                  <a:pt x="44299" y="40794"/>
                  <a:pt x="27630" y="31269"/>
                  <a:pt x="10697" y="1355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solidFill>
                  <a:prstClr val="white"/>
                </a:solidFill>
                <a:latin typeface="Barlow" panose="00000500000000000000" pitchFamily="2" charset="0"/>
              </a:rPr>
              <a:t>faktike</a:t>
            </a:r>
            <a:endParaRPr lang="sq-AL" sz="1400" b="1" noProof="0" dirty="0">
              <a:solidFill>
                <a:prstClr val="white"/>
              </a:solidFill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70.0 miliardë lekë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F82F3A6-3DB2-3D80-9BAE-A6CF75DE9861}"/>
              </a:ext>
            </a:extLst>
          </p:cNvPr>
          <p:cNvSpPr/>
          <p:nvPr/>
        </p:nvSpPr>
        <p:spPr>
          <a:xfrm>
            <a:off x="726525" y="2488613"/>
            <a:ext cx="1918804" cy="1146736"/>
          </a:xfrm>
          <a:custGeom>
            <a:avLst/>
            <a:gdLst>
              <a:gd name="connsiteX0" fmla="*/ 2307 w 1360754"/>
              <a:gd name="connsiteY0" fmla="*/ 165248 h 824951"/>
              <a:gd name="connsiteX1" fmla="*/ 11832 w 1360754"/>
              <a:gd name="connsiteY1" fmla="*/ 611336 h 824951"/>
              <a:gd name="connsiteX2" fmla="*/ 45169 w 1360754"/>
              <a:gd name="connsiteY2" fmla="*/ 747861 h 824951"/>
              <a:gd name="connsiteX3" fmla="*/ 313457 w 1360754"/>
              <a:gd name="connsiteY3" fmla="*/ 806598 h 824951"/>
              <a:gd name="connsiteX4" fmla="*/ 1116732 w 1360754"/>
              <a:gd name="connsiteY4" fmla="*/ 820886 h 824951"/>
              <a:gd name="connsiteX5" fmla="*/ 1332632 w 1360754"/>
              <a:gd name="connsiteY5" fmla="*/ 741511 h 824951"/>
              <a:gd name="connsiteX6" fmla="*/ 1359619 w 1360754"/>
              <a:gd name="connsiteY6" fmla="*/ 428773 h 824951"/>
              <a:gd name="connsiteX7" fmla="*/ 1346919 w 1360754"/>
              <a:gd name="connsiteY7" fmla="*/ 116036 h 824951"/>
              <a:gd name="connsiteX8" fmla="*/ 1294532 w 1360754"/>
              <a:gd name="connsiteY8" fmla="*/ 25548 h 824951"/>
              <a:gd name="connsiteX9" fmla="*/ 1169119 w 1360754"/>
              <a:gd name="connsiteY9" fmla="*/ 148 h 824951"/>
              <a:gd name="connsiteX10" fmla="*/ 792882 w 1360754"/>
              <a:gd name="connsiteY10" fmla="*/ 14436 h 824951"/>
              <a:gd name="connsiteX11" fmla="*/ 262657 w 1360754"/>
              <a:gd name="connsiteY11" fmla="*/ 36661 h 824951"/>
              <a:gd name="connsiteX12" fmla="*/ 51519 w 1360754"/>
              <a:gd name="connsiteY12" fmla="*/ 63648 h 824951"/>
              <a:gd name="connsiteX13" fmla="*/ 2307 w 1360754"/>
              <a:gd name="connsiteY13" fmla="*/ 165248 h 8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0754" h="824951">
                <a:moveTo>
                  <a:pt x="2307" y="165248"/>
                </a:moveTo>
                <a:cubicBezTo>
                  <a:pt x="-4308" y="256529"/>
                  <a:pt x="4688" y="514234"/>
                  <a:pt x="11832" y="611336"/>
                </a:cubicBezTo>
                <a:cubicBezTo>
                  <a:pt x="18976" y="708438"/>
                  <a:pt x="-5102" y="715317"/>
                  <a:pt x="45169" y="747861"/>
                </a:cubicBezTo>
                <a:cubicBezTo>
                  <a:pt x="95440" y="780405"/>
                  <a:pt x="134863" y="794427"/>
                  <a:pt x="313457" y="806598"/>
                </a:cubicBezTo>
                <a:cubicBezTo>
                  <a:pt x="492051" y="818769"/>
                  <a:pt x="946870" y="831734"/>
                  <a:pt x="1116732" y="820886"/>
                </a:cubicBezTo>
                <a:cubicBezTo>
                  <a:pt x="1286595" y="810038"/>
                  <a:pt x="1292151" y="806863"/>
                  <a:pt x="1332632" y="741511"/>
                </a:cubicBezTo>
                <a:cubicBezTo>
                  <a:pt x="1373113" y="676159"/>
                  <a:pt x="1357238" y="533019"/>
                  <a:pt x="1359619" y="428773"/>
                </a:cubicBezTo>
                <a:cubicBezTo>
                  <a:pt x="1362000" y="324527"/>
                  <a:pt x="1357767" y="183240"/>
                  <a:pt x="1346919" y="116036"/>
                </a:cubicBezTo>
                <a:cubicBezTo>
                  <a:pt x="1336071" y="48832"/>
                  <a:pt x="1324165" y="44863"/>
                  <a:pt x="1294532" y="25548"/>
                </a:cubicBezTo>
                <a:cubicBezTo>
                  <a:pt x="1264899" y="6233"/>
                  <a:pt x="1252727" y="2000"/>
                  <a:pt x="1169119" y="148"/>
                </a:cubicBezTo>
                <a:cubicBezTo>
                  <a:pt x="1085511" y="-1704"/>
                  <a:pt x="792882" y="14436"/>
                  <a:pt x="792882" y="14436"/>
                </a:cubicBezTo>
                <a:lnTo>
                  <a:pt x="262657" y="36661"/>
                </a:lnTo>
                <a:cubicBezTo>
                  <a:pt x="139097" y="44863"/>
                  <a:pt x="94911" y="40365"/>
                  <a:pt x="51519" y="63648"/>
                </a:cubicBezTo>
                <a:cubicBezTo>
                  <a:pt x="8127" y="86931"/>
                  <a:pt x="8922" y="73967"/>
                  <a:pt x="2307" y="165248"/>
                </a:cubicBezTo>
                <a:close/>
              </a:path>
            </a:pathLst>
          </a:custGeom>
          <a:solidFill>
            <a:srgbClr val="5D7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rritje në krahasim me vitin 2023</a:t>
            </a:r>
          </a:p>
          <a:p>
            <a:pPr lvl="0" algn="ctr" rtl="0"/>
            <a:r>
              <a:rPr lang="en-GB" sz="1400" b="1" dirty="0">
                <a:latin typeface="Barlow" panose="00000500000000000000" pitchFamily="2" charset="0"/>
              </a:rPr>
              <a:t>7.8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CA4B40-2BD6-8912-B722-B354007366AD}"/>
              </a:ext>
            </a:extLst>
          </p:cNvPr>
          <p:cNvSpPr/>
          <p:nvPr/>
        </p:nvSpPr>
        <p:spPr>
          <a:xfrm>
            <a:off x="4872617" y="1186029"/>
            <a:ext cx="1961368" cy="1165152"/>
          </a:xfrm>
          <a:custGeom>
            <a:avLst/>
            <a:gdLst>
              <a:gd name="connsiteX0" fmla="*/ 2841 w 1366504"/>
              <a:gd name="connsiteY0" fmla="*/ 126136 h 842202"/>
              <a:gd name="connsiteX1" fmla="*/ 26654 w 1366504"/>
              <a:gd name="connsiteY1" fmla="*/ 581749 h 842202"/>
              <a:gd name="connsiteX2" fmla="*/ 66341 w 1366504"/>
              <a:gd name="connsiteY2" fmla="*/ 759549 h 842202"/>
              <a:gd name="connsiteX3" fmla="*/ 180641 w 1366504"/>
              <a:gd name="connsiteY3" fmla="*/ 840511 h 842202"/>
              <a:gd name="connsiteX4" fmla="*/ 758491 w 1366504"/>
              <a:gd name="connsiteY4" fmla="*/ 810349 h 842202"/>
              <a:gd name="connsiteX5" fmla="*/ 1237916 w 1366504"/>
              <a:gd name="connsiteY5" fmla="*/ 761136 h 842202"/>
              <a:gd name="connsiteX6" fmla="*/ 1337929 w 1366504"/>
              <a:gd name="connsiteY6" fmla="*/ 681761 h 842202"/>
              <a:gd name="connsiteX7" fmla="*/ 1364916 w 1366504"/>
              <a:gd name="connsiteY7" fmla="*/ 449986 h 842202"/>
              <a:gd name="connsiteX8" fmla="*/ 1301416 w 1366504"/>
              <a:gd name="connsiteY8" fmla="*/ 137249 h 842202"/>
              <a:gd name="connsiteX9" fmla="*/ 1252204 w 1366504"/>
              <a:gd name="connsiteY9" fmla="*/ 61049 h 842202"/>
              <a:gd name="connsiteX10" fmla="*/ 1017254 w 1366504"/>
              <a:gd name="connsiteY10" fmla="*/ 30886 h 842202"/>
              <a:gd name="connsiteX11" fmla="*/ 418766 w 1366504"/>
              <a:gd name="connsiteY11" fmla="*/ 8661 h 842202"/>
              <a:gd name="connsiteX12" fmla="*/ 93329 w 1366504"/>
              <a:gd name="connsiteY12" fmla="*/ 10249 h 842202"/>
              <a:gd name="connsiteX13" fmla="*/ 2841 w 1366504"/>
              <a:gd name="connsiteY13" fmla="*/ 126136 h 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504" h="842202">
                <a:moveTo>
                  <a:pt x="2841" y="126136"/>
                </a:moveTo>
                <a:cubicBezTo>
                  <a:pt x="-8271" y="221386"/>
                  <a:pt x="16071" y="476180"/>
                  <a:pt x="26654" y="581749"/>
                </a:cubicBezTo>
                <a:cubicBezTo>
                  <a:pt x="37237" y="687318"/>
                  <a:pt x="40677" y="716422"/>
                  <a:pt x="66341" y="759549"/>
                </a:cubicBezTo>
                <a:cubicBezTo>
                  <a:pt x="92005" y="802676"/>
                  <a:pt x="65283" y="832044"/>
                  <a:pt x="180641" y="840511"/>
                </a:cubicBezTo>
                <a:cubicBezTo>
                  <a:pt x="295999" y="848978"/>
                  <a:pt x="582279" y="823578"/>
                  <a:pt x="758491" y="810349"/>
                </a:cubicBezTo>
                <a:cubicBezTo>
                  <a:pt x="934703" y="797120"/>
                  <a:pt x="1141343" y="782567"/>
                  <a:pt x="1237916" y="761136"/>
                </a:cubicBezTo>
                <a:cubicBezTo>
                  <a:pt x="1334489" y="739705"/>
                  <a:pt x="1316762" y="733619"/>
                  <a:pt x="1337929" y="681761"/>
                </a:cubicBezTo>
                <a:cubicBezTo>
                  <a:pt x="1359096" y="629903"/>
                  <a:pt x="1371001" y="540738"/>
                  <a:pt x="1364916" y="449986"/>
                </a:cubicBezTo>
                <a:cubicBezTo>
                  <a:pt x="1358831" y="359234"/>
                  <a:pt x="1320201" y="202072"/>
                  <a:pt x="1301416" y="137249"/>
                </a:cubicBezTo>
                <a:cubicBezTo>
                  <a:pt x="1282631" y="72426"/>
                  <a:pt x="1299564" y="78776"/>
                  <a:pt x="1252204" y="61049"/>
                </a:cubicBezTo>
                <a:cubicBezTo>
                  <a:pt x="1204844" y="43322"/>
                  <a:pt x="1156160" y="39617"/>
                  <a:pt x="1017254" y="30886"/>
                </a:cubicBezTo>
                <a:cubicBezTo>
                  <a:pt x="878348" y="22155"/>
                  <a:pt x="572753" y="12100"/>
                  <a:pt x="418766" y="8661"/>
                </a:cubicBezTo>
                <a:cubicBezTo>
                  <a:pt x="264779" y="5222"/>
                  <a:pt x="162650" y="-9859"/>
                  <a:pt x="93329" y="10249"/>
                </a:cubicBezTo>
                <a:cubicBezTo>
                  <a:pt x="24008" y="30357"/>
                  <a:pt x="13953" y="30886"/>
                  <a:pt x="2841" y="1261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shkalla e zbatimit 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të buxhetit</a:t>
            </a:r>
          </a:p>
          <a:p>
            <a:pPr lvl="0" algn="ctr" rtl="0"/>
            <a:r>
              <a:rPr lang="en-US" sz="1400" b="1" noProof="0" dirty="0">
                <a:latin typeface="Barlow" panose="00000500000000000000" pitchFamily="2" charset="0"/>
              </a:rPr>
              <a:t>97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00C93E0-D9AB-3091-4215-8CC1E5E02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007283"/>
              </p:ext>
            </p:extLst>
          </p:nvPr>
        </p:nvGraphicFramePr>
        <p:xfrm>
          <a:off x="349250" y="3737468"/>
          <a:ext cx="6708914" cy="5944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4457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354457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5944687">
                <a:tc>
                  <a:txBody>
                    <a:bodyPr/>
                    <a:lstStyle/>
                    <a:p>
                      <a:pPr marL="129540" lvl="1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</a:pPr>
                      <a:r>
                        <a:rPr lang="sq-AL" sz="1400" b="1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Arritjet kryesore: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 regjistruan 7.3 milionë vizita në qendrat shëndetësore dhe 322 mijë pacientë u shtruan në spital dhe u trajtuan, si dhe mbi 140 mijë qytetarë u trajtuan në njësitë e urgjencës mjekësore.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385 mijë pacientë u trajtuan me recetë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rimbursueshme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nga mjeku i familjes.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61 mijë qytetarë të moshës 35 - 70 vjeç kanë kryer kontrollet shëndetësore bazë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Rreth 1000 pacientë u trajtuan në spitalet psikiatrike.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180 mijë fëmijë të moshës 0-18 vjeç u vaksinuan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si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dhe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226 mijë qytetarë u vaksinuan me vaksinën e gripit sezonal.</a:t>
                      </a:r>
                    </a:p>
                    <a:p>
                      <a:pPr marL="12954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 kryen më shumë se 4,6 milionë ekzaminime laboratorike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Përmes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paketave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spitalore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u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arrit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,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transplantimi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veshkave për 14 pacientë, riprodhim mjekësor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asistuar për 30 çifte, trajtime të kataraktit për 4 mijë pacientë, paketa kardiologjie dhe kardiokirurgjie për 10 mijë pacientë, radioterapi për pothuajse 30 mijë pacientë dhe më shumë se 200 mijë seanca dialize.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3,700 gra u kontrolluan për kancerin e gjirit dhe 10,200 gra për kancerin e qafës së mitrës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Gjithsej 60 objekte të kujdesit shëndetësor u rindërtuan dhe u pajisën me mjetet e nevojshme.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 rindërtuan poliklinikat e Durrësit, e Elbasanit dhe e Shkodrës si dhe u rehabilitua spitali në Elbasan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</a:tbl>
          </a:graphicData>
        </a:graphic>
      </p:graphicFrame>
      <p:grpSp>
        <p:nvGrpSpPr>
          <p:cNvPr id="3" name="Group 12">
            <a:extLst>
              <a:ext uri="{FF2B5EF4-FFF2-40B4-BE49-F238E27FC236}">
                <a16:creationId xmlns:a16="http://schemas.microsoft.com/office/drawing/2014/main" id="{30B0E7FF-1934-569F-2155-119982F72B2D}"/>
              </a:ext>
            </a:extLst>
          </p:cNvPr>
          <p:cNvGrpSpPr>
            <a:grpSpLocks noChangeAspect="1"/>
          </p:cNvGrpSpPr>
          <p:nvPr/>
        </p:nvGrpSpPr>
        <p:grpSpPr>
          <a:xfrm>
            <a:off x="6349" y="8679466"/>
            <a:ext cx="3771901" cy="1992767"/>
            <a:chOff x="0" y="0"/>
            <a:chExt cx="5852160" cy="3291840"/>
          </a:xfrm>
        </p:grpSpPr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F81C04E4-2796-E28F-BE76-08D10CBEB1F6}"/>
                </a:ext>
              </a:extLst>
            </p:cNvPr>
            <p:cNvSpPr/>
            <p:nvPr/>
          </p:nvSpPr>
          <p:spPr>
            <a:xfrm>
              <a:off x="0" y="17399"/>
              <a:ext cx="1966214" cy="3243707"/>
            </a:xfrm>
            <a:custGeom>
              <a:avLst/>
              <a:gdLst/>
              <a:ahLst/>
              <a:cxnLst/>
              <a:rect l="l" t="t" r="r" b="b"/>
              <a:pathLst>
                <a:path w="1966214" h="3243707">
                  <a:moveTo>
                    <a:pt x="0" y="0"/>
                  </a:moveTo>
                  <a:lnTo>
                    <a:pt x="1966214" y="0"/>
                  </a:lnTo>
                  <a:lnTo>
                    <a:pt x="1966214" y="3243707"/>
                  </a:lnTo>
                  <a:lnTo>
                    <a:pt x="0" y="324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1591" r="-86021"/>
              </a:stretch>
            </a:blip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07706A52-103F-217C-C3AB-7D31F7DB38B0}"/>
                </a:ext>
              </a:extLst>
            </p:cNvPr>
            <p:cNvSpPr/>
            <p:nvPr/>
          </p:nvSpPr>
          <p:spPr>
            <a:xfrm>
              <a:off x="1974723" y="17399"/>
              <a:ext cx="1981581" cy="3243707"/>
            </a:xfrm>
            <a:custGeom>
              <a:avLst/>
              <a:gdLst/>
              <a:ahLst/>
              <a:cxnLst/>
              <a:rect l="l" t="t" r="r" b="b"/>
              <a:pathLst>
                <a:path w="1981581" h="3243707">
                  <a:moveTo>
                    <a:pt x="1981581" y="3243707"/>
                  </a:moveTo>
                  <a:lnTo>
                    <a:pt x="0" y="3243707"/>
                  </a:lnTo>
                  <a:lnTo>
                    <a:pt x="0" y="0"/>
                  </a:lnTo>
                  <a:lnTo>
                    <a:pt x="1981581" y="0"/>
                  </a:lnTo>
                  <a:lnTo>
                    <a:pt x="1981581" y="3243707"/>
                  </a:lnTo>
                  <a:close/>
                </a:path>
              </a:pathLst>
            </a:custGeom>
            <a:blipFill>
              <a:blip r:embed="rId3"/>
              <a:stretch>
                <a:fillRect l="-72769" r="-72769"/>
              </a:stretch>
            </a:blip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95A47E5D-B9B0-8D92-E66D-52246841EE34}"/>
                </a:ext>
              </a:extLst>
            </p:cNvPr>
            <p:cNvSpPr/>
            <p:nvPr/>
          </p:nvSpPr>
          <p:spPr>
            <a:xfrm>
              <a:off x="3966337" y="17399"/>
              <a:ext cx="1885823" cy="3259074"/>
            </a:xfrm>
            <a:custGeom>
              <a:avLst/>
              <a:gdLst/>
              <a:ahLst/>
              <a:cxnLst/>
              <a:rect l="l" t="t" r="r" b="b"/>
              <a:pathLst>
                <a:path w="1885823" h="3259074">
                  <a:moveTo>
                    <a:pt x="1885823" y="3259074"/>
                  </a:moveTo>
                  <a:lnTo>
                    <a:pt x="0" y="3259074"/>
                  </a:lnTo>
                  <a:lnTo>
                    <a:pt x="0" y="0"/>
                  </a:lnTo>
                  <a:lnTo>
                    <a:pt x="1885823" y="0"/>
                  </a:lnTo>
                  <a:lnTo>
                    <a:pt x="1885823" y="3259074"/>
                  </a:lnTo>
                  <a:close/>
                </a:path>
              </a:pathLst>
            </a:custGeom>
            <a:blipFill>
              <a:blip r:embed="rId4"/>
              <a:stretch>
                <a:fillRect l="-159103"/>
              </a:stretch>
            </a:blip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B2C6C823-D82E-097B-633D-659FE1452CF8}"/>
                </a:ext>
              </a:extLst>
            </p:cNvPr>
            <p:cNvSpPr/>
            <p:nvPr/>
          </p:nvSpPr>
          <p:spPr>
            <a:xfrm>
              <a:off x="0" y="0"/>
              <a:ext cx="5852160" cy="3291840"/>
            </a:xfrm>
            <a:custGeom>
              <a:avLst/>
              <a:gdLst/>
              <a:ahLst/>
              <a:cxnLst/>
              <a:rect l="l" t="t" r="r" b="b"/>
              <a:pathLst>
                <a:path w="5852160" h="329184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52E36E-8E19-84BD-BC35-015FB4CFC705}"/>
              </a:ext>
            </a:extLst>
          </p:cNvPr>
          <p:cNvGrpSpPr/>
          <p:nvPr/>
        </p:nvGrpSpPr>
        <p:grpSpPr>
          <a:xfrm>
            <a:off x="4464050" y="241300"/>
            <a:ext cx="3092451" cy="291705"/>
            <a:chOff x="4464050" y="241300"/>
            <a:chExt cx="3092451" cy="291705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E7366F02-4425-F14F-32DB-CA29CA11F8E1}"/>
                </a:ext>
              </a:extLst>
            </p:cNvPr>
            <p:cNvGrpSpPr/>
            <p:nvPr/>
          </p:nvGrpSpPr>
          <p:grpSpPr>
            <a:xfrm rot="5400000">
              <a:off x="5979155" y="-1044342"/>
              <a:ext cx="63104" cy="3091589"/>
              <a:chOff x="0" y="0"/>
              <a:chExt cx="17101" cy="934750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B8E67F95-C51B-BB6B-5E7A-0A117220D75B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28E83916-0F58-746B-3CDF-F1CB44655397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253F4B69-A392-A35B-B795-9ED5B5B2A73C}"/>
                </a:ext>
              </a:extLst>
            </p:cNvPr>
            <p:cNvGrpSpPr/>
            <p:nvPr/>
          </p:nvGrpSpPr>
          <p:grpSpPr>
            <a:xfrm>
              <a:off x="4464050" y="241300"/>
              <a:ext cx="3036746" cy="194284"/>
              <a:chOff x="120176" y="-97609"/>
              <a:chExt cx="2266969" cy="233489"/>
            </a:xfrm>
          </p:grpSpPr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AE71BB9B-8736-BC7A-D1A1-61199D620C7D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</a:t>
                </a:r>
              </a:p>
            </p:txBody>
          </p:sp>
          <p:sp>
            <p:nvSpPr>
              <p:cNvPr id="14" name="TextBox 21">
                <a:extLst>
                  <a:ext uri="{FF2B5EF4-FFF2-40B4-BE49-F238E27FC236}">
                    <a16:creationId xmlns:a16="http://schemas.microsoft.com/office/drawing/2014/main" id="{8DDFFBF6-A491-9477-B228-5D2BAE9E281E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8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0C6D671C-118B-D674-A4B3-99C43BF81C76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C17A8D25-E53B-4B0A-7BFA-AFEA36414308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09996618-27BF-199A-EDE8-D8EDB1CA3F66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5" name="Group 15">
            <a:extLst>
              <a:ext uri="{FF2B5EF4-FFF2-40B4-BE49-F238E27FC236}">
                <a16:creationId xmlns:a16="http://schemas.microsoft.com/office/drawing/2014/main" id="{9E4BE000-A8CE-450C-BE31-09DF986FAFD8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1B5EBC8-DA76-2976-1431-70CFC416EF00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A9238FF1-EF04-0D9D-6FD6-A1BFE99E7699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8" name="Group 8">
            <a:extLst>
              <a:ext uri="{FF2B5EF4-FFF2-40B4-BE49-F238E27FC236}">
                <a16:creationId xmlns:a16="http://schemas.microsoft.com/office/drawing/2014/main" id="{6D8DC4CC-8328-97EA-01FA-A79991D38944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1107E15-8768-39B6-08AA-7D790645838C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0" name="TextBox 10">
              <a:extLst>
                <a:ext uri="{FF2B5EF4-FFF2-40B4-BE49-F238E27FC236}">
                  <a16:creationId xmlns:a16="http://schemas.microsoft.com/office/drawing/2014/main" id="{69F18948-1D46-2925-CA9F-A0ACCBF0E5FB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E37965-44E8-8021-1674-BEE778876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807" y="9089012"/>
            <a:ext cx="2533453" cy="16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86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749AF-6AD9-6071-B256-E46D4270A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4B96C11D-C6F9-5413-1943-A179B42785FF}"/>
              </a:ext>
            </a:extLst>
          </p:cNvPr>
          <p:cNvSpPr txBox="1"/>
          <p:nvPr/>
        </p:nvSpPr>
        <p:spPr>
          <a:xfrm>
            <a:off x="755999" y="689325"/>
            <a:ext cx="6177121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ARGËTIMI, KULTURA DHE FEJA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4CF249E-07FF-FE30-1646-1EFA5D13E3D6}"/>
              </a:ext>
            </a:extLst>
          </p:cNvPr>
          <p:cNvSpPr/>
          <p:nvPr/>
        </p:nvSpPr>
        <p:spPr>
          <a:xfrm>
            <a:off x="781625" y="1456567"/>
            <a:ext cx="1961368" cy="1205366"/>
          </a:xfrm>
          <a:custGeom>
            <a:avLst/>
            <a:gdLst>
              <a:gd name="connsiteX0" fmla="*/ 11063 w 1390939"/>
              <a:gd name="connsiteY0" fmla="*/ 52125 h 867129"/>
              <a:gd name="connsiteX1" fmla="*/ 479 w 1390939"/>
              <a:gd name="connsiteY1" fmla="*/ 511442 h 867129"/>
              <a:gd name="connsiteX2" fmla="*/ 17413 w 1390939"/>
              <a:gd name="connsiteY2" fmla="*/ 718875 h 867129"/>
              <a:gd name="connsiteX3" fmla="*/ 70329 w 1390939"/>
              <a:gd name="connsiteY3" fmla="*/ 786609 h 867129"/>
              <a:gd name="connsiteX4" fmla="*/ 165579 w 1390939"/>
              <a:gd name="connsiteY4" fmla="*/ 788725 h 867129"/>
              <a:gd name="connsiteX5" fmla="*/ 823863 w 1390939"/>
              <a:gd name="connsiteY5" fmla="*/ 828942 h 867129"/>
              <a:gd name="connsiteX6" fmla="*/ 1236613 w 1390939"/>
              <a:gd name="connsiteY6" fmla="*/ 867042 h 867129"/>
              <a:gd name="connsiteX7" fmla="*/ 1338213 w 1390939"/>
              <a:gd name="connsiteY7" fmla="*/ 837409 h 867129"/>
              <a:gd name="connsiteX8" fmla="*/ 1386896 w 1390939"/>
              <a:gd name="connsiteY8" fmla="*/ 776025 h 867129"/>
              <a:gd name="connsiteX9" fmla="*/ 1384779 w 1390939"/>
              <a:gd name="connsiteY9" fmla="*/ 568592 h 867129"/>
              <a:gd name="connsiteX10" fmla="*/ 1357263 w 1390939"/>
              <a:gd name="connsiteY10" fmla="*/ 223575 h 867129"/>
              <a:gd name="connsiteX11" fmla="*/ 1333979 w 1390939"/>
              <a:gd name="connsiteY11" fmla="*/ 45775 h 867129"/>
              <a:gd name="connsiteX12" fmla="*/ 1287413 w 1390939"/>
              <a:gd name="connsiteY12" fmla="*/ 11909 h 867129"/>
              <a:gd name="connsiteX13" fmla="*/ 720146 w 1390939"/>
              <a:gd name="connsiteY13" fmla="*/ 7675 h 867129"/>
              <a:gd name="connsiteX14" fmla="*/ 239663 w 1390939"/>
              <a:gd name="connsiteY14" fmla="*/ 7675 h 867129"/>
              <a:gd name="connsiteX15" fmla="*/ 72446 w 1390939"/>
              <a:gd name="connsiteY15" fmla="*/ 5559 h 867129"/>
              <a:gd name="connsiteX16" fmla="*/ 11063 w 1390939"/>
              <a:gd name="connsiteY16" fmla="*/ 52125 h 86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939" h="867129">
                <a:moveTo>
                  <a:pt x="11063" y="52125"/>
                </a:moveTo>
                <a:cubicBezTo>
                  <a:pt x="-931" y="136439"/>
                  <a:pt x="-579" y="400317"/>
                  <a:pt x="479" y="511442"/>
                </a:cubicBezTo>
                <a:cubicBezTo>
                  <a:pt x="1537" y="622567"/>
                  <a:pt x="5771" y="673014"/>
                  <a:pt x="17413" y="718875"/>
                </a:cubicBezTo>
                <a:cubicBezTo>
                  <a:pt x="29055" y="764736"/>
                  <a:pt x="45635" y="774967"/>
                  <a:pt x="70329" y="786609"/>
                </a:cubicBezTo>
                <a:cubicBezTo>
                  <a:pt x="95023" y="798251"/>
                  <a:pt x="165579" y="788725"/>
                  <a:pt x="165579" y="788725"/>
                </a:cubicBezTo>
                <a:lnTo>
                  <a:pt x="823863" y="828942"/>
                </a:lnTo>
                <a:cubicBezTo>
                  <a:pt x="1002369" y="841995"/>
                  <a:pt x="1150888" y="865631"/>
                  <a:pt x="1236613" y="867042"/>
                </a:cubicBezTo>
                <a:cubicBezTo>
                  <a:pt x="1322338" y="868453"/>
                  <a:pt x="1313166" y="852578"/>
                  <a:pt x="1338213" y="837409"/>
                </a:cubicBezTo>
                <a:cubicBezTo>
                  <a:pt x="1363260" y="822240"/>
                  <a:pt x="1379135" y="820828"/>
                  <a:pt x="1386896" y="776025"/>
                </a:cubicBezTo>
                <a:cubicBezTo>
                  <a:pt x="1394657" y="731222"/>
                  <a:pt x="1389718" y="660667"/>
                  <a:pt x="1384779" y="568592"/>
                </a:cubicBezTo>
                <a:cubicBezTo>
                  <a:pt x="1379840" y="476517"/>
                  <a:pt x="1365730" y="310711"/>
                  <a:pt x="1357263" y="223575"/>
                </a:cubicBezTo>
                <a:cubicBezTo>
                  <a:pt x="1348796" y="136439"/>
                  <a:pt x="1345621" y="81053"/>
                  <a:pt x="1333979" y="45775"/>
                </a:cubicBezTo>
                <a:cubicBezTo>
                  <a:pt x="1322337" y="10497"/>
                  <a:pt x="1389719" y="18259"/>
                  <a:pt x="1287413" y="11909"/>
                </a:cubicBezTo>
                <a:cubicBezTo>
                  <a:pt x="1185108" y="5559"/>
                  <a:pt x="720146" y="7675"/>
                  <a:pt x="720146" y="7675"/>
                </a:cubicBezTo>
                <a:lnTo>
                  <a:pt x="239663" y="7675"/>
                </a:lnTo>
                <a:cubicBezTo>
                  <a:pt x="131713" y="7322"/>
                  <a:pt x="109488" y="-1849"/>
                  <a:pt x="72446" y="5559"/>
                </a:cubicBezTo>
                <a:cubicBezTo>
                  <a:pt x="35404" y="12967"/>
                  <a:pt x="23057" y="-32189"/>
                  <a:pt x="11063" y="52125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të planifikuara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11.7 miliardë lekë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BBD2701-D74B-67C0-D175-A14693D9FA0E}"/>
              </a:ext>
            </a:extLst>
          </p:cNvPr>
          <p:cNvSpPr/>
          <p:nvPr/>
        </p:nvSpPr>
        <p:spPr>
          <a:xfrm>
            <a:off x="2852616" y="2661933"/>
            <a:ext cx="1934096" cy="1205368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rgbClr val="365B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latin typeface="Barlow" panose="00000500000000000000" pitchFamily="2" charset="0"/>
              </a:rPr>
              <a:t>faktike</a:t>
            </a:r>
            <a:endParaRPr lang="sq-AL" sz="1400" b="1" noProof="0" dirty="0"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0.5% e PBB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9A4CF7A-7137-7A0E-A759-C78A74B57260}"/>
              </a:ext>
            </a:extLst>
          </p:cNvPr>
          <p:cNvSpPr/>
          <p:nvPr/>
        </p:nvSpPr>
        <p:spPr>
          <a:xfrm>
            <a:off x="2832529" y="1444796"/>
            <a:ext cx="1945229" cy="1165152"/>
          </a:xfrm>
          <a:custGeom>
            <a:avLst/>
            <a:gdLst>
              <a:gd name="connsiteX0" fmla="*/ 10697 w 1379494"/>
              <a:gd name="connsiteY0" fmla="*/ 135515 h 775813"/>
              <a:gd name="connsiteX1" fmla="*/ 13872 w 1379494"/>
              <a:gd name="connsiteY1" fmla="*/ 641927 h 775813"/>
              <a:gd name="connsiteX2" fmla="*/ 102772 w 1379494"/>
              <a:gd name="connsiteY2" fmla="*/ 770515 h 775813"/>
              <a:gd name="connsiteX3" fmla="*/ 636172 w 1379494"/>
              <a:gd name="connsiteY3" fmla="*/ 753052 h 775813"/>
              <a:gd name="connsiteX4" fmla="*/ 1244185 w 1379494"/>
              <a:gd name="connsiteY4" fmla="*/ 721302 h 775813"/>
              <a:gd name="connsiteX5" fmla="*/ 1372772 w 1379494"/>
              <a:gd name="connsiteY5" fmla="*/ 641927 h 775813"/>
              <a:gd name="connsiteX6" fmla="*/ 1360072 w 1379494"/>
              <a:gd name="connsiteY6" fmla="*/ 216477 h 775813"/>
              <a:gd name="connsiteX7" fmla="*/ 1348960 w 1379494"/>
              <a:gd name="connsiteY7" fmla="*/ 37090 h 775813"/>
              <a:gd name="connsiteX8" fmla="*/ 1085435 w 1379494"/>
              <a:gd name="connsiteY8" fmla="*/ 18040 h 775813"/>
              <a:gd name="connsiteX9" fmla="*/ 434560 w 1379494"/>
              <a:gd name="connsiteY9" fmla="*/ 2165 h 775813"/>
              <a:gd name="connsiteX10" fmla="*/ 115472 w 1379494"/>
              <a:gd name="connsiteY10" fmla="*/ 16452 h 775813"/>
              <a:gd name="connsiteX11" fmla="*/ 10697 w 1379494"/>
              <a:gd name="connsiteY11" fmla="*/ 135515 h 7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494" h="775813">
                <a:moveTo>
                  <a:pt x="10697" y="135515"/>
                </a:moveTo>
                <a:cubicBezTo>
                  <a:pt x="-6236" y="239761"/>
                  <a:pt x="-1474" y="536094"/>
                  <a:pt x="13872" y="641927"/>
                </a:cubicBezTo>
                <a:cubicBezTo>
                  <a:pt x="29218" y="747760"/>
                  <a:pt x="-945" y="751994"/>
                  <a:pt x="102772" y="770515"/>
                </a:cubicBezTo>
                <a:cubicBezTo>
                  <a:pt x="206489" y="789036"/>
                  <a:pt x="636172" y="753052"/>
                  <a:pt x="636172" y="753052"/>
                </a:cubicBezTo>
                <a:cubicBezTo>
                  <a:pt x="826407" y="744850"/>
                  <a:pt x="1121418" y="739823"/>
                  <a:pt x="1244185" y="721302"/>
                </a:cubicBezTo>
                <a:cubicBezTo>
                  <a:pt x="1366952" y="702781"/>
                  <a:pt x="1353458" y="726064"/>
                  <a:pt x="1372772" y="641927"/>
                </a:cubicBezTo>
                <a:cubicBezTo>
                  <a:pt x="1392086" y="557790"/>
                  <a:pt x="1364041" y="317283"/>
                  <a:pt x="1360072" y="216477"/>
                </a:cubicBezTo>
                <a:cubicBezTo>
                  <a:pt x="1356103" y="115671"/>
                  <a:pt x="1394733" y="70163"/>
                  <a:pt x="1348960" y="37090"/>
                </a:cubicBezTo>
                <a:cubicBezTo>
                  <a:pt x="1303187" y="4017"/>
                  <a:pt x="1237835" y="23861"/>
                  <a:pt x="1085435" y="18040"/>
                </a:cubicBezTo>
                <a:cubicBezTo>
                  <a:pt x="933035" y="12219"/>
                  <a:pt x="596220" y="2430"/>
                  <a:pt x="434560" y="2165"/>
                </a:cubicBezTo>
                <a:cubicBezTo>
                  <a:pt x="272900" y="1900"/>
                  <a:pt x="186645" y="-7890"/>
                  <a:pt x="115472" y="16452"/>
                </a:cubicBezTo>
                <a:cubicBezTo>
                  <a:pt x="44299" y="40794"/>
                  <a:pt x="27630" y="31269"/>
                  <a:pt x="10697" y="1355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solidFill>
                  <a:prstClr val="white"/>
                </a:solidFill>
                <a:latin typeface="Barlow" panose="00000500000000000000" pitchFamily="2" charset="0"/>
              </a:rPr>
              <a:t>faktike</a:t>
            </a:r>
            <a:endParaRPr lang="sq-AL" sz="1400" b="1" noProof="0" dirty="0">
              <a:solidFill>
                <a:prstClr val="white"/>
              </a:solidFill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12.3 miliardë lekë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6C7298-F8CE-47BB-9CC3-FBE2D02A4AF0}"/>
              </a:ext>
            </a:extLst>
          </p:cNvPr>
          <p:cNvSpPr/>
          <p:nvPr/>
        </p:nvSpPr>
        <p:spPr>
          <a:xfrm>
            <a:off x="827174" y="2746059"/>
            <a:ext cx="1918804" cy="1146736"/>
          </a:xfrm>
          <a:custGeom>
            <a:avLst/>
            <a:gdLst>
              <a:gd name="connsiteX0" fmla="*/ 2307 w 1360754"/>
              <a:gd name="connsiteY0" fmla="*/ 165248 h 824951"/>
              <a:gd name="connsiteX1" fmla="*/ 11832 w 1360754"/>
              <a:gd name="connsiteY1" fmla="*/ 611336 h 824951"/>
              <a:gd name="connsiteX2" fmla="*/ 45169 w 1360754"/>
              <a:gd name="connsiteY2" fmla="*/ 747861 h 824951"/>
              <a:gd name="connsiteX3" fmla="*/ 313457 w 1360754"/>
              <a:gd name="connsiteY3" fmla="*/ 806598 h 824951"/>
              <a:gd name="connsiteX4" fmla="*/ 1116732 w 1360754"/>
              <a:gd name="connsiteY4" fmla="*/ 820886 h 824951"/>
              <a:gd name="connsiteX5" fmla="*/ 1332632 w 1360754"/>
              <a:gd name="connsiteY5" fmla="*/ 741511 h 824951"/>
              <a:gd name="connsiteX6" fmla="*/ 1359619 w 1360754"/>
              <a:gd name="connsiteY6" fmla="*/ 428773 h 824951"/>
              <a:gd name="connsiteX7" fmla="*/ 1346919 w 1360754"/>
              <a:gd name="connsiteY7" fmla="*/ 116036 h 824951"/>
              <a:gd name="connsiteX8" fmla="*/ 1294532 w 1360754"/>
              <a:gd name="connsiteY8" fmla="*/ 25548 h 824951"/>
              <a:gd name="connsiteX9" fmla="*/ 1169119 w 1360754"/>
              <a:gd name="connsiteY9" fmla="*/ 148 h 824951"/>
              <a:gd name="connsiteX10" fmla="*/ 792882 w 1360754"/>
              <a:gd name="connsiteY10" fmla="*/ 14436 h 824951"/>
              <a:gd name="connsiteX11" fmla="*/ 262657 w 1360754"/>
              <a:gd name="connsiteY11" fmla="*/ 36661 h 824951"/>
              <a:gd name="connsiteX12" fmla="*/ 51519 w 1360754"/>
              <a:gd name="connsiteY12" fmla="*/ 63648 h 824951"/>
              <a:gd name="connsiteX13" fmla="*/ 2307 w 1360754"/>
              <a:gd name="connsiteY13" fmla="*/ 165248 h 8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0754" h="824951">
                <a:moveTo>
                  <a:pt x="2307" y="165248"/>
                </a:moveTo>
                <a:cubicBezTo>
                  <a:pt x="-4308" y="256529"/>
                  <a:pt x="4688" y="514234"/>
                  <a:pt x="11832" y="611336"/>
                </a:cubicBezTo>
                <a:cubicBezTo>
                  <a:pt x="18976" y="708438"/>
                  <a:pt x="-5102" y="715317"/>
                  <a:pt x="45169" y="747861"/>
                </a:cubicBezTo>
                <a:cubicBezTo>
                  <a:pt x="95440" y="780405"/>
                  <a:pt x="134863" y="794427"/>
                  <a:pt x="313457" y="806598"/>
                </a:cubicBezTo>
                <a:cubicBezTo>
                  <a:pt x="492051" y="818769"/>
                  <a:pt x="946870" y="831734"/>
                  <a:pt x="1116732" y="820886"/>
                </a:cubicBezTo>
                <a:cubicBezTo>
                  <a:pt x="1286595" y="810038"/>
                  <a:pt x="1292151" y="806863"/>
                  <a:pt x="1332632" y="741511"/>
                </a:cubicBezTo>
                <a:cubicBezTo>
                  <a:pt x="1373113" y="676159"/>
                  <a:pt x="1357238" y="533019"/>
                  <a:pt x="1359619" y="428773"/>
                </a:cubicBezTo>
                <a:cubicBezTo>
                  <a:pt x="1362000" y="324527"/>
                  <a:pt x="1357767" y="183240"/>
                  <a:pt x="1346919" y="116036"/>
                </a:cubicBezTo>
                <a:cubicBezTo>
                  <a:pt x="1336071" y="48832"/>
                  <a:pt x="1324165" y="44863"/>
                  <a:pt x="1294532" y="25548"/>
                </a:cubicBezTo>
                <a:cubicBezTo>
                  <a:pt x="1264899" y="6233"/>
                  <a:pt x="1252727" y="2000"/>
                  <a:pt x="1169119" y="148"/>
                </a:cubicBezTo>
                <a:cubicBezTo>
                  <a:pt x="1085511" y="-1704"/>
                  <a:pt x="792882" y="14436"/>
                  <a:pt x="792882" y="14436"/>
                </a:cubicBezTo>
                <a:lnTo>
                  <a:pt x="262657" y="36661"/>
                </a:lnTo>
                <a:cubicBezTo>
                  <a:pt x="139097" y="44863"/>
                  <a:pt x="94911" y="40365"/>
                  <a:pt x="51519" y="63648"/>
                </a:cubicBezTo>
                <a:cubicBezTo>
                  <a:pt x="8127" y="86931"/>
                  <a:pt x="8922" y="73967"/>
                  <a:pt x="2307" y="165248"/>
                </a:cubicBezTo>
                <a:close/>
              </a:path>
            </a:pathLst>
          </a:custGeom>
          <a:solidFill>
            <a:srgbClr val="5D7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rritje në krahasim me vitin 2023</a:t>
            </a:r>
          </a:p>
          <a:p>
            <a:pPr lvl="0" algn="ctr" rtl="0"/>
            <a:r>
              <a:rPr lang="en-GB" sz="1400" b="1" dirty="0">
                <a:latin typeface="Barlow" panose="00000500000000000000" pitchFamily="2" charset="0"/>
              </a:rPr>
              <a:t>4.5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9D81F8C-6462-E8B0-A5DD-20365B1C7C5A}"/>
              </a:ext>
            </a:extLst>
          </p:cNvPr>
          <p:cNvSpPr/>
          <p:nvPr/>
        </p:nvSpPr>
        <p:spPr>
          <a:xfrm>
            <a:off x="4867295" y="1456567"/>
            <a:ext cx="1961368" cy="1165152"/>
          </a:xfrm>
          <a:custGeom>
            <a:avLst/>
            <a:gdLst>
              <a:gd name="connsiteX0" fmla="*/ 2841 w 1366504"/>
              <a:gd name="connsiteY0" fmla="*/ 126136 h 842202"/>
              <a:gd name="connsiteX1" fmla="*/ 26654 w 1366504"/>
              <a:gd name="connsiteY1" fmla="*/ 581749 h 842202"/>
              <a:gd name="connsiteX2" fmla="*/ 66341 w 1366504"/>
              <a:gd name="connsiteY2" fmla="*/ 759549 h 842202"/>
              <a:gd name="connsiteX3" fmla="*/ 180641 w 1366504"/>
              <a:gd name="connsiteY3" fmla="*/ 840511 h 842202"/>
              <a:gd name="connsiteX4" fmla="*/ 758491 w 1366504"/>
              <a:gd name="connsiteY4" fmla="*/ 810349 h 842202"/>
              <a:gd name="connsiteX5" fmla="*/ 1237916 w 1366504"/>
              <a:gd name="connsiteY5" fmla="*/ 761136 h 842202"/>
              <a:gd name="connsiteX6" fmla="*/ 1337929 w 1366504"/>
              <a:gd name="connsiteY6" fmla="*/ 681761 h 842202"/>
              <a:gd name="connsiteX7" fmla="*/ 1364916 w 1366504"/>
              <a:gd name="connsiteY7" fmla="*/ 449986 h 842202"/>
              <a:gd name="connsiteX8" fmla="*/ 1301416 w 1366504"/>
              <a:gd name="connsiteY8" fmla="*/ 137249 h 842202"/>
              <a:gd name="connsiteX9" fmla="*/ 1252204 w 1366504"/>
              <a:gd name="connsiteY9" fmla="*/ 61049 h 842202"/>
              <a:gd name="connsiteX10" fmla="*/ 1017254 w 1366504"/>
              <a:gd name="connsiteY10" fmla="*/ 30886 h 842202"/>
              <a:gd name="connsiteX11" fmla="*/ 418766 w 1366504"/>
              <a:gd name="connsiteY11" fmla="*/ 8661 h 842202"/>
              <a:gd name="connsiteX12" fmla="*/ 93329 w 1366504"/>
              <a:gd name="connsiteY12" fmla="*/ 10249 h 842202"/>
              <a:gd name="connsiteX13" fmla="*/ 2841 w 1366504"/>
              <a:gd name="connsiteY13" fmla="*/ 126136 h 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504" h="842202">
                <a:moveTo>
                  <a:pt x="2841" y="126136"/>
                </a:moveTo>
                <a:cubicBezTo>
                  <a:pt x="-8271" y="221386"/>
                  <a:pt x="16071" y="476180"/>
                  <a:pt x="26654" y="581749"/>
                </a:cubicBezTo>
                <a:cubicBezTo>
                  <a:pt x="37237" y="687318"/>
                  <a:pt x="40677" y="716422"/>
                  <a:pt x="66341" y="759549"/>
                </a:cubicBezTo>
                <a:cubicBezTo>
                  <a:pt x="92005" y="802676"/>
                  <a:pt x="65283" y="832044"/>
                  <a:pt x="180641" y="840511"/>
                </a:cubicBezTo>
                <a:cubicBezTo>
                  <a:pt x="295999" y="848978"/>
                  <a:pt x="582279" y="823578"/>
                  <a:pt x="758491" y="810349"/>
                </a:cubicBezTo>
                <a:cubicBezTo>
                  <a:pt x="934703" y="797120"/>
                  <a:pt x="1141343" y="782567"/>
                  <a:pt x="1237916" y="761136"/>
                </a:cubicBezTo>
                <a:cubicBezTo>
                  <a:pt x="1334489" y="739705"/>
                  <a:pt x="1316762" y="733619"/>
                  <a:pt x="1337929" y="681761"/>
                </a:cubicBezTo>
                <a:cubicBezTo>
                  <a:pt x="1359096" y="629903"/>
                  <a:pt x="1371001" y="540738"/>
                  <a:pt x="1364916" y="449986"/>
                </a:cubicBezTo>
                <a:cubicBezTo>
                  <a:pt x="1358831" y="359234"/>
                  <a:pt x="1320201" y="202072"/>
                  <a:pt x="1301416" y="137249"/>
                </a:cubicBezTo>
                <a:cubicBezTo>
                  <a:pt x="1282631" y="72426"/>
                  <a:pt x="1299564" y="78776"/>
                  <a:pt x="1252204" y="61049"/>
                </a:cubicBezTo>
                <a:cubicBezTo>
                  <a:pt x="1204844" y="43322"/>
                  <a:pt x="1156160" y="39617"/>
                  <a:pt x="1017254" y="30886"/>
                </a:cubicBezTo>
                <a:cubicBezTo>
                  <a:pt x="878348" y="22155"/>
                  <a:pt x="572753" y="12100"/>
                  <a:pt x="418766" y="8661"/>
                </a:cubicBezTo>
                <a:cubicBezTo>
                  <a:pt x="264779" y="5222"/>
                  <a:pt x="162650" y="-9859"/>
                  <a:pt x="93329" y="10249"/>
                </a:cubicBezTo>
                <a:cubicBezTo>
                  <a:pt x="24008" y="30357"/>
                  <a:pt x="13953" y="30886"/>
                  <a:pt x="2841" y="1261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shkalla e zbatimit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të buxhetit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105.1%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4F2DE1-4BC7-8C3B-EC66-8843B98CE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066745"/>
              </p:ext>
            </p:extLst>
          </p:nvPr>
        </p:nvGraphicFramePr>
        <p:xfrm>
          <a:off x="501650" y="4076746"/>
          <a:ext cx="6556514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8257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278257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218440">
                <a:tc>
                  <a:txBody>
                    <a:bodyPr/>
                    <a:lstStyle/>
                    <a:p>
                      <a:pPr marL="129540" lvl="1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</a:pPr>
                      <a:r>
                        <a:rPr lang="sq-AL" sz="1400" b="1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Arritjet kryesore:</a:t>
                      </a: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U mbështetën më shumë se 630 shfaqje, premiera dhe aktivitete artistike në zhanret koreografike, folklorike kombëtare, klasike, bashkëkohore dhe të cirkut.</a:t>
                      </a: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Në veçanti për fëmijët, u mbështetën 41 aktivitete edukative në teatro.</a:t>
                      </a: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U mbështetën projekte dhe aktivitete të shumta në biblioteka.</a:t>
                      </a: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95 projekte dhe programe në mbështetje të skenës së pavarur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12 muze të hapura për publikun janë mirëmbajtur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Komunitetet fetare janë mbështetur financiarisht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Punimet e ndërtimit dhe rindërtimit filluan, vijuan ose përfunduan për Mozaikun e Tiranës, Rezidencën Toptani, Teatrin Kombëtar, Teatrin e Kukullave, Galerinë Kombëtare të Arteve dhe magazinat e TKOB në Tiranë, Monumentin e Kulturës Ura e Matit dhe kisha e Shën M</a:t>
                      </a:r>
                      <a:r>
                        <a:rPr lang="en-US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ë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hillit, Mingul në Lunxhëri, Gjirokastër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7ADF179D-7896-1618-80FC-0D86AE44C06E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BA1C27F9-C201-0A89-92EE-5E5A039F0A4E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596EC024-C41F-983B-CEAA-773A9B9DA5BB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57D8831C-3F02-E7F9-90B4-3642BBCA2C6B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6" name="Group 19">
              <a:extLst>
                <a:ext uri="{FF2B5EF4-FFF2-40B4-BE49-F238E27FC236}">
                  <a16:creationId xmlns:a16="http://schemas.microsoft.com/office/drawing/2014/main" id="{0BED71B6-4387-200D-46F1-0406FB95039E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7" name="TextBox 20">
                <a:extLst>
                  <a:ext uri="{FF2B5EF4-FFF2-40B4-BE49-F238E27FC236}">
                    <a16:creationId xmlns:a16="http://schemas.microsoft.com/office/drawing/2014/main" id="{33EDD7A6-B1D3-0913-F4DC-F2E84017B9F1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 </a:t>
                </a:r>
              </a:p>
            </p:txBody>
          </p:sp>
          <p:sp>
            <p:nvSpPr>
              <p:cNvPr id="8" name="TextBox 21">
                <a:extLst>
                  <a:ext uri="{FF2B5EF4-FFF2-40B4-BE49-F238E27FC236}">
                    <a16:creationId xmlns:a16="http://schemas.microsoft.com/office/drawing/2014/main" id="{C149BB78-C9AB-9065-4E45-36F29D50F44A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en-US" sz="1200" b="1" spc="4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19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D2A5E6E6-0F1B-F95C-96AE-021B96D96DB1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2BA2551-90C2-7119-26C8-6D2A37409F3D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6301C84B-A9C4-3D52-F1B4-DF4671DA341B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4005A7-F884-4CB6-4A4F-5D5D63F843CE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681A075-B7B9-55DD-CA58-41D09A6DCF7B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0C0832CE-F40C-283D-D969-560237BC518D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4" name="Group 18">
            <a:extLst>
              <a:ext uri="{FF2B5EF4-FFF2-40B4-BE49-F238E27FC236}">
                <a16:creationId xmlns:a16="http://schemas.microsoft.com/office/drawing/2014/main" id="{F4E360CD-326F-9CB8-2907-A27473F26877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D1A280E-7D2B-E2CB-3550-38480BCAAB40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58B33BE9-DC12-9EBF-186D-2A190EF3F8AD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3048F1A-C3B3-16FF-12D1-AF7D8C5AF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50" y="7821871"/>
            <a:ext cx="3473449" cy="28715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44290E-AEEA-1A24-D4F5-612631649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12791"/>
            <a:ext cx="3727519" cy="28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93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700532" y="1298658"/>
            <a:ext cx="6155436" cy="7335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q-AL" sz="1600" spc="4" dirty="0">
                <a:solidFill>
                  <a:srgbClr val="000000"/>
                </a:solidFill>
                <a:latin typeface="Barlow"/>
              </a:rPr>
              <a:t>Ky raport mbështetet në Paket</a:t>
            </a:r>
            <a:r>
              <a:rPr lang="en-US" sz="1600" spc="4" dirty="0" err="1">
                <a:solidFill>
                  <a:srgbClr val="000000"/>
                </a:solidFill>
                <a:latin typeface="Barlow"/>
              </a:rPr>
              <a:t>ën</a:t>
            </a:r>
            <a:r>
              <a:rPr lang="sq-AL" sz="1600" spc="4" dirty="0">
                <a:solidFill>
                  <a:srgbClr val="000000"/>
                </a:solidFill>
                <a:latin typeface="Barlow"/>
              </a:rPr>
              <a:t> e Projektligjit te Buxhetit Faktik 2024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, duke </a:t>
            </a:r>
            <a:r>
              <a:rPr lang="en-US" sz="1600" spc="4" dirty="0" err="1">
                <a:solidFill>
                  <a:srgbClr val="000000"/>
                </a:solidFill>
                <a:latin typeface="Barlow"/>
              </a:rPr>
              <a:t>paraqitur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600" spc="4" dirty="0" err="1">
                <a:solidFill>
                  <a:srgbClr val="000000"/>
                </a:solidFill>
                <a:latin typeface="Barlow"/>
              </a:rPr>
              <a:t>një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 </a:t>
            </a:r>
            <a:r>
              <a:rPr lang="sq-AL" sz="1600" spc="4" dirty="0">
                <a:solidFill>
                  <a:srgbClr val="000000"/>
                </a:solidFill>
                <a:latin typeface="Barlow"/>
              </a:rPr>
              <a:t>variant të  përmbledhur </a:t>
            </a:r>
            <a:r>
              <a:rPr lang="en-US" sz="1600" spc="4" dirty="0" err="1">
                <a:solidFill>
                  <a:srgbClr val="000000"/>
                </a:solidFill>
                <a:latin typeface="Barlow"/>
              </a:rPr>
              <a:t>dhe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600" spc="4" dirty="0" err="1">
                <a:solidFill>
                  <a:srgbClr val="000000"/>
                </a:solidFill>
                <a:latin typeface="Barlow"/>
              </a:rPr>
              <a:t>të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600" spc="4" dirty="0" err="1">
                <a:solidFill>
                  <a:srgbClr val="000000"/>
                </a:solidFill>
                <a:latin typeface="Barlow"/>
              </a:rPr>
              <a:t>thjeshtuar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 </a:t>
            </a:r>
            <a:r>
              <a:rPr lang="sq-AL" sz="1600" spc="4" dirty="0">
                <a:solidFill>
                  <a:srgbClr val="000000"/>
                </a:solidFill>
                <a:latin typeface="Barlow"/>
              </a:rPr>
              <a:t>të </a:t>
            </a:r>
            <a:r>
              <a:rPr lang="en-US" sz="1600" spc="4" dirty="0" err="1">
                <a:solidFill>
                  <a:srgbClr val="000000"/>
                </a:solidFill>
                <a:latin typeface="Barlow"/>
              </a:rPr>
              <a:t>tij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, </a:t>
            </a:r>
            <a:r>
              <a:rPr lang="en-US" sz="1600" spc="4" dirty="0" err="1">
                <a:solidFill>
                  <a:srgbClr val="000000"/>
                </a:solidFill>
                <a:latin typeface="Barlow"/>
              </a:rPr>
              <a:t>dedikuar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600" spc="4" dirty="0" err="1">
                <a:solidFill>
                  <a:srgbClr val="000000"/>
                </a:solidFill>
                <a:latin typeface="Barlow"/>
              </a:rPr>
              <a:t>për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 </a:t>
            </a:r>
            <a:r>
              <a:rPr lang="en-US" sz="1600" spc="4" dirty="0" err="1">
                <a:solidFill>
                  <a:srgbClr val="000000"/>
                </a:solidFill>
                <a:latin typeface="Barlow"/>
              </a:rPr>
              <a:t>publikun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 e </a:t>
            </a:r>
            <a:r>
              <a:rPr lang="en-US" sz="1600" spc="4" dirty="0" err="1">
                <a:solidFill>
                  <a:srgbClr val="000000"/>
                </a:solidFill>
                <a:latin typeface="Barlow"/>
              </a:rPr>
              <a:t>gjerë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.</a:t>
            </a:r>
            <a:endParaRPr lang="sq-AL" sz="1600" spc="4" dirty="0">
              <a:solidFill>
                <a:srgbClr val="000000"/>
              </a:solidFill>
              <a:latin typeface="Barlow"/>
            </a:endParaRPr>
          </a:p>
          <a:p>
            <a:pPr rtl="0">
              <a:lnSpc>
                <a:spcPct val="150000"/>
              </a:lnSpc>
            </a:pPr>
            <a:endParaRPr lang="sq-AL" sz="1600" spc="4" dirty="0">
              <a:solidFill>
                <a:srgbClr val="000000"/>
              </a:solidFill>
              <a:latin typeface="Barlow"/>
            </a:endParaRPr>
          </a:p>
          <a:p>
            <a:pPr rtl="0">
              <a:lnSpc>
                <a:spcPct val="150000"/>
              </a:lnSpc>
            </a:pPr>
            <a:r>
              <a:rPr lang="sq-AL" sz="1600" b="1" spc="4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Përdorimi i tekstit </a:t>
            </a:r>
          </a:p>
          <a:p>
            <a:pPr rtl="0"/>
            <a:r>
              <a:rPr lang="sq-AL" sz="1600" spc="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Përdorimi i tekstit dhe  të dhënave të paraqitura në këtë raport, me kusht që të referohen </a:t>
            </a:r>
            <a:r>
              <a:rPr lang="en-US" sz="1600" spc="4" dirty="0" err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të</a:t>
            </a:r>
            <a:r>
              <a:rPr lang="en-US" sz="1600" spc="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sq-AL" sz="1600" spc="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pandrysh</a:t>
            </a:r>
            <a:r>
              <a:rPr lang="en-US" sz="1600" spc="4" dirty="0" err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uara</a:t>
            </a:r>
            <a:r>
              <a:rPr lang="sq-AL" sz="1600" spc="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, lejohet me citimin e burimit:</a:t>
            </a:r>
          </a:p>
          <a:p>
            <a:pPr rtl="0"/>
            <a:r>
              <a:rPr lang="sq-AL" sz="1400" i="1" spc="4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Burimi: Ministria e Financave</a:t>
            </a:r>
          </a:p>
          <a:p>
            <a:pPr rtl="0">
              <a:lnSpc>
                <a:spcPct val="150000"/>
              </a:lnSpc>
            </a:pPr>
            <a:endParaRPr lang="sq-AL" sz="1600" spc="4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rtl="0">
              <a:lnSpc>
                <a:spcPct val="150000"/>
              </a:lnSpc>
            </a:pPr>
            <a:r>
              <a:rPr lang="sq-AL" sz="1600" b="1" spc="4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Modifikimi  i tekstit </a:t>
            </a:r>
          </a:p>
          <a:p>
            <a:pPr rtl="0"/>
            <a:r>
              <a:rPr lang="sq-AL" sz="1600" spc="4" dirty="0">
                <a:solidFill>
                  <a:srgbClr val="000000"/>
                </a:solidFill>
                <a:latin typeface="Barlow" panose="00000500000000000000" pitchFamily="2" charset="0"/>
                <a:ea typeface="Barlow Bold"/>
                <a:cs typeface="Barlow Bold"/>
                <a:sym typeface="Barlow Bold"/>
              </a:rPr>
              <a:t>Në rast se teksti, të dhënat ose grafikët e paraqitur këtu përdoren për të gjeneruar material  ose të dhëna të ndryshme, preferohet citimi: </a:t>
            </a:r>
            <a:r>
              <a:rPr lang="sq-AL" sz="1400" i="1" spc="4" dirty="0">
                <a:solidFill>
                  <a:srgbClr val="0070C0"/>
                </a:solidFill>
                <a:latin typeface="Barlow" panose="00000500000000000000" pitchFamily="2" charset="0"/>
                <a:ea typeface="Barlow Bold"/>
                <a:cs typeface="Barlow Bold"/>
                <a:sym typeface="Barlow Bold"/>
              </a:rPr>
              <a:t>Mbështetur në të dhënat e Ministrisë së Financave</a:t>
            </a:r>
            <a:endParaRPr lang="sq-AL" sz="1600" spc="4" dirty="0">
              <a:solidFill>
                <a:srgbClr val="0070C0"/>
              </a:solidFill>
              <a:latin typeface="Barlow" panose="00000500000000000000" pitchFamily="2" charset="0"/>
              <a:ea typeface="Barlow Bold"/>
              <a:cs typeface="Barlow Bold"/>
              <a:sym typeface="Barlow Bold"/>
            </a:endParaRPr>
          </a:p>
          <a:p>
            <a:pPr rtl="0">
              <a:lnSpc>
                <a:spcPct val="150000"/>
              </a:lnSpc>
            </a:pPr>
            <a:endParaRPr lang="sq-AL" sz="1600" spc="4" dirty="0">
              <a:solidFill>
                <a:srgbClr val="000000"/>
              </a:solidFill>
              <a:latin typeface="Barlow" panose="00000500000000000000" pitchFamily="2" charset="0"/>
              <a:ea typeface="Barlow"/>
              <a:cs typeface="Barlow"/>
              <a:sym typeface="Barlow Bold"/>
            </a:endParaRPr>
          </a:p>
          <a:p>
            <a:pPr rtl="0">
              <a:lnSpc>
                <a:spcPct val="150000"/>
              </a:lnSpc>
            </a:pPr>
            <a:r>
              <a:rPr lang="sq-AL" sz="1600" b="1" spc="4" dirty="0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Informacione të tjera</a:t>
            </a:r>
          </a:p>
          <a:p>
            <a:pPr rtl="0"/>
            <a:r>
              <a:rPr lang="sq-AL" sz="1600" spc="4" dirty="0">
                <a:solidFill>
                  <a:srgbClr val="000000"/>
                </a:solidFill>
                <a:latin typeface="Barlow"/>
              </a:rPr>
              <a:t>Paket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a</a:t>
            </a:r>
            <a:r>
              <a:rPr lang="sq-AL" sz="1600" spc="4" dirty="0">
                <a:solidFill>
                  <a:srgbClr val="000000"/>
                </a:solidFill>
                <a:latin typeface="Barlow"/>
              </a:rPr>
              <a:t> e Projektligjit te Buxhetit Faktik 2024</a:t>
            </a:r>
            <a:r>
              <a:rPr lang="en-US" sz="1600" spc="4" dirty="0">
                <a:solidFill>
                  <a:srgbClr val="000000"/>
                </a:solidFill>
                <a:latin typeface="Barlow"/>
              </a:rPr>
              <a:t> </a:t>
            </a:r>
            <a:r>
              <a:rPr lang="sq-AL" sz="1600" spc="4" dirty="0">
                <a:solidFill>
                  <a:srgbClr val="000000"/>
                </a:solidFill>
                <a:latin typeface="Barlow" panose="00000500000000000000" pitchFamily="2" charset="0"/>
                <a:ea typeface="Barlow Bold"/>
                <a:cs typeface="Barlow Bold"/>
                <a:sym typeface="Barlow Bold"/>
              </a:rPr>
              <a:t>dhe tabelat përkatëse gjenden në faqen e internetit të Ministrisë së Financave:</a:t>
            </a:r>
          </a:p>
          <a:p>
            <a:pPr rtl="0"/>
            <a:r>
              <a:rPr lang="sq-AL" sz="1400" u="sng" spc="4" dirty="0">
                <a:solidFill>
                  <a:srgbClr val="0070C0"/>
                </a:solidFill>
                <a:latin typeface="Barlow Bold"/>
                <a:sym typeface="Barlow Bold"/>
              </a:rPr>
              <a:t>www.financa.gov.al</a:t>
            </a:r>
          </a:p>
          <a:p>
            <a:pPr rtl="0">
              <a:lnSpc>
                <a:spcPct val="150000"/>
              </a:lnSpc>
            </a:pPr>
            <a:endParaRPr lang="sq-AL" sz="1600" b="1" spc="4" dirty="0">
              <a:solidFill>
                <a:srgbClr val="000000"/>
              </a:solidFill>
              <a:latin typeface="Barlow Bold"/>
              <a:ea typeface="Barlow Bold"/>
              <a:cs typeface="Barlow Bold"/>
              <a:sym typeface="Barlow Bold"/>
            </a:endParaRPr>
          </a:p>
          <a:p>
            <a:pPr lvl="0" rtl="0"/>
            <a:r>
              <a:rPr lang="sq-AL" sz="1600" spc="4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Për informacione ose sqarime të nevojshme, mund të drejtoheni në adresën e mëposhtme: </a:t>
            </a:r>
            <a:endParaRPr lang="en-US" sz="1600" spc="4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lvl="0"/>
            <a:r>
              <a:rPr lang="en-US" sz="1400" i="1" spc="4" dirty="0" err="1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Drejtoria</a:t>
            </a:r>
            <a:r>
              <a:rPr lang="en-US" sz="1400" i="1" spc="4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 e </a:t>
            </a:r>
            <a:r>
              <a:rPr lang="en-US" sz="1400" i="1" spc="4" dirty="0" err="1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Menaxhimit</a:t>
            </a:r>
            <a:r>
              <a:rPr lang="en-US" sz="1400" i="1" spc="4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1400" i="1" spc="4" dirty="0" err="1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të</a:t>
            </a:r>
            <a:r>
              <a:rPr lang="en-US" sz="1400" i="1" spc="4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1400" i="1" spc="4" dirty="0" err="1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Buxhetit</a:t>
            </a:r>
            <a:r>
              <a:rPr lang="en-US" sz="1400" i="1" spc="4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</a:p>
          <a:p>
            <a:pPr lvl="0" rtl="0"/>
            <a:r>
              <a:rPr lang="sq-AL" sz="1400" i="1" spc="4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Drejtoria e Përgjithshme e Buxhetit, </a:t>
            </a:r>
            <a:endParaRPr lang="en-US" sz="1400" i="1" spc="4" dirty="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  <a:p>
            <a:pPr lvl="0" rtl="0"/>
            <a:r>
              <a:rPr lang="sq-AL" sz="1400" i="1" spc="4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Ministria e Financave, </a:t>
            </a:r>
          </a:p>
          <a:p>
            <a:pPr lvl="0" rtl="0"/>
            <a:r>
              <a:rPr lang="sq-AL" sz="1400" i="1" spc="4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Bulevardi “Dëshmorët e Kombit“, </a:t>
            </a:r>
            <a:endParaRPr lang="en-US" sz="1400" i="1" spc="4" dirty="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  <a:p>
            <a:pPr lvl="0" rtl="0"/>
            <a:r>
              <a:rPr lang="sq-AL" sz="1400" i="1" spc="4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Tiranë.</a:t>
            </a:r>
          </a:p>
          <a:p>
            <a:pPr lvl="0" rtl="0">
              <a:lnSpc>
                <a:spcPct val="150000"/>
              </a:lnSpc>
            </a:pPr>
            <a:r>
              <a:rPr lang="sq-AL" sz="1400" spc="4" dirty="0">
                <a:solidFill>
                  <a:srgbClr val="000000"/>
                </a:solidFill>
                <a:latin typeface="Barlow"/>
                <a:sym typeface="Barlow Bold"/>
              </a:rPr>
              <a:t>email:</a:t>
            </a:r>
            <a:r>
              <a:rPr lang="en-US" sz="1400" u="sng" spc="4" dirty="0" err="1">
                <a:solidFill>
                  <a:srgbClr val="0070C0"/>
                </a:solidFill>
                <a:latin typeface="Barlow Bold"/>
                <a:ea typeface="Barlow Bold"/>
                <a:cs typeface="Barlow Bold"/>
                <a:sym typeface="Barlow Bold"/>
              </a:rPr>
              <a:t>i</a:t>
            </a:r>
            <a:r>
              <a:rPr lang="sq-AL" sz="1400" u="sng" spc="4" dirty="0">
                <a:solidFill>
                  <a:srgbClr val="0070C0"/>
                </a:solidFill>
                <a:latin typeface="Barlow Bold"/>
                <a:ea typeface="Barlow Bold"/>
                <a:cs typeface="Barlow Bold"/>
                <a:sym typeface="Barlow Bold"/>
              </a:rPr>
              <a:t>nfo@financa.gov.al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7062" y="9288526"/>
            <a:ext cx="487763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>
              <a:lnSpc>
                <a:spcPts val="1399"/>
              </a:lnSpc>
            </a:pPr>
            <a:endParaRPr lang="sq-AL" sz="1600" i="1" spc="3" noProof="0" dirty="0">
              <a:solidFill>
                <a:srgbClr val="0070C0"/>
              </a:solidFill>
              <a:latin typeface="Barlow Italics"/>
              <a:ea typeface="Barlow Italics"/>
              <a:cs typeface="Barlow Italics"/>
              <a:sym typeface="Barlow Italics"/>
            </a:endParaRPr>
          </a:p>
          <a:p>
            <a:pPr algn="l" rtl="0">
              <a:lnSpc>
                <a:spcPts val="1399"/>
              </a:lnSpc>
            </a:pPr>
            <a:r>
              <a:rPr lang="en-US" sz="1400" i="1" spc="3" noProof="0" dirty="0">
                <a:solidFill>
                  <a:srgbClr val="0070C0"/>
                </a:solidFill>
                <a:latin typeface="Barlow Italics"/>
                <a:ea typeface="Barlow Italics"/>
                <a:cs typeface="Barlow Italics"/>
                <a:sym typeface="Barlow Italics"/>
              </a:rPr>
              <a:t>  </a:t>
            </a:r>
            <a:r>
              <a:rPr lang="sq-AL" sz="1400" i="1" spc="3" noProof="0" dirty="0">
                <a:solidFill>
                  <a:srgbClr val="0070C0"/>
                </a:solidFill>
                <a:latin typeface="Barlow Italics"/>
                <a:ea typeface="Barlow Italics"/>
                <a:cs typeface="Barlow Italics"/>
                <a:sym typeface="Barlow Italics"/>
              </a:rPr>
              <a:t>Botimi i këtij dokumenti u mundësua nga Ministria e Financave</a:t>
            </a:r>
          </a:p>
        </p:txBody>
      </p:sp>
      <p:sp>
        <p:nvSpPr>
          <p:cNvPr id="21" name="AutoShape 21"/>
          <p:cNvSpPr/>
          <p:nvPr/>
        </p:nvSpPr>
        <p:spPr>
          <a:xfrm flipH="1" flipV="1">
            <a:off x="-4" y="9936000"/>
            <a:ext cx="3321053" cy="15866"/>
          </a:xfrm>
          <a:prstGeom prst="line">
            <a:avLst/>
          </a:prstGeom>
          <a:ln w="38100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rtl="0"/>
            <a:endParaRPr lang="sq-AL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3800DC-FF08-4AAB-B398-6B588D9A0ABA}"/>
              </a:ext>
            </a:extLst>
          </p:cNvPr>
          <p:cNvSpPr/>
          <p:nvPr/>
        </p:nvSpPr>
        <p:spPr>
          <a:xfrm>
            <a:off x="667061" y="9662622"/>
            <a:ext cx="1192762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lnSpc>
                <a:spcPts val="1399"/>
              </a:lnSpc>
            </a:pPr>
            <a:r>
              <a:rPr lang="sq-AL" sz="1400" i="1" spc="3" noProof="0" dirty="0">
                <a:solidFill>
                  <a:srgbClr val="0070C0"/>
                </a:solidFill>
                <a:latin typeface="Barlow Italics"/>
                <a:sym typeface="Barlow Italics"/>
              </a:rPr>
              <a:t>Qershor 202</a:t>
            </a:r>
            <a:r>
              <a:rPr lang="en-US" sz="1400" i="1" spc="3" noProof="0" dirty="0">
                <a:solidFill>
                  <a:srgbClr val="0070C0"/>
                </a:solidFill>
                <a:latin typeface="Barlow Italics"/>
                <a:sym typeface="Barlow Italics"/>
              </a:rPr>
              <a:t>5</a:t>
            </a:r>
            <a:endParaRPr lang="sq-AL" sz="1400" i="1" spc="3" noProof="0" dirty="0">
              <a:solidFill>
                <a:srgbClr val="0070C0"/>
              </a:solidFill>
              <a:latin typeface="Barlow Italics"/>
              <a:sym typeface="Barlow Itali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4F87CA-7A2E-42B2-9C21-1022157CD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28" y="8995515"/>
            <a:ext cx="1520930" cy="101395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DD3DA75-39EA-D273-00F0-03E37AF5D02D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47" name="Group 2">
              <a:extLst>
                <a:ext uri="{FF2B5EF4-FFF2-40B4-BE49-F238E27FC236}">
                  <a16:creationId xmlns:a16="http://schemas.microsoft.com/office/drawing/2014/main" id="{1FBD57EC-5C0C-6F5B-D5D1-89E0BC56B4AA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48" name="Freeform 3">
                <a:extLst>
                  <a:ext uri="{FF2B5EF4-FFF2-40B4-BE49-F238E27FC236}">
                    <a16:creationId xmlns:a16="http://schemas.microsoft.com/office/drawing/2014/main" id="{2449401F-0768-8E48-957A-204816532666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49" name="TextBox 4">
                <a:extLst>
                  <a:ext uri="{FF2B5EF4-FFF2-40B4-BE49-F238E27FC236}">
                    <a16:creationId xmlns:a16="http://schemas.microsoft.com/office/drawing/2014/main" id="{FF1645BF-51A8-6977-5FE6-81210B468C5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50" name="Group 19">
              <a:extLst>
                <a:ext uri="{FF2B5EF4-FFF2-40B4-BE49-F238E27FC236}">
                  <a16:creationId xmlns:a16="http://schemas.microsoft.com/office/drawing/2014/main" id="{0DE6D509-CB87-6416-07D8-C9D92FFE2460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51" name="TextBox 20">
                <a:extLst>
                  <a:ext uri="{FF2B5EF4-FFF2-40B4-BE49-F238E27FC236}">
                    <a16:creationId xmlns:a16="http://schemas.microsoft.com/office/drawing/2014/main" id="{1FCFAB1B-8CCF-0245-4DC5-7AE906B47912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 </a:t>
                </a:r>
              </a:p>
            </p:txBody>
          </p:sp>
          <p:sp>
            <p:nvSpPr>
              <p:cNvPr id="52" name="TextBox 21">
                <a:extLst>
                  <a:ext uri="{FF2B5EF4-FFF2-40B4-BE49-F238E27FC236}">
                    <a16:creationId xmlns:a16="http://schemas.microsoft.com/office/drawing/2014/main" id="{6F6FC016-68A1-A387-1561-69E86E40622E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en-US" sz="1200" b="1" spc="4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2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55" name="Group 5">
            <a:extLst>
              <a:ext uri="{FF2B5EF4-FFF2-40B4-BE49-F238E27FC236}">
                <a16:creationId xmlns:a16="http://schemas.microsoft.com/office/drawing/2014/main" id="{47FE00E1-7274-2497-29D0-4E96EB377B35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BBF3FA8A-DC94-5DA7-766B-98DCB9C70066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57" name="TextBox 7">
              <a:extLst>
                <a:ext uri="{FF2B5EF4-FFF2-40B4-BE49-F238E27FC236}">
                  <a16:creationId xmlns:a16="http://schemas.microsoft.com/office/drawing/2014/main" id="{4DD677E4-8BFD-1C1B-AB8C-EE0FFB2D137D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58" name="Group 15">
            <a:extLst>
              <a:ext uri="{FF2B5EF4-FFF2-40B4-BE49-F238E27FC236}">
                <a16:creationId xmlns:a16="http://schemas.microsoft.com/office/drawing/2014/main" id="{3B705A39-1E3E-DB0D-8E0E-C6E9839E0479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A36E0967-42FE-8645-2AD6-00442BF847E4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60" name="TextBox 17">
              <a:extLst>
                <a:ext uri="{FF2B5EF4-FFF2-40B4-BE49-F238E27FC236}">
                  <a16:creationId xmlns:a16="http://schemas.microsoft.com/office/drawing/2014/main" id="{C1CF509D-1D7F-F24D-5E73-295E085559B9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61" name="Group 18">
            <a:extLst>
              <a:ext uri="{FF2B5EF4-FFF2-40B4-BE49-F238E27FC236}">
                <a16:creationId xmlns:a16="http://schemas.microsoft.com/office/drawing/2014/main" id="{5065A235-71A5-1D51-42C6-1C922E269F32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479387D7-AB9B-6192-E1D6-256C0ECF7E4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63" name="TextBox 20">
              <a:extLst>
                <a:ext uri="{FF2B5EF4-FFF2-40B4-BE49-F238E27FC236}">
                  <a16:creationId xmlns:a16="http://schemas.microsoft.com/office/drawing/2014/main" id="{8D9EB226-6B5C-94D4-D07E-6AC2AE6D3E81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64" name="Group 8">
            <a:extLst>
              <a:ext uri="{FF2B5EF4-FFF2-40B4-BE49-F238E27FC236}">
                <a16:creationId xmlns:a16="http://schemas.microsoft.com/office/drawing/2014/main" id="{07CA299B-9F88-CA34-2FF8-E96298DEC4D6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699282FF-0F9C-121A-D206-E39769BEA1F0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0A72AE8B-EF35-7985-42CA-F17707E12C91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1A294-B0A2-7020-FE29-3D219371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3A0343C1-2AA1-FD8F-126F-FE5E4E23BAB6}"/>
              </a:ext>
            </a:extLst>
          </p:cNvPr>
          <p:cNvSpPr txBox="1"/>
          <p:nvPr/>
        </p:nvSpPr>
        <p:spPr>
          <a:xfrm>
            <a:off x="755999" y="689325"/>
            <a:ext cx="6177121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ARSIMI DHE SPORTET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89804B9-9CA4-6BB1-1B29-5F487D28D9EB}"/>
              </a:ext>
            </a:extLst>
          </p:cNvPr>
          <p:cNvSpPr/>
          <p:nvPr/>
        </p:nvSpPr>
        <p:spPr>
          <a:xfrm>
            <a:off x="760915" y="1205513"/>
            <a:ext cx="1961368" cy="1205366"/>
          </a:xfrm>
          <a:custGeom>
            <a:avLst/>
            <a:gdLst>
              <a:gd name="connsiteX0" fmla="*/ 11063 w 1390939"/>
              <a:gd name="connsiteY0" fmla="*/ 52125 h 867129"/>
              <a:gd name="connsiteX1" fmla="*/ 479 w 1390939"/>
              <a:gd name="connsiteY1" fmla="*/ 511442 h 867129"/>
              <a:gd name="connsiteX2" fmla="*/ 17413 w 1390939"/>
              <a:gd name="connsiteY2" fmla="*/ 718875 h 867129"/>
              <a:gd name="connsiteX3" fmla="*/ 70329 w 1390939"/>
              <a:gd name="connsiteY3" fmla="*/ 786609 h 867129"/>
              <a:gd name="connsiteX4" fmla="*/ 165579 w 1390939"/>
              <a:gd name="connsiteY4" fmla="*/ 788725 h 867129"/>
              <a:gd name="connsiteX5" fmla="*/ 823863 w 1390939"/>
              <a:gd name="connsiteY5" fmla="*/ 828942 h 867129"/>
              <a:gd name="connsiteX6" fmla="*/ 1236613 w 1390939"/>
              <a:gd name="connsiteY6" fmla="*/ 867042 h 867129"/>
              <a:gd name="connsiteX7" fmla="*/ 1338213 w 1390939"/>
              <a:gd name="connsiteY7" fmla="*/ 837409 h 867129"/>
              <a:gd name="connsiteX8" fmla="*/ 1386896 w 1390939"/>
              <a:gd name="connsiteY8" fmla="*/ 776025 h 867129"/>
              <a:gd name="connsiteX9" fmla="*/ 1384779 w 1390939"/>
              <a:gd name="connsiteY9" fmla="*/ 568592 h 867129"/>
              <a:gd name="connsiteX10" fmla="*/ 1357263 w 1390939"/>
              <a:gd name="connsiteY10" fmla="*/ 223575 h 867129"/>
              <a:gd name="connsiteX11" fmla="*/ 1333979 w 1390939"/>
              <a:gd name="connsiteY11" fmla="*/ 45775 h 867129"/>
              <a:gd name="connsiteX12" fmla="*/ 1287413 w 1390939"/>
              <a:gd name="connsiteY12" fmla="*/ 11909 h 867129"/>
              <a:gd name="connsiteX13" fmla="*/ 720146 w 1390939"/>
              <a:gd name="connsiteY13" fmla="*/ 7675 h 867129"/>
              <a:gd name="connsiteX14" fmla="*/ 239663 w 1390939"/>
              <a:gd name="connsiteY14" fmla="*/ 7675 h 867129"/>
              <a:gd name="connsiteX15" fmla="*/ 72446 w 1390939"/>
              <a:gd name="connsiteY15" fmla="*/ 5559 h 867129"/>
              <a:gd name="connsiteX16" fmla="*/ 11063 w 1390939"/>
              <a:gd name="connsiteY16" fmla="*/ 52125 h 86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939" h="867129">
                <a:moveTo>
                  <a:pt x="11063" y="52125"/>
                </a:moveTo>
                <a:cubicBezTo>
                  <a:pt x="-931" y="136439"/>
                  <a:pt x="-579" y="400317"/>
                  <a:pt x="479" y="511442"/>
                </a:cubicBezTo>
                <a:cubicBezTo>
                  <a:pt x="1537" y="622567"/>
                  <a:pt x="5771" y="673014"/>
                  <a:pt x="17413" y="718875"/>
                </a:cubicBezTo>
                <a:cubicBezTo>
                  <a:pt x="29055" y="764736"/>
                  <a:pt x="45635" y="774967"/>
                  <a:pt x="70329" y="786609"/>
                </a:cubicBezTo>
                <a:cubicBezTo>
                  <a:pt x="95023" y="798251"/>
                  <a:pt x="165579" y="788725"/>
                  <a:pt x="165579" y="788725"/>
                </a:cubicBezTo>
                <a:lnTo>
                  <a:pt x="823863" y="828942"/>
                </a:lnTo>
                <a:cubicBezTo>
                  <a:pt x="1002369" y="841995"/>
                  <a:pt x="1150888" y="865631"/>
                  <a:pt x="1236613" y="867042"/>
                </a:cubicBezTo>
                <a:cubicBezTo>
                  <a:pt x="1322338" y="868453"/>
                  <a:pt x="1313166" y="852578"/>
                  <a:pt x="1338213" y="837409"/>
                </a:cubicBezTo>
                <a:cubicBezTo>
                  <a:pt x="1363260" y="822240"/>
                  <a:pt x="1379135" y="820828"/>
                  <a:pt x="1386896" y="776025"/>
                </a:cubicBezTo>
                <a:cubicBezTo>
                  <a:pt x="1394657" y="731222"/>
                  <a:pt x="1389718" y="660667"/>
                  <a:pt x="1384779" y="568592"/>
                </a:cubicBezTo>
                <a:cubicBezTo>
                  <a:pt x="1379840" y="476517"/>
                  <a:pt x="1365730" y="310711"/>
                  <a:pt x="1357263" y="223575"/>
                </a:cubicBezTo>
                <a:cubicBezTo>
                  <a:pt x="1348796" y="136439"/>
                  <a:pt x="1345621" y="81053"/>
                  <a:pt x="1333979" y="45775"/>
                </a:cubicBezTo>
                <a:cubicBezTo>
                  <a:pt x="1322337" y="10497"/>
                  <a:pt x="1389719" y="18259"/>
                  <a:pt x="1287413" y="11909"/>
                </a:cubicBezTo>
                <a:cubicBezTo>
                  <a:pt x="1185108" y="5559"/>
                  <a:pt x="720146" y="7675"/>
                  <a:pt x="720146" y="7675"/>
                </a:cubicBezTo>
                <a:lnTo>
                  <a:pt x="239663" y="7675"/>
                </a:lnTo>
                <a:cubicBezTo>
                  <a:pt x="131713" y="7322"/>
                  <a:pt x="109488" y="-1849"/>
                  <a:pt x="72446" y="5559"/>
                </a:cubicBezTo>
                <a:cubicBezTo>
                  <a:pt x="35404" y="12967"/>
                  <a:pt x="23057" y="-32189"/>
                  <a:pt x="11063" y="52125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të planifikuara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76.9 miliardë lekë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CA8683-561A-C4F0-6F14-87E133395D62}"/>
              </a:ext>
            </a:extLst>
          </p:cNvPr>
          <p:cNvSpPr/>
          <p:nvPr/>
        </p:nvSpPr>
        <p:spPr>
          <a:xfrm>
            <a:off x="2851740" y="2451116"/>
            <a:ext cx="1934096" cy="1205368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rgbClr val="365B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latin typeface="Barlow" panose="00000500000000000000" pitchFamily="2" charset="0"/>
              </a:rPr>
              <a:t>faktike</a:t>
            </a:r>
            <a:endParaRPr lang="sq-AL" sz="1400" b="1" noProof="0" dirty="0"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3.</a:t>
            </a:r>
            <a:r>
              <a:rPr lang="en-US" sz="1400" b="1" noProof="0" dirty="0">
                <a:latin typeface="Barlow" panose="00000500000000000000" pitchFamily="2" charset="0"/>
              </a:rPr>
              <a:t>1</a:t>
            </a:r>
            <a:r>
              <a:rPr lang="sq-AL" sz="1400" b="1" noProof="0" dirty="0">
                <a:latin typeface="Barlow" panose="00000500000000000000" pitchFamily="2" charset="0"/>
              </a:rPr>
              <a:t>% e PBB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345A4AA-AA7F-322F-709C-99ADE27A0112}"/>
              </a:ext>
            </a:extLst>
          </p:cNvPr>
          <p:cNvSpPr/>
          <p:nvPr/>
        </p:nvSpPr>
        <p:spPr>
          <a:xfrm>
            <a:off x="2822174" y="1212892"/>
            <a:ext cx="1945229" cy="1165152"/>
          </a:xfrm>
          <a:custGeom>
            <a:avLst/>
            <a:gdLst>
              <a:gd name="connsiteX0" fmla="*/ 10697 w 1379494"/>
              <a:gd name="connsiteY0" fmla="*/ 135515 h 775813"/>
              <a:gd name="connsiteX1" fmla="*/ 13872 w 1379494"/>
              <a:gd name="connsiteY1" fmla="*/ 641927 h 775813"/>
              <a:gd name="connsiteX2" fmla="*/ 102772 w 1379494"/>
              <a:gd name="connsiteY2" fmla="*/ 770515 h 775813"/>
              <a:gd name="connsiteX3" fmla="*/ 636172 w 1379494"/>
              <a:gd name="connsiteY3" fmla="*/ 753052 h 775813"/>
              <a:gd name="connsiteX4" fmla="*/ 1244185 w 1379494"/>
              <a:gd name="connsiteY4" fmla="*/ 721302 h 775813"/>
              <a:gd name="connsiteX5" fmla="*/ 1372772 w 1379494"/>
              <a:gd name="connsiteY5" fmla="*/ 641927 h 775813"/>
              <a:gd name="connsiteX6" fmla="*/ 1360072 w 1379494"/>
              <a:gd name="connsiteY6" fmla="*/ 216477 h 775813"/>
              <a:gd name="connsiteX7" fmla="*/ 1348960 w 1379494"/>
              <a:gd name="connsiteY7" fmla="*/ 37090 h 775813"/>
              <a:gd name="connsiteX8" fmla="*/ 1085435 w 1379494"/>
              <a:gd name="connsiteY8" fmla="*/ 18040 h 775813"/>
              <a:gd name="connsiteX9" fmla="*/ 434560 w 1379494"/>
              <a:gd name="connsiteY9" fmla="*/ 2165 h 775813"/>
              <a:gd name="connsiteX10" fmla="*/ 115472 w 1379494"/>
              <a:gd name="connsiteY10" fmla="*/ 16452 h 775813"/>
              <a:gd name="connsiteX11" fmla="*/ 10697 w 1379494"/>
              <a:gd name="connsiteY11" fmla="*/ 135515 h 7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494" h="775813">
                <a:moveTo>
                  <a:pt x="10697" y="135515"/>
                </a:moveTo>
                <a:cubicBezTo>
                  <a:pt x="-6236" y="239761"/>
                  <a:pt x="-1474" y="536094"/>
                  <a:pt x="13872" y="641927"/>
                </a:cubicBezTo>
                <a:cubicBezTo>
                  <a:pt x="29218" y="747760"/>
                  <a:pt x="-945" y="751994"/>
                  <a:pt x="102772" y="770515"/>
                </a:cubicBezTo>
                <a:cubicBezTo>
                  <a:pt x="206489" y="789036"/>
                  <a:pt x="636172" y="753052"/>
                  <a:pt x="636172" y="753052"/>
                </a:cubicBezTo>
                <a:cubicBezTo>
                  <a:pt x="826407" y="744850"/>
                  <a:pt x="1121418" y="739823"/>
                  <a:pt x="1244185" y="721302"/>
                </a:cubicBezTo>
                <a:cubicBezTo>
                  <a:pt x="1366952" y="702781"/>
                  <a:pt x="1353458" y="726064"/>
                  <a:pt x="1372772" y="641927"/>
                </a:cubicBezTo>
                <a:cubicBezTo>
                  <a:pt x="1392086" y="557790"/>
                  <a:pt x="1364041" y="317283"/>
                  <a:pt x="1360072" y="216477"/>
                </a:cubicBezTo>
                <a:cubicBezTo>
                  <a:pt x="1356103" y="115671"/>
                  <a:pt x="1394733" y="70163"/>
                  <a:pt x="1348960" y="37090"/>
                </a:cubicBezTo>
                <a:cubicBezTo>
                  <a:pt x="1303187" y="4017"/>
                  <a:pt x="1237835" y="23861"/>
                  <a:pt x="1085435" y="18040"/>
                </a:cubicBezTo>
                <a:cubicBezTo>
                  <a:pt x="933035" y="12219"/>
                  <a:pt x="596220" y="2430"/>
                  <a:pt x="434560" y="2165"/>
                </a:cubicBezTo>
                <a:cubicBezTo>
                  <a:pt x="272900" y="1900"/>
                  <a:pt x="186645" y="-7890"/>
                  <a:pt x="115472" y="16452"/>
                </a:cubicBezTo>
                <a:cubicBezTo>
                  <a:pt x="44299" y="40794"/>
                  <a:pt x="27630" y="31269"/>
                  <a:pt x="10697" y="1355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solidFill>
                  <a:prstClr val="white"/>
                </a:solidFill>
                <a:latin typeface="Barlow" panose="00000500000000000000" pitchFamily="2" charset="0"/>
              </a:rPr>
              <a:t>faktike</a:t>
            </a:r>
            <a:endParaRPr lang="sq-AL" sz="1400" b="1" noProof="0" dirty="0">
              <a:solidFill>
                <a:prstClr val="white"/>
              </a:solidFill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76.1 miliardë lekë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993C1D-91B8-E7EB-AB61-A1230B64AA53}"/>
              </a:ext>
            </a:extLst>
          </p:cNvPr>
          <p:cNvSpPr/>
          <p:nvPr/>
        </p:nvSpPr>
        <p:spPr>
          <a:xfrm>
            <a:off x="851862" y="2457882"/>
            <a:ext cx="1918804" cy="1146736"/>
          </a:xfrm>
          <a:custGeom>
            <a:avLst/>
            <a:gdLst>
              <a:gd name="connsiteX0" fmla="*/ 2307 w 1360754"/>
              <a:gd name="connsiteY0" fmla="*/ 165248 h 824951"/>
              <a:gd name="connsiteX1" fmla="*/ 11832 w 1360754"/>
              <a:gd name="connsiteY1" fmla="*/ 611336 h 824951"/>
              <a:gd name="connsiteX2" fmla="*/ 45169 w 1360754"/>
              <a:gd name="connsiteY2" fmla="*/ 747861 h 824951"/>
              <a:gd name="connsiteX3" fmla="*/ 313457 w 1360754"/>
              <a:gd name="connsiteY3" fmla="*/ 806598 h 824951"/>
              <a:gd name="connsiteX4" fmla="*/ 1116732 w 1360754"/>
              <a:gd name="connsiteY4" fmla="*/ 820886 h 824951"/>
              <a:gd name="connsiteX5" fmla="*/ 1332632 w 1360754"/>
              <a:gd name="connsiteY5" fmla="*/ 741511 h 824951"/>
              <a:gd name="connsiteX6" fmla="*/ 1359619 w 1360754"/>
              <a:gd name="connsiteY6" fmla="*/ 428773 h 824951"/>
              <a:gd name="connsiteX7" fmla="*/ 1346919 w 1360754"/>
              <a:gd name="connsiteY7" fmla="*/ 116036 h 824951"/>
              <a:gd name="connsiteX8" fmla="*/ 1294532 w 1360754"/>
              <a:gd name="connsiteY8" fmla="*/ 25548 h 824951"/>
              <a:gd name="connsiteX9" fmla="*/ 1169119 w 1360754"/>
              <a:gd name="connsiteY9" fmla="*/ 148 h 824951"/>
              <a:gd name="connsiteX10" fmla="*/ 792882 w 1360754"/>
              <a:gd name="connsiteY10" fmla="*/ 14436 h 824951"/>
              <a:gd name="connsiteX11" fmla="*/ 262657 w 1360754"/>
              <a:gd name="connsiteY11" fmla="*/ 36661 h 824951"/>
              <a:gd name="connsiteX12" fmla="*/ 51519 w 1360754"/>
              <a:gd name="connsiteY12" fmla="*/ 63648 h 824951"/>
              <a:gd name="connsiteX13" fmla="*/ 2307 w 1360754"/>
              <a:gd name="connsiteY13" fmla="*/ 165248 h 8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0754" h="824951">
                <a:moveTo>
                  <a:pt x="2307" y="165248"/>
                </a:moveTo>
                <a:cubicBezTo>
                  <a:pt x="-4308" y="256529"/>
                  <a:pt x="4688" y="514234"/>
                  <a:pt x="11832" y="611336"/>
                </a:cubicBezTo>
                <a:cubicBezTo>
                  <a:pt x="18976" y="708438"/>
                  <a:pt x="-5102" y="715317"/>
                  <a:pt x="45169" y="747861"/>
                </a:cubicBezTo>
                <a:cubicBezTo>
                  <a:pt x="95440" y="780405"/>
                  <a:pt x="134863" y="794427"/>
                  <a:pt x="313457" y="806598"/>
                </a:cubicBezTo>
                <a:cubicBezTo>
                  <a:pt x="492051" y="818769"/>
                  <a:pt x="946870" y="831734"/>
                  <a:pt x="1116732" y="820886"/>
                </a:cubicBezTo>
                <a:cubicBezTo>
                  <a:pt x="1286595" y="810038"/>
                  <a:pt x="1292151" y="806863"/>
                  <a:pt x="1332632" y="741511"/>
                </a:cubicBezTo>
                <a:cubicBezTo>
                  <a:pt x="1373113" y="676159"/>
                  <a:pt x="1357238" y="533019"/>
                  <a:pt x="1359619" y="428773"/>
                </a:cubicBezTo>
                <a:cubicBezTo>
                  <a:pt x="1362000" y="324527"/>
                  <a:pt x="1357767" y="183240"/>
                  <a:pt x="1346919" y="116036"/>
                </a:cubicBezTo>
                <a:cubicBezTo>
                  <a:pt x="1336071" y="48832"/>
                  <a:pt x="1324165" y="44863"/>
                  <a:pt x="1294532" y="25548"/>
                </a:cubicBezTo>
                <a:cubicBezTo>
                  <a:pt x="1264899" y="6233"/>
                  <a:pt x="1252727" y="2000"/>
                  <a:pt x="1169119" y="148"/>
                </a:cubicBezTo>
                <a:cubicBezTo>
                  <a:pt x="1085511" y="-1704"/>
                  <a:pt x="792882" y="14436"/>
                  <a:pt x="792882" y="14436"/>
                </a:cubicBezTo>
                <a:lnTo>
                  <a:pt x="262657" y="36661"/>
                </a:lnTo>
                <a:cubicBezTo>
                  <a:pt x="139097" y="44863"/>
                  <a:pt x="94911" y="40365"/>
                  <a:pt x="51519" y="63648"/>
                </a:cubicBezTo>
                <a:cubicBezTo>
                  <a:pt x="8127" y="86931"/>
                  <a:pt x="8922" y="73967"/>
                  <a:pt x="2307" y="165248"/>
                </a:cubicBezTo>
                <a:close/>
              </a:path>
            </a:pathLst>
          </a:custGeom>
          <a:solidFill>
            <a:srgbClr val="5D7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rritje në krahasim me vitin 2023</a:t>
            </a:r>
          </a:p>
          <a:p>
            <a:pPr lvl="0" algn="ctr" rtl="0"/>
            <a:r>
              <a:rPr lang="en-GB" sz="1400" b="1" dirty="0">
                <a:latin typeface="Barlow" panose="00000500000000000000" pitchFamily="2" charset="0"/>
              </a:rPr>
              <a:t>11.5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2F63591-004B-F201-FA33-408D34E4497D}"/>
              </a:ext>
            </a:extLst>
          </p:cNvPr>
          <p:cNvSpPr/>
          <p:nvPr/>
        </p:nvSpPr>
        <p:spPr>
          <a:xfrm>
            <a:off x="4834217" y="1200892"/>
            <a:ext cx="1961368" cy="1165152"/>
          </a:xfrm>
          <a:custGeom>
            <a:avLst/>
            <a:gdLst>
              <a:gd name="connsiteX0" fmla="*/ 2841 w 1366504"/>
              <a:gd name="connsiteY0" fmla="*/ 126136 h 842202"/>
              <a:gd name="connsiteX1" fmla="*/ 26654 w 1366504"/>
              <a:gd name="connsiteY1" fmla="*/ 581749 h 842202"/>
              <a:gd name="connsiteX2" fmla="*/ 66341 w 1366504"/>
              <a:gd name="connsiteY2" fmla="*/ 759549 h 842202"/>
              <a:gd name="connsiteX3" fmla="*/ 180641 w 1366504"/>
              <a:gd name="connsiteY3" fmla="*/ 840511 h 842202"/>
              <a:gd name="connsiteX4" fmla="*/ 758491 w 1366504"/>
              <a:gd name="connsiteY4" fmla="*/ 810349 h 842202"/>
              <a:gd name="connsiteX5" fmla="*/ 1237916 w 1366504"/>
              <a:gd name="connsiteY5" fmla="*/ 761136 h 842202"/>
              <a:gd name="connsiteX6" fmla="*/ 1337929 w 1366504"/>
              <a:gd name="connsiteY6" fmla="*/ 681761 h 842202"/>
              <a:gd name="connsiteX7" fmla="*/ 1364916 w 1366504"/>
              <a:gd name="connsiteY7" fmla="*/ 449986 h 842202"/>
              <a:gd name="connsiteX8" fmla="*/ 1301416 w 1366504"/>
              <a:gd name="connsiteY8" fmla="*/ 137249 h 842202"/>
              <a:gd name="connsiteX9" fmla="*/ 1252204 w 1366504"/>
              <a:gd name="connsiteY9" fmla="*/ 61049 h 842202"/>
              <a:gd name="connsiteX10" fmla="*/ 1017254 w 1366504"/>
              <a:gd name="connsiteY10" fmla="*/ 30886 h 842202"/>
              <a:gd name="connsiteX11" fmla="*/ 418766 w 1366504"/>
              <a:gd name="connsiteY11" fmla="*/ 8661 h 842202"/>
              <a:gd name="connsiteX12" fmla="*/ 93329 w 1366504"/>
              <a:gd name="connsiteY12" fmla="*/ 10249 h 842202"/>
              <a:gd name="connsiteX13" fmla="*/ 2841 w 1366504"/>
              <a:gd name="connsiteY13" fmla="*/ 126136 h 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504" h="842202">
                <a:moveTo>
                  <a:pt x="2841" y="126136"/>
                </a:moveTo>
                <a:cubicBezTo>
                  <a:pt x="-8271" y="221386"/>
                  <a:pt x="16071" y="476180"/>
                  <a:pt x="26654" y="581749"/>
                </a:cubicBezTo>
                <a:cubicBezTo>
                  <a:pt x="37237" y="687318"/>
                  <a:pt x="40677" y="716422"/>
                  <a:pt x="66341" y="759549"/>
                </a:cubicBezTo>
                <a:cubicBezTo>
                  <a:pt x="92005" y="802676"/>
                  <a:pt x="65283" y="832044"/>
                  <a:pt x="180641" y="840511"/>
                </a:cubicBezTo>
                <a:cubicBezTo>
                  <a:pt x="295999" y="848978"/>
                  <a:pt x="582279" y="823578"/>
                  <a:pt x="758491" y="810349"/>
                </a:cubicBezTo>
                <a:cubicBezTo>
                  <a:pt x="934703" y="797120"/>
                  <a:pt x="1141343" y="782567"/>
                  <a:pt x="1237916" y="761136"/>
                </a:cubicBezTo>
                <a:cubicBezTo>
                  <a:pt x="1334489" y="739705"/>
                  <a:pt x="1316762" y="733619"/>
                  <a:pt x="1337929" y="681761"/>
                </a:cubicBezTo>
                <a:cubicBezTo>
                  <a:pt x="1359096" y="629903"/>
                  <a:pt x="1371001" y="540738"/>
                  <a:pt x="1364916" y="449986"/>
                </a:cubicBezTo>
                <a:cubicBezTo>
                  <a:pt x="1358831" y="359234"/>
                  <a:pt x="1320201" y="202072"/>
                  <a:pt x="1301416" y="137249"/>
                </a:cubicBezTo>
                <a:cubicBezTo>
                  <a:pt x="1282631" y="72426"/>
                  <a:pt x="1299564" y="78776"/>
                  <a:pt x="1252204" y="61049"/>
                </a:cubicBezTo>
                <a:cubicBezTo>
                  <a:pt x="1204844" y="43322"/>
                  <a:pt x="1156160" y="39617"/>
                  <a:pt x="1017254" y="30886"/>
                </a:cubicBezTo>
                <a:cubicBezTo>
                  <a:pt x="878348" y="22155"/>
                  <a:pt x="572753" y="12100"/>
                  <a:pt x="418766" y="8661"/>
                </a:cubicBezTo>
                <a:cubicBezTo>
                  <a:pt x="264779" y="5222"/>
                  <a:pt x="162650" y="-9859"/>
                  <a:pt x="93329" y="10249"/>
                </a:cubicBezTo>
                <a:cubicBezTo>
                  <a:pt x="24008" y="30357"/>
                  <a:pt x="13953" y="30886"/>
                  <a:pt x="2841" y="1261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shkalla e zbatimit të buxhetit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98.9%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D38DF1A-89C7-A90B-55C6-9C3B7C070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874068"/>
              </p:ext>
            </p:extLst>
          </p:nvPr>
        </p:nvGraphicFramePr>
        <p:xfrm>
          <a:off x="539750" y="3745277"/>
          <a:ext cx="6591300" cy="522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5650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295650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pPr marL="129540" lvl="1" algn="just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sq-AL" sz="1300" b="1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Arritjet kryesore:</a:t>
                      </a:r>
                    </a:p>
                    <a:p>
                      <a:pPr marL="259080" lvl="1" indent="-129540" algn="just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229 mijë vajza dhe djem janë arsimuar në sistemin arsimor publik 9-vjeçar (44% vajza në zonat rurale dhe 56% vajza në zonat urbane).</a:t>
                      </a:r>
                    </a:p>
                    <a:p>
                      <a:pPr marL="259080" lvl="1" indent="-129540" algn="just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35,000 vajza dhe djem që jetojnë mbi 2 km larg shkollës, si dhe 12,000 mësues që punojnë mbi 5 km larg shtëpive të tyre, përfituan nga shërbimi i transportit falas.</a:t>
                      </a:r>
                    </a:p>
                    <a:p>
                      <a:pPr marL="259080" lvl="1" indent="-129540" algn="just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 gjithë nxënësit nga klasa e parë deri në klasën e nëntë përfituan libra shkollorë falas dhe rreth 13,000 nxënës nga grupet e pafavorizuara sociale përfituan libra shkollorë falas në arsimin e mesëm.</a:t>
                      </a:r>
                    </a:p>
                    <a:p>
                      <a:pPr marL="259080" lvl="1" indent="-129540" algn="just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4,600 studentë me aftësi të veçanta kanë marrë shërbime arsimore dhe mbështetje për të mbuluar shpenzimet me anë të  bursave dhe kuotave ushqimore.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Janë ndërtuar dhe rindërtuar  </a:t>
                      </a:r>
                      <a:r>
                        <a:rPr lang="en-GB" sz="13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33</a:t>
                      </a:r>
                      <a:r>
                        <a:rPr lang="sq-AL" sz="13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shkolla, përfshirë palestrat, në të gjithë Shqipërinë.</a:t>
                      </a: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8,000 studentë të arsimit të lartë përfituan bursa dhe mbështetje financiare për akomodim në konvikte studentore.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22,000 studentë 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me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rezultate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larta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akademike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dhe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nga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grupe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shoqërore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margjinalizuara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përfituan përjashtim të  plotë ose të pjesshëm nga tarifa vjetore e shkollimit.</a:t>
                      </a:r>
                      <a:endParaRPr lang="sq-AL" sz="1300" b="0" noProof="0" dirty="0">
                        <a:solidFill>
                          <a:srgbClr val="365B6D"/>
                        </a:solidFill>
                      </a:endParaRPr>
                    </a:p>
                    <a:p>
                      <a:pPr marL="259080" lvl="1" indent="-129540" algn="just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Afërsisht 3,500 studiues u financuan drejtpërdrejt për punë kërkimore bazë.</a:t>
                      </a:r>
                    </a:p>
                    <a:p>
                      <a:pPr marL="259080" lvl="1" indent="-129540" algn="just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sq-AL" sz="13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Janë bërë investime në mobilje dhe pajisje për klasat SMARTLAB në arsimin bazë.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 mbështetën 15 aktivitete të ekipeve kombëtare në kampionatet evropiane dhe botërore, si dhe në lojërat olimpike verore dhe dimërore dhe u mbështetën 28 ​​atletë dhe trajnerë elitarë që fituan medalje në aktivitete ndërkombëtare.</a:t>
                      </a:r>
                    </a:p>
                    <a:p>
                      <a:pPr marL="259080" lvl="1" indent="-129540" algn="just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Arial"/>
                        <a:buChar char="•"/>
                      </a:pPr>
                      <a:endParaRPr lang="sq-AL" sz="13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BD37272-F953-4E37-06B0-596AFF9E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050" y="8469633"/>
            <a:ext cx="3092451" cy="22110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114A45-92B1-5083-D0D4-BF279165F4B0}"/>
              </a:ext>
            </a:extLst>
          </p:cNvPr>
          <p:cNvGrpSpPr/>
          <p:nvPr/>
        </p:nvGrpSpPr>
        <p:grpSpPr>
          <a:xfrm>
            <a:off x="4464050" y="241300"/>
            <a:ext cx="3092451" cy="291705"/>
            <a:chOff x="4464050" y="241300"/>
            <a:chExt cx="3092451" cy="291705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8EE676F8-EE94-3159-AB66-C1FBBE5B7B35}"/>
                </a:ext>
              </a:extLst>
            </p:cNvPr>
            <p:cNvGrpSpPr/>
            <p:nvPr/>
          </p:nvGrpSpPr>
          <p:grpSpPr>
            <a:xfrm rot="5400000">
              <a:off x="5979155" y="-1044342"/>
              <a:ext cx="63104" cy="3091589"/>
              <a:chOff x="0" y="0"/>
              <a:chExt cx="17101" cy="934750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586E7F4E-4A21-40E1-F051-19EA3C8AECE8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14" name="TextBox 4">
                <a:extLst>
                  <a:ext uri="{FF2B5EF4-FFF2-40B4-BE49-F238E27FC236}">
                    <a16:creationId xmlns:a16="http://schemas.microsoft.com/office/drawing/2014/main" id="{DAA84157-B798-796B-50A7-B8A0FE38B3E1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9" name="Group 19">
              <a:extLst>
                <a:ext uri="{FF2B5EF4-FFF2-40B4-BE49-F238E27FC236}">
                  <a16:creationId xmlns:a16="http://schemas.microsoft.com/office/drawing/2014/main" id="{4AF56C3B-2AD9-67D0-7B1A-D1E4BAFDEF59}"/>
                </a:ext>
              </a:extLst>
            </p:cNvPr>
            <p:cNvGrpSpPr/>
            <p:nvPr/>
          </p:nvGrpSpPr>
          <p:grpSpPr>
            <a:xfrm>
              <a:off x="4464050" y="241300"/>
              <a:ext cx="3036746" cy="194284"/>
              <a:chOff x="120176" y="-97609"/>
              <a:chExt cx="2266969" cy="233489"/>
            </a:xfrm>
          </p:grpSpPr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6D154B48-E26C-DD66-0419-9F8404823581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</a:t>
                </a:r>
              </a:p>
            </p:txBody>
          </p:sp>
          <p:sp>
            <p:nvSpPr>
              <p:cNvPr id="12" name="TextBox 21">
                <a:extLst>
                  <a:ext uri="{FF2B5EF4-FFF2-40B4-BE49-F238E27FC236}">
                    <a16:creationId xmlns:a16="http://schemas.microsoft.com/office/drawing/2014/main" id="{453791DE-7274-0133-1CC2-CE471BD34740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2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0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15" name="Group 5">
            <a:extLst>
              <a:ext uri="{FF2B5EF4-FFF2-40B4-BE49-F238E27FC236}">
                <a16:creationId xmlns:a16="http://schemas.microsoft.com/office/drawing/2014/main" id="{E42C0DBA-EDAF-2E2C-03A6-5410B5E92F39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4A5AFEDC-FC81-5B7D-5BF1-02C2AD06AFD5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095177C8-6391-A35A-7E03-EDE5EABE1290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3" name="Group 15">
            <a:extLst>
              <a:ext uri="{FF2B5EF4-FFF2-40B4-BE49-F238E27FC236}">
                <a16:creationId xmlns:a16="http://schemas.microsoft.com/office/drawing/2014/main" id="{F968C566-FD5B-D262-AE37-16444589482B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4EB97AA0-D464-7CE5-889F-A34007E5644C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9094C491-E662-047E-A4FA-641A95694409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6" name="Group 18">
            <a:extLst>
              <a:ext uri="{FF2B5EF4-FFF2-40B4-BE49-F238E27FC236}">
                <a16:creationId xmlns:a16="http://schemas.microsoft.com/office/drawing/2014/main" id="{3E7C8064-B11A-554A-8A48-A7B50F538952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E5AE55B2-7A03-0C52-0130-963B479A08E8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DD4B3224-7203-5DA9-ADD0-AE344CF91391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458A15C-5B02-ECDD-BD0F-D390F7763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98" y="8972597"/>
            <a:ext cx="3171825" cy="172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99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2F106-D507-F3C2-E7B2-0C1AAD69E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9677DCCA-5213-B3A0-C436-FAB3C1F4D358}"/>
              </a:ext>
            </a:extLst>
          </p:cNvPr>
          <p:cNvSpPr txBox="1"/>
          <p:nvPr/>
        </p:nvSpPr>
        <p:spPr>
          <a:xfrm>
            <a:off x="755999" y="689325"/>
            <a:ext cx="6177121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MBROJTJA SOCIALE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6D31AF2-AEB4-CA72-4AAA-3239D8ECF61B}"/>
              </a:ext>
            </a:extLst>
          </p:cNvPr>
          <p:cNvSpPr/>
          <p:nvPr/>
        </p:nvSpPr>
        <p:spPr>
          <a:xfrm>
            <a:off x="755685" y="1232200"/>
            <a:ext cx="1961368" cy="1205366"/>
          </a:xfrm>
          <a:custGeom>
            <a:avLst/>
            <a:gdLst>
              <a:gd name="connsiteX0" fmla="*/ 11063 w 1390939"/>
              <a:gd name="connsiteY0" fmla="*/ 52125 h 867129"/>
              <a:gd name="connsiteX1" fmla="*/ 479 w 1390939"/>
              <a:gd name="connsiteY1" fmla="*/ 511442 h 867129"/>
              <a:gd name="connsiteX2" fmla="*/ 17413 w 1390939"/>
              <a:gd name="connsiteY2" fmla="*/ 718875 h 867129"/>
              <a:gd name="connsiteX3" fmla="*/ 70329 w 1390939"/>
              <a:gd name="connsiteY3" fmla="*/ 786609 h 867129"/>
              <a:gd name="connsiteX4" fmla="*/ 165579 w 1390939"/>
              <a:gd name="connsiteY4" fmla="*/ 788725 h 867129"/>
              <a:gd name="connsiteX5" fmla="*/ 823863 w 1390939"/>
              <a:gd name="connsiteY5" fmla="*/ 828942 h 867129"/>
              <a:gd name="connsiteX6" fmla="*/ 1236613 w 1390939"/>
              <a:gd name="connsiteY6" fmla="*/ 867042 h 867129"/>
              <a:gd name="connsiteX7" fmla="*/ 1338213 w 1390939"/>
              <a:gd name="connsiteY7" fmla="*/ 837409 h 867129"/>
              <a:gd name="connsiteX8" fmla="*/ 1386896 w 1390939"/>
              <a:gd name="connsiteY8" fmla="*/ 776025 h 867129"/>
              <a:gd name="connsiteX9" fmla="*/ 1384779 w 1390939"/>
              <a:gd name="connsiteY9" fmla="*/ 568592 h 867129"/>
              <a:gd name="connsiteX10" fmla="*/ 1357263 w 1390939"/>
              <a:gd name="connsiteY10" fmla="*/ 223575 h 867129"/>
              <a:gd name="connsiteX11" fmla="*/ 1333979 w 1390939"/>
              <a:gd name="connsiteY11" fmla="*/ 45775 h 867129"/>
              <a:gd name="connsiteX12" fmla="*/ 1287413 w 1390939"/>
              <a:gd name="connsiteY12" fmla="*/ 11909 h 867129"/>
              <a:gd name="connsiteX13" fmla="*/ 720146 w 1390939"/>
              <a:gd name="connsiteY13" fmla="*/ 7675 h 867129"/>
              <a:gd name="connsiteX14" fmla="*/ 239663 w 1390939"/>
              <a:gd name="connsiteY14" fmla="*/ 7675 h 867129"/>
              <a:gd name="connsiteX15" fmla="*/ 72446 w 1390939"/>
              <a:gd name="connsiteY15" fmla="*/ 5559 h 867129"/>
              <a:gd name="connsiteX16" fmla="*/ 11063 w 1390939"/>
              <a:gd name="connsiteY16" fmla="*/ 52125 h 86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939" h="867129">
                <a:moveTo>
                  <a:pt x="11063" y="52125"/>
                </a:moveTo>
                <a:cubicBezTo>
                  <a:pt x="-931" y="136439"/>
                  <a:pt x="-579" y="400317"/>
                  <a:pt x="479" y="511442"/>
                </a:cubicBezTo>
                <a:cubicBezTo>
                  <a:pt x="1537" y="622567"/>
                  <a:pt x="5771" y="673014"/>
                  <a:pt x="17413" y="718875"/>
                </a:cubicBezTo>
                <a:cubicBezTo>
                  <a:pt x="29055" y="764736"/>
                  <a:pt x="45635" y="774967"/>
                  <a:pt x="70329" y="786609"/>
                </a:cubicBezTo>
                <a:cubicBezTo>
                  <a:pt x="95023" y="798251"/>
                  <a:pt x="165579" y="788725"/>
                  <a:pt x="165579" y="788725"/>
                </a:cubicBezTo>
                <a:lnTo>
                  <a:pt x="823863" y="828942"/>
                </a:lnTo>
                <a:cubicBezTo>
                  <a:pt x="1002369" y="841995"/>
                  <a:pt x="1150888" y="865631"/>
                  <a:pt x="1236613" y="867042"/>
                </a:cubicBezTo>
                <a:cubicBezTo>
                  <a:pt x="1322338" y="868453"/>
                  <a:pt x="1313166" y="852578"/>
                  <a:pt x="1338213" y="837409"/>
                </a:cubicBezTo>
                <a:cubicBezTo>
                  <a:pt x="1363260" y="822240"/>
                  <a:pt x="1379135" y="820828"/>
                  <a:pt x="1386896" y="776025"/>
                </a:cubicBezTo>
                <a:cubicBezTo>
                  <a:pt x="1394657" y="731222"/>
                  <a:pt x="1389718" y="660667"/>
                  <a:pt x="1384779" y="568592"/>
                </a:cubicBezTo>
                <a:cubicBezTo>
                  <a:pt x="1379840" y="476517"/>
                  <a:pt x="1365730" y="310711"/>
                  <a:pt x="1357263" y="223575"/>
                </a:cubicBezTo>
                <a:cubicBezTo>
                  <a:pt x="1348796" y="136439"/>
                  <a:pt x="1345621" y="81053"/>
                  <a:pt x="1333979" y="45775"/>
                </a:cubicBezTo>
                <a:cubicBezTo>
                  <a:pt x="1322337" y="10497"/>
                  <a:pt x="1389719" y="18259"/>
                  <a:pt x="1287413" y="11909"/>
                </a:cubicBezTo>
                <a:cubicBezTo>
                  <a:pt x="1185108" y="5559"/>
                  <a:pt x="720146" y="7675"/>
                  <a:pt x="720146" y="7675"/>
                </a:cubicBezTo>
                <a:lnTo>
                  <a:pt x="239663" y="7675"/>
                </a:lnTo>
                <a:cubicBezTo>
                  <a:pt x="131713" y="7322"/>
                  <a:pt x="109488" y="-1849"/>
                  <a:pt x="72446" y="5559"/>
                </a:cubicBezTo>
                <a:cubicBezTo>
                  <a:pt x="35404" y="12967"/>
                  <a:pt x="23057" y="-32189"/>
                  <a:pt x="11063" y="52125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të planifikuara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228.1 miliardë lekë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2735CF7-020B-36CC-4948-31E4F94F4D90}"/>
              </a:ext>
            </a:extLst>
          </p:cNvPr>
          <p:cNvSpPr/>
          <p:nvPr/>
        </p:nvSpPr>
        <p:spPr>
          <a:xfrm>
            <a:off x="2788568" y="2456056"/>
            <a:ext cx="1934096" cy="1205368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rgbClr val="365B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shpenzime </a:t>
            </a:r>
            <a:r>
              <a:rPr lang="en-GB" sz="1400" b="1" noProof="0" dirty="0">
                <a:latin typeface="Barlow" panose="00000500000000000000" pitchFamily="2" charset="0"/>
              </a:rPr>
              <a:t> </a:t>
            </a:r>
            <a:r>
              <a:rPr lang="en-GB" sz="1400" b="1" noProof="0" dirty="0" err="1">
                <a:latin typeface="Barlow" panose="00000500000000000000" pitchFamily="2" charset="0"/>
              </a:rPr>
              <a:t>faktike</a:t>
            </a:r>
            <a:r>
              <a:rPr lang="en-GB" sz="1400" b="1" noProof="0" dirty="0">
                <a:latin typeface="Barlow" panose="00000500000000000000" pitchFamily="2" charset="0"/>
              </a:rPr>
              <a:t> </a:t>
            </a:r>
            <a:endParaRPr lang="sq-AL" sz="1400" b="1" noProof="0" dirty="0"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9.</a:t>
            </a:r>
            <a:r>
              <a:rPr lang="en-US" sz="1400" b="1" noProof="0" dirty="0">
                <a:latin typeface="Barlow" panose="00000500000000000000" pitchFamily="2" charset="0"/>
              </a:rPr>
              <a:t>1</a:t>
            </a:r>
            <a:r>
              <a:rPr lang="sq-AL" sz="1400" b="1" noProof="0" dirty="0">
                <a:latin typeface="Barlow" panose="00000500000000000000" pitchFamily="2" charset="0"/>
              </a:rPr>
              <a:t>% e PBB-së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443C4DB-3157-F70C-D789-46EC626EEE41}"/>
              </a:ext>
            </a:extLst>
          </p:cNvPr>
          <p:cNvSpPr/>
          <p:nvPr/>
        </p:nvSpPr>
        <p:spPr>
          <a:xfrm>
            <a:off x="2788568" y="1227029"/>
            <a:ext cx="1945229" cy="1165152"/>
          </a:xfrm>
          <a:custGeom>
            <a:avLst/>
            <a:gdLst>
              <a:gd name="connsiteX0" fmla="*/ 10697 w 1379494"/>
              <a:gd name="connsiteY0" fmla="*/ 135515 h 775813"/>
              <a:gd name="connsiteX1" fmla="*/ 13872 w 1379494"/>
              <a:gd name="connsiteY1" fmla="*/ 641927 h 775813"/>
              <a:gd name="connsiteX2" fmla="*/ 102772 w 1379494"/>
              <a:gd name="connsiteY2" fmla="*/ 770515 h 775813"/>
              <a:gd name="connsiteX3" fmla="*/ 636172 w 1379494"/>
              <a:gd name="connsiteY3" fmla="*/ 753052 h 775813"/>
              <a:gd name="connsiteX4" fmla="*/ 1244185 w 1379494"/>
              <a:gd name="connsiteY4" fmla="*/ 721302 h 775813"/>
              <a:gd name="connsiteX5" fmla="*/ 1372772 w 1379494"/>
              <a:gd name="connsiteY5" fmla="*/ 641927 h 775813"/>
              <a:gd name="connsiteX6" fmla="*/ 1360072 w 1379494"/>
              <a:gd name="connsiteY6" fmla="*/ 216477 h 775813"/>
              <a:gd name="connsiteX7" fmla="*/ 1348960 w 1379494"/>
              <a:gd name="connsiteY7" fmla="*/ 37090 h 775813"/>
              <a:gd name="connsiteX8" fmla="*/ 1085435 w 1379494"/>
              <a:gd name="connsiteY8" fmla="*/ 18040 h 775813"/>
              <a:gd name="connsiteX9" fmla="*/ 434560 w 1379494"/>
              <a:gd name="connsiteY9" fmla="*/ 2165 h 775813"/>
              <a:gd name="connsiteX10" fmla="*/ 115472 w 1379494"/>
              <a:gd name="connsiteY10" fmla="*/ 16452 h 775813"/>
              <a:gd name="connsiteX11" fmla="*/ 10697 w 1379494"/>
              <a:gd name="connsiteY11" fmla="*/ 135515 h 7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494" h="775813">
                <a:moveTo>
                  <a:pt x="10697" y="135515"/>
                </a:moveTo>
                <a:cubicBezTo>
                  <a:pt x="-6236" y="239761"/>
                  <a:pt x="-1474" y="536094"/>
                  <a:pt x="13872" y="641927"/>
                </a:cubicBezTo>
                <a:cubicBezTo>
                  <a:pt x="29218" y="747760"/>
                  <a:pt x="-945" y="751994"/>
                  <a:pt x="102772" y="770515"/>
                </a:cubicBezTo>
                <a:cubicBezTo>
                  <a:pt x="206489" y="789036"/>
                  <a:pt x="636172" y="753052"/>
                  <a:pt x="636172" y="753052"/>
                </a:cubicBezTo>
                <a:cubicBezTo>
                  <a:pt x="826407" y="744850"/>
                  <a:pt x="1121418" y="739823"/>
                  <a:pt x="1244185" y="721302"/>
                </a:cubicBezTo>
                <a:cubicBezTo>
                  <a:pt x="1366952" y="702781"/>
                  <a:pt x="1353458" y="726064"/>
                  <a:pt x="1372772" y="641927"/>
                </a:cubicBezTo>
                <a:cubicBezTo>
                  <a:pt x="1392086" y="557790"/>
                  <a:pt x="1364041" y="317283"/>
                  <a:pt x="1360072" y="216477"/>
                </a:cubicBezTo>
                <a:cubicBezTo>
                  <a:pt x="1356103" y="115671"/>
                  <a:pt x="1394733" y="70163"/>
                  <a:pt x="1348960" y="37090"/>
                </a:cubicBezTo>
                <a:cubicBezTo>
                  <a:pt x="1303187" y="4017"/>
                  <a:pt x="1237835" y="23861"/>
                  <a:pt x="1085435" y="18040"/>
                </a:cubicBezTo>
                <a:cubicBezTo>
                  <a:pt x="933035" y="12219"/>
                  <a:pt x="596220" y="2430"/>
                  <a:pt x="434560" y="2165"/>
                </a:cubicBezTo>
                <a:cubicBezTo>
                  <a:pt x="272900" y="1900"/>
                  <a:pt x="186645" y="-7890"/>
                  <a:pt x="115472" y="16452"/>
                </a:cubicBezTo>
                <a:cubicBezTo>
                  <a:pt x="44299" y="40794"/>
                  <a:pt x="27630" y="31269"/>
                  <a:pt x="10697" y="1355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shpenzime </a:t>
            </a:r>
            <a:r>
              <a:rPr lang="en-GB" sz="1400" b="1" noProof="0" dirty="0" err="1">
                <a:solidFill>
                  <a:prstClr val="white"/>
                </a:solidFill>
                <a:latin typeface="Barlow" panose="00000500000000000000" pitchFamily="2" charset="0"/>
              </a:rPr>
              <a:t>faktike</a:t>
            </a:r>
            <a:endParaRPr lang="sq-AL" sz="1400" b="1" noProof="0" dirty="0">
              <a:solidFill>
                <a:prstClr val="white"/>
              </a:solidFill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226.8 miliardë lekë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73DD30D-B8B0-4B88-C8CD-A733A8F09905}"/>
              </a:ext>
            </a:extLst>
          </p:cNvPr>
          <p:cNvSpPr/>
          <p:nvPr/>
        </p:nvSpPr>
        <p:spPr>
          <a:xfrm>
            <a:off x="755685" y="2514688"/>
            <a:ext cx="1918804" cy="1146736"/>
          </a:xfrm>
          <a:custGeom>
            <a:avLst/>
            <a:gdLst>
              <a:gd name="connsiteX0" fmla="*/ 2307 w 1360754"/>
              <a:gd name="connsiteY0" fmla="*/ 165248 h 824951"/>
              <a:gd name="connsiteX1" fmla="*/ 11832 w 1360754"/>
              <a:gd name="connsiteY1" fmla="*/ 611336 h 824951"/>
              <a:gd name="connsiteX2" fmla="*/ 45169 w 1360754"/>
              <a:gd name="connsiteY2" fmla="*/ 747861 h 824951"/>
              <a:gd name="connsiteX3" fmla="*/ 313457 w 1360754"/>
              <a:gd name="connsiteY3" fmla="*/ 806598 h 824951"/>
              <a:gd name="connsiteX4" fmla="*/ 1116732 w 1360754"/>
              <a:gd name="connsiteY4" fmla="*/ 820886 h 824951"/>
              <a:gd name="connsiteX5" fmla="*/ 1332632 w 1360754"/>
              <a:gd name="connsiteY5" fmla="*/ 741511 h 824951"/>
              <a:gd name="connsiteX6" fmla="*/ 1359619 w 1360754"/>
              <a:gd name="connsiteY6" fmla="*/ 428773 h 824951"/>
              <a:gd name="connsiteX7" fmla="*/ 1346919 w 1360754"/>
              <a:gd name="connsiteY7" fmla="*/ 116036 h 824951"/>
              <a:gd name="connsiteX8" fmla="*/ 1294532 w 1360754"/>
              <a:gd name="connsiteY8" fmla="*/ 25548 h 824951"/>
              <a:gd name="connsiteX9" fmla="*/ 1169119 w 1360754"/>
              <a:gd name="connsiteY9" fmla="*/ 148 h 824951"/>
              <a:gd name="connsiteX10" fmla="*/ 792882 w 1360754"/>
              <a:gd name="connsiteY10" fmla="*/ 14436 h 824951"/>
              <a:gd name="connsiteX11" fmla="*/ 262657 w 1360754"/>
              <a:gd name="connsiteY11" fmla="*/ 36661 h 824951"/>
              <a:gd name="connsiteX12" fmla="*/ 51519 w 1360754"/>
              <a:gd name="connsiteY12" fmla="*/ 63648 h 824951"/>
              <a:gd name="connsiteX13" fmla="*/ 2307 w 1360754"/>
              <a:gd name="connsiteY13" fmla="*/ 165248 h 8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0754" h="824951">
                <a:moveTo>
                  <a:pt x="2307" y="165248"/>
                </a:moveTo>
                <a:cubicBezTo>
                  <a:pt x="-4308" y="256529"/>
                  <a:pt x="4688" y="514234"/>
                  <a:pt x="11832" y="611336"/>
                </a:cubicBezTo>
                <a:cubicBezTo>
                  <a:pt x="18976" y="708438"/>
                  <a:pt x="-5102" y="715317"/>
                  <a:pt x="45169" y="747861"/>
                </a:cubicBezTo>
                <a:cubicBezTo>
                  <a:pt x="95440" y="780405"/>
                  <a:pt x="134863" y="794427"/>
                  <a:pt x="313457" y="806598"/>
                </a:cubicBezTo>
                <a:cubicBezTo>
                  <a:pt x="492051" y="818769"/>
                  <a:pt x="946870" y="831734"/>
                  <a:pt x="1116732" y="820886"/>
                </a:cubicBezTo>
                <a:cubicBezTo>
                  <a:pt x="1286595" y="810038"/>
                  <a:pt x="1292151" y="806863"/>
                  <a:pt x="1332632" y="741511"/>
                </a:cubicBezTo>
                <a:cubicBezTo>
                  <a:pt x="1373113" y="676159"/>
                  <a:pt x="1357238" y="533019"/>
                  <a:pt x="1359619" y="428773"/>
                </a:cubicBezTo>
                <a:cubicBezTo>
                  <a:pt x="1362000" y="324527"/>
                  <a:pt x="1357767" y="183240"/>
                  <a:pt x="1346919" y="116036"/>
                </a:cubicBezTo>
                <a:cubicBezTo>
                  <a:pt x="1336071" y="48832"/>
                  <a:pt x="1324165" y="44863"/>
                  <a:pt x="1294532" y="25548"/>
                </a:cubicBezTo>
                <a:cubicBezTo>
                  <a:pt x="1264899" y="6233"/>
                  <a:pt x="1252727" y="2000"/>
                  <a:pt x="1169119" y="148"/>
                </a:cubicBezTo>
                <a:cubicBezTo>
                  <a:pt x="1085511" y="-1704"/>
                  <a:pt x="792882" y="14436"/>
                  <a:pt x="792882" y="14436"/>
                </a:cubicBezTo>
                <a:lnTo>
                  <a:pt x="262657" y="36661"/>
                </a:lnTo>
                <a:cubicBezTo>
                  <a:pt x="139097" y="44863"/>
                  <a:pt x="94911" y="40365"/>
                  <a:pt x="51519" y="63648"/>
                </a:cubicBezTo>
                <a:cubicBezTo>
                  <a:pt x="8127" y="86931"/>
                  <a:pt x="8922" y="73967"/>
                  <a:pt x="2307" y="165248"/>
                </a:cubicBezTo>
                <a:close/>
              </a:path>
            </a:pathLst>
          </a:custGeom>
          <a:solidFill>
            <a:srgbClr val="5D7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rritje në krahasim me vitin 2023</a:t>
            </a:r>
          </a:p>
          <a:p>
            <a:pPr lvl="0" algn="ctr" rtl="0"/>
            <a:r>
              <a:rPr lang="en-GB" sz="1400" b="1" dirty="0">
                <a:latin typeface="Barlow" panose="00000500000000000000" pitchFamily="2" charset="0"/>
              </a:rPr>
              <a:t>9.4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896A684-D17F-5733-31E1-B9259B14C252}"/>
              </a:ext>
            </a:extLst>
          </p:cNvPr>
          <p:cNvSpPr/>
          <p:nvPr/>
        </p:nvSpPr>
        <p:spPr>
          <a:xfrm>
            <a:off x="4776263" y="1223326"/>
            <a:ext cx="1961368" cy="1165152"/>
          </a:xfrm>
          <a:custGeom>
            <a:avLst/>
            <a:gdLst>
              <a:gd name="connsiteX0" fmla="*/ 2841 w 1366504"/>
              <a:gd name="connsiteY0" fmla="*/ 126136 h 842202"/>
              <a:gd name="connsiteX1" fmla="*/ 26654 w 1366504"/>
              <a:gd name="connsiteY1" fmla="*/ 581749 h 842202"/>
              <a:gd name="connsiteX2" fmla="*/ 66341 w 1366504"/>
              <a:gd name="connsiteY2" fmla="*/ 759549 h 842202"/>
              <a:gd name="connsiteX3" fmla="*/ 180641 w 1366504"/>
              <a:gd name="connsiteY3" fmla="*/ 840511 h 842202"/>
              <a:gd name="connsiteX4" fmla="*/ 758491 w 1366504"/>
              <a:gd name="connsiteY4" fmla="*/ 810349 h 842202"/>
              <a:gd name="connsiteX5" fmla="*/ 1237916 w 1366504"/>
              <a:gd name="connsiteY5" fmla="*/ 761136 h 842202"/>
              <a:gd name="connsiteX6" fmla="*/ 1337929 w 1366504"/>
              <a:gd name="connsiteY6" fmla="*/ 681761 h 842202"/>
              <a:gd name="connsiteX7" fmla="*/ 1364916 w 1366504"/>
              <a:gd name="connsiteY7" fmla="*/ 449986 h 842202"/>
              <a:gd name="connsiteX8" fmla="*/ 1301416 w 1366504"/>
              <a:gd name="connsiteY8" fmla="*/ 137249 h 842202"/>
              <a:gd name="connsiteX9" fmla="*/ 1252204 w 1366504"/>
              <a:gd name="connsiteY9" fmla="*/ 61049 h 842202"/>
              <a:gd name="connsiteX10" fmla="*/ 1017254 w 1366504"/>
              <a:gd name="connsiteY10" fmla="*/ 30886 h 842202"/>
              <a:gd name="connsiteX11" fmla="*/ 418766 w 1366504"/>
              <a:gd name="connsiteY11" fmla="*/ 8661 h 842202"/>
              <a:gd name="connsiteX12" fmla="*/ 93329 w 1366504"/>
              <a:gd name="connsiteY12" fmla="*/ 10249 h 842202"/>
              <a:gd name="connsiteX13" fmla="*/ 2841 w 1366504"/>
              <a:gd name="connsiteY13" fmla="*/ 126136 h 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504" h="842202">
                <a:moveTo>
                  <a:pt x="2841" y="126136"/>
                </a:moveTo>
                <a:cubicBezTo>
                  <a:pt x="-8271" y="221386"/>
                  <a:pt x="16071" y="476180"/>
                  <a:pt x="26654" y="581749"/>
                </a:cubicBezTo>
                <a:cubicBezTo>
                  <a:pt x="37237" y="687318"/>
                  <a:pt x="40677" y="716422"/>
                  <a:pt x="66341" y="759549"/>
                </a:cubicBezTo>
                <a:cubicBezTo>
                  <a:pt x="92005" y="802676"/>
                  <a:pt x="65283" y="832044"/>
                  <a:pt x="180641" y="840511"/>
                </a:cubicBezTo>
                <a:cubicBezTo>
                  <a:pt x="295999" y="848978"/>
                  <a:pt x="582279" y="823578"/>
                  <a:pt x="758491" y="810349"/>
                </a:cubicBezTo>
                <a:cubicBezTo>
                  <a:pt x="934703" y="797120"/>
                  <a:pt x="1141343" y="782567"/>
                  <a:pt x="1237916" y="761136"/>
                </a:cubicBezTo>
                <a:cubicBezTo>
                  <a:pt x="1334489" y="739705"/>
                  <a:pt x="1316762" y="733619"/>
                  <a:pt x="1337929" y="681761"/>
                </a:cubicBezTo>
                <a:cubicBezTo>
                  <a:pt x="1359096" y="629903"/>
                  <a:pt x="1371001" y="540738"/>
                  <a:pt x="1364916" y="449986"/>
                </a:cubicBezTo>
                <a:cubicBezTo>
                  <a:pt x="1358831" y="359234"/>
                  <a:pt x="1320201" y="202072"/>
                  <a:pt x="1301416" y="137249"/>
                </a:cubicBezTo>
                <a:cubicBezTo>
                  <a:pt x="1282631" y="72426"/>
                  <a:pt x="1299564" y="78776"/>
                  <a:pt x="1252204" y="61049"/>
                </a:cubicBezTo>
                <a:cubicBezTo>
                  <a:pt x="1204844" y="43322"/>
                  <a:pt x="1156160" y="39617"/>
                  <a:pt x="1017254" y="30886"/>
                </a:cubicBezTo>
                <a:cubicBezTo>
                  <a:pt x="878348" y="22155"/>
                  <a:pt x="572753" y="12100"/>
                  <a:pt x="418766" y="8661"/>
                </a:cubicBezTo>
                <a:cubicBezTo>
                  <a:pt x="264779" y="5222"/>
                  <a:pt x="162650" y="-9859"/>
                  <a:pt x="93329" y="10249"/>
                </a:cubicBezTo>
                <a:cubicBezTo>
                  <a:pt x="24008" y="30357"/>
                  <a:pt x="13953" y="30886"/>
                  <a:pt x="2841" y="1261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shkalla e zbatimit 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të buxhetit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99.4%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B772C-4231-4220-8AC9-D18E36950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7744"/>
            <a:ext cx="4287749" cy="297602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72AE83-5C2C-A664-EDB9-6BC64CF47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196925"/>
              </p:ext>
            </p:extLst>
          </p:nvPr>
        </p:nvGraphicFramePr>
        <p:xfrm>
          <a:off x="539750" y="3738308"/>
          <a:ext cx="647700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29540" lvl="1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</a:pPr>
                      <a:r>
                        <a:rPr lang="sq-AL" sz="1400" b="1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Arritjet kryesore:</a:t>
                      </a: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164,104 persona kanë përfituar nga programi i aftësisë së kufizuar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53,534 familje dhe individë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vulnerabël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kanë përfituar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ndihmë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financiare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dhe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mbështetje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nga 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kema e Ndihmës Ekonomike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193 persona kanë përfituar nga shërbimet e kujdesit social të ofruara në qendrat rezidenciale publike.</a:t>
                      </a:r>
                    </a:p>
                    <a:p>
                      <a:pPr marL="259080" lvl="1" indent="-129540" algn="just" defTabSz="914400" rtl="0" eaLnBrk="1" latinLnBrk="0" hangingPunct="1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172 foshnje dhe fëmijë kanë përfituar nga shërbimet në institucionet e kujdesit social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2000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26,358 foshnje dhe nënat e tyre kanë përfituar nga "Bonusi i Lindjes“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8,183 gra të papuna me tre ose më shumë fëmijë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të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moshës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deri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në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18 vjeç kanë përfituar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mbrojtje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të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veçantë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nga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shteti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highlight>
                          <a:srgbClr val="FFFF00"/>
                        </a:highlight>
                        <a:latin typeface="Barlow"/>
                      </a:endParaRP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Pothuajse 15,000 përfit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ues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janë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kompensuar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nga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"Trajtim i Veçantë i Punëtorëve të Nëntokës" 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Janë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bërë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326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kompensime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lidhur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me 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statusin 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e 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"Dëshmor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it 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të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Atdheut“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  <a:p>
                      <a:pPr marL="259080" lvl="1" indent="-129540" algn="just" rtl="0">
                        <a:spcBef>
                          <a:spcPct val="0"/>
                        </a:spcBef>
                        <a:spcAft>
                          <a:spcPts val="1200"/>
                        </a:spcAft>
                        <a:buFont typeface="Arial"/>
                        <a:buChar char="•"/>
                      </a:pP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Më shumë se 22,000 përfitues (familje të ish-oficerëve të policisë, profesorëve, metalurgëve dhe naftëtarëve) kanë përfituar nga sigur</a:t>
                      </a:r>
                      <a:r>
                        <a:rPr lang="en-GB" sz="1400" b="0" spc="4" noProof="0" dirty="0" err="1">
                          <a:solidFill>
                            <a:srgbClr val="365B6D"/>
                          </a:solidFill>
                          <a:latin typeface="Barlow"/>
                        </a:rPr>
                        <a:t>acioni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 </a:t>
                      </a:r>
                      <a:r>
                        <a:rPr lang="sq-AL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plotësues</a:t>
                      </a:r>
                      <a:r>
                        <a:rPr lang="en-GB" sz="1400" b="0" spc="4" noProof="0" dirty="0">
                          <a:solidFill>
                            <a:srgbClr val="365B6D"/>
                          </a:solidFill>
                          <a:latin typeface="Barlow"/>
                        </a:rPr>
                        <a:t>.</a:t>
                      </a:r>
                      <a:endParaRPr lang="sq-AL" sz="1400" b="0" spc="4" noProof="0" dirty="0">
                        <a:solidFill>
                          <a:srgbClr val="365B6D"/>
                        </a:solidFill>
                        <a:latin typeface="Barlow"/>
                      </a:endParaRPr>
                    </a:p>
                    <a:p>
                      <a:pPr algn="just" rtl="0"/>
                      <a:endParaRPr lang="sq-AL" sz="2000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53C08B8-8647-0C9C-9273-AB79A1FE69F6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E36DC8DC-EC71-03C6-8029-3C3C3F8D94D8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B38986EB-D3A2-5C88-B0C1-78E8BA046024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95E0097F-7A5D-5D46-7E95-B961F2942E79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6" name="Group 19">
              <a:extLst>
                <a:ext uri="{FF2B5EF4-FFF2-40B4-BE49-F238E27FC236}">
                  <a16:creationId xmlns:a16="http://schemas.microsoft.com/office/drawing/2014/main" id="{53F213E2-9C13-060D-D228-160B259FF8EC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7" name="TextBox 20">
                <a:extLst>
                  <a:ext uri="{FF2B5EF4-FFF2-40B4-BE49-F238E27FC236}">
                    <a16:creationId xmlns:a16="http://schemas.microsoft.com/office/drawing/2014/main" id="{C86C7AB8-9771-4790-D749-2CF06C1E66FE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</a:t>
                </a:r>
              </a:p>
            </p:txBody>
          </p:sp>
          <p:sp>
            <p:nvSpPr>
              <p:cNvPr id="8" name="TextBox 21">
                <a:extLst>
                  <a:ext uri="{FF2B5EF4-FFF2-40B4-BE49-F238E27FC236}">
                    <a16:creationId xmlns:a16="http://schemas.microsoft.com/office/drawing/2014/main" id="{87CBD734-419B-3FC8-5072-30F6D351FB4C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2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1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1F3F1BB6-2D35-DFB6-ED94-B1ED3A631D06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B716257-EAA5-263C-98CA-8F8FDADEAA8B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15DF83CC-CF6A-8D87-9104-0A010D19561A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61509C-54BE-F4BA-0C2F-2533C6B9AA70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12BF158E-94F1-61D7-FE89-DD86402B5AE4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F01CF897-669E-EDBF-9A69-51FEB8D78666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4" name="Group 8">
            <a:extLst>
              <a:ext uri="{FF2B5EF4-FFF2-40B4-BE49-F238E27FC236}">
                <a16:creationId xmlns:a16="http://schemas.microsoft.com/office/drawing/2014/main" id="{7F25FBA1-8B50-D819-4790-A4EF0ECF30BD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45E1F10-F831-BE0C-0AF7-26EE4F0F0E1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067D60DE-7F29-B446-B1CD-85150FA396CA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584BFF1-3FD8-4762-011F-B47FB5F30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177" y="8928100"/>
            <a:ext cx="2711454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48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290EF-3B03-0F8E-7ABF-B29628959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4CB0AE12-6704-CC42-A97A-0F290EDA5509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E385C18-1FF8-B990-F912-9D6194E2BD9B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F85E8AF-B0EE-3386-6493-6F6C63D03FBC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930779D-C700-9C36-1801-0CCFE33623E4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84540B8-30B8-B2C8-4131-AC4A1D3C8355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09B7690-E533-435B-B43D-3DC6342B7FF2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DDEF36A-184C-0102-1AA5-82F736608386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5FD8D5A-E5AB-969A-2812-8D99AF5B9FB3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DA191C91-3ED8-DE8E-5A59-6B17DA01E6B6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695C2C1D-1127-1B27-5E0E-556C926E67E9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FF1CC96-29DB-7FC9-DD9E-04782EB3D079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1ABCE8DB-3721-1EB6-2D09-1583C088C12B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39BF2120-9CB3-45A0-A177-886E9D04FECE}"/>
              </a:ext>
            </a:extLst>
          </p:cNvPr>
          <p:cNvSpPr txBox="1"/>
          <p:nvPr/>
        </p:nvSpPr>
        <p:spPr>
          <a:xfrm>
            <a:off x="833007" y="685317"/>
            <a:ext cx="6036826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BUXHETI VENDOR</a:t>
            </a: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D381968E-19D4-CAA2-2138-66A098428208}"/>
              </a:ext>
            </a:extLst>
          </p:cNvPr>
          <p:cNvSpPr txBox="1"/>
          <p:nvPr/>
        </p:nvSpPr>
        <p:spPr>
          <a:xfrm>
            <a:off x="754250" y="3829675"/>
            <a:ext cx="6048000" cy="289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0"/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Në vitin 2024, bashkitë në të gjithë Shqipërinë bënë shumë progres në menaxhimin e financave të tyre. Rritja e të ardhurave vendore tregon se bashkitë po bëhen më të qëndrueshme financiarisht dhe më të afta për të ofruar shërbime publike. Të ardhurat nga taksat e pronës, taksat vendore dhe tarifat për shërbimet e bashkisë ishin 38% më të larta se</a:t>
            </a:r>
            <a:r>
              <a:rPr lang="en-US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ç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pritej. K</a:t>
            </a:r>
            <a:r>
              <a:rPr lang="en-US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jo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është një shenjë e fort</a:t>
            </a:r>
            <a:r>
              <a:rPr lang="en-US" sz="1400" dirty="0">
                <a:solidFill>
                  <a:srgbClr val="365B6D"/>
                </a:solidFill>
                <a:latin typeface="Barlow" panose="00000500000000000000" pitchFamily="2" charset="0"/>
              </a:rPr>
              <a:t>ë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që tregon se bashkitë po përmirësojnë mënyrën se si mbledhin të ardhurat dhe po bëhen më të pavarura - një hap kyç drejt ofrimit të shërbimeve më të mira për qytetarët.</a:t>
            </a:r>
          </a:p>
          <a:p>
            <a:pPr algn="just" rtl="0"/>
            <a:endParaRPr lang="sq-AL" sz="4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algn="just" rtl="0"/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Taksa e </a:t>
            </a:r>
            <a:r>
              <a:rPr lang="en-US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pasuris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ë është një burim shumë i rëndësishëm të ardhurash për buxhetet vendore. Në vitet e fundit, politikat e qeverisë  në lidhje me reformën në taksën e pronës u përqendruan në zhvillimin e një metodologjie më të mirë për përcaktimin e një takse prone bazuar në vlerën e pronës, si dhe në krijimin e kadastrës fiskale për administrimin e taksës së pronës.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30F69E7-5E78-1820-C447-3CB648D0559F}"/>
              </a:ext>
            </a:extLst>
          </p:cNvPr>
          <p:cNvGrpSpPr/>
          <p:nvPr/>
        </p:nvGrpSpPr>
        <p:grpSpPr>
          <a:xfrm>
            <a:off x="789057" y="1256828"/>
            <a:ext cx="6048000" cy="2527641"/>
            <a:chOff x="986077" y="1511208"/>
            <a:chExt cx="5572297" cy="237066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9ABE4F9-6BC8-4C9D-5F32-3D9A668BB49A}"/>
                </a:ext>
              </a:extLst>
            </p:cNvPr>
            <p:cNvSpPr/>
            <p:nvPr/>
          </p:nvSpPr>
          <p:spPr>
            <a:xfrm>
              <a:off x="986077" y="1522607"/>
              <a:ext cx="1807385" cy="1167289"/>
            </a:xfrm>
            <a:custGeom>
              <a:avLst/>
              <a:gdLst>
                <a:gd name="connsiteX0" fmla="*/ 11063 w 1390939"/>
                <a:gd name="connsiteY0" fmla="*/ 52125 h 867129"/>
                <a:gd name="connsiteX1" fmla="*/ 479 w 1390939"/>
                <a:gd name="connsiteY1" fmla="*/ 511442 h 867129"/>
                <a:gd name="connsiteX2" fmla="*/ 17413 w 1390939"/>
                <a:gd name="connsiteY2" fmla="*/ 718875 h 867129"/>
                <a:gd name="connsiteX3" fmla="*/ 70329 w 1390939"/>
                <a:gd name="connsiteY3" fmla="*/ 786609 h 867129"/>
                <a:gd name="connsiteX4" fmla="*/ 165579 w 1390939"/>
                <a:gd name="connsiteY4" fmla="*/ 788725 h 867129"/>
                <a:gd name="connsiteX5" fmla="*/ 823863 w 1390939"/>
                <a:gd name="connsiteY5" fmla="*/ 828942 h 867129"/>
                <a:gd name="connsiteX6" fmla="*/ 1236613 w 1390939"/>
                <a:gd name="connsiteY6" fmla="*/ 867042 h 867129"/>
                <a:gd name="connsiteX7" fmla="*/ 1338213 w 1390939"/>
                <a:gd name="connsiteY7" fmla="*/ 837409 h 867129"/>
                <a:gd name="connsiteX8" fmla="*/ 1386896 w 1390939"/>
                <a:gd name="connsiteY8" fmla="*/ 776025 h 867129"/>
                <a:gd name="connsiteX9" fmla="*/ 1384779 w 1390939"/>
                <a:gd name="connsiteY9" fmla="*/ 568592 h 867129"/>
                <a:gd name="connsiteX10" fmla="*/ 1357263 w 1390939"/>
                <a:gd name="connsiteY10" fmla="*/ 223575 h 867129"/>
                <a:gd name="connsiteX11" fmla="*/ 1333979 w 1390939"/>
                <a:gd name="connsiteY11" fmla="*/ 45775 h 867129"/>
                <a:gd name="connsiteX12" fmla="*/ 1287413 w 1390939"/>
                <a:gd name="connsiteY12" fmla="*/ 11909 h 867129"/>
                <a:gd name="connsiteX13" fmla="*/ 720146 w 1390939"/>
                <a:gd name="connsiteY13" fmla="*/ 7675 h 867129"/>
                <a:gd name="connsiteX14" fmla="*/ 239663 w 1390939"/>
                <a:gd name="connsiteY14" fmla="*/ 7675 h 867129"/>
                <a:gd name="connsiteX15" fmla="*/ 72446 w 1390939"/>
                <a:gd name="connsiteY15" fmla="*/ 5559 h 867129"/>
                <a:gd name="connsiteX16" fmla="*/ 11063 w 1390939"/>
                <a:gd name="connsiteY16" fmla="*/ 52125 h 86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939" h="867129">
                  <a:moveTo>
                    <a:pt x="11063" y="52125"/>
                  </a:moveTo>
                  <a:cubicBezTo>
                    <a:pt x="-931" y="136439"/>
                    <a:pt x="-579" y="400317"/>
                    <a:pt x="479" y="511442"/>
                  </a:cubicBezTo>
                  <a:cubicBezTo>
                    <a:pt x="1537" y="622567"/>
                    <a:pt x="5771" y="673014"/>
                    <a:pt x="17413" y="718875"/>
                  </a:cubicBezTo>
                  <a:cubicBezTo>
                    <a:pt x="29055" y="764736"/>
                    <a:pt x="45635" y="774967"/>
                    <a:pt x="70329" y="786609"/>
                  </a:cubicBezTo>
                  <a:cubicBezTo>
                    <a:pt x="95023" y="798251"/>
                    <a:pt x="165579" y="788725"/>
                    <a:pt x="165579" y="788725"/>
                  </a:cubicBezTo>
                  <a:lnTo>
                    <a:pt x="823863" y="828942"/>
                  </a:lnTo>
                  <a:cubicBezTo>
                    <a:pt x="1002369" y="841995"/>
                    <a:pt x="1150888" y="865631"/>
                    <a:pt x="1236613" y="867042"/>
                  </a:cubicBezTo>
                  <a:cubicBezTo>
                    <a:pt x="1322338" y="868453"/>
                    <a:pt x="1313166" y="852578"/>
                    <a:pt x="1338213" y="837409"/>
                  </a:cubicBezTo>
                  <a:cubicBezTo>
                    <a:pt x="1363260" y="822240"/>
                    <a:pt x="1379135" y="820828"/>
                    <a:pt x="1386896" y="776025"/>
                  </a:cubicBezTo>
                  <a:cubicBezTo>
                    <a:pt x="1394657" y="731222"/>
                    <a:pt x="1389718" y="660667"/>
                    <a:pt x="1384779" y="568592"/>
                  </a:cubicBezTo>
                  <a:cubicBezTo>
                    <a:pt x="1379840" y="476517"/>
                    <a:pt x="1365730" y="310711"/>
                    <a:pt x="1357263" y="223575"/>
                  </a:cubicBezTo>
                  <a:cubicBezTo>
                    <a:pt x="1348796" y="136439"/>
                    <a:pt x="1345621" y="81053"/>
                    <a:pt x="1333979" y="45775"/>
                  </a:cubicBezTo>
                  <a:cubicBezTo>
                    <a:pt x="1322337" y="10497"/>
                    <a:pt x="1389719" y="18259"/>
                    <a:pt x="1287413" y="11909"/>
                  </a:cubicBezTo>
                  <a:cubicBezTo>
                    <a:pt x="1185108" y="5559"/>
                    <a:pt x="720146" y="7675"/>
                    <a:pt x="720146" y="7675"/>
                  </a:cubicBezTo>
                  <a:lnTo>
                    <a:pt x="239663" y="7675"/>
                  </a:lnTo>
                  <a:cubicBezTo>
                    <a:pt x="131713" y="7322"/>
                    <a:pt x="109488" y="-1849"/>
                    <a:pt x="72446" y="5559"/>
                  </a:cubicBezTo>
                  <a:cubicBezTo>
                    <a:pt x="35404" y="12967"/>
                    <a:pt x="23057" y="-32189"/>
                    <a:pt x="11063" y="52125"/>
                  </a:cubicBezTo>
                  <a:close/>
                </a:path>
              </a:pathLst>
            </a:custGeom>
            <a:solidFill>
              <a:srgbClr val="D18F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ct val="120000"/>
                </a:lnSpc>
              </a:pPr>
              <a:r>
                <a:rPr lang="sq-AL" sz="1400" b="1" noProof="0" dirty="0">
                  <a:latin typeface="Barlow" panose="00000500000000000000" pitchFamily="2" charset="0"/>
                </a:rPr>
                <a:t>të ardhurat gjithsej </a:t>
              </a:r>
            </a:p>
            <a:p>
              <a:pPr algn="ctr" rtl="0">
                <a:lnSpc>
                  <a:spcPct val="120000"/>
                </a:lnSpc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44.0 miliardë lekë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308690A-F457-496A-F9F7-A6A5E3138BC9}"/>
                </a:ext>
              </a:extLst>
            </p:cNvPr>
            <p:cNvSpPr/>
            <p:nvPr/>
          </p:nvSpPr>
          <p:spPr>
            <a:xfrm>
              <a:off x="2894478" y="2689896"/>
              <a:ext cx="1782254" cy="1167290"/>
            </a:xfrm>
            <a:custGeom>
              <a:avLst/>
              <a:gdLst>
                <a:gd name="connsiteX0" fmla="*/ 21458 w 2467191"/>
                <a:gd name="connsiteY0" fmla="*/ 529368 h 1113573"/>
                <a:gd name="connsiteX1" fmla="*/ 144225 w 2467191"/>
                <a:gd name="connsiteY1" fmla="*/ 1003501 h 1113573"/>
                <a:gd name="connsiteX2" fmla="*/ 178091 w 2467191"/>
                <a:gd name="connsiteY2" fmla="*/ 1083934 h 1113573"/>
                <a:gd name="connsiteX3" fmla="*/ 211958 w 2467191"/>
                <a:gd name="connsiteY3" fmla="*/ 1083934 h 1113573"/>
                <a:gd name="connsiteX4" fmla="*/ 1740191 w 2467191"/>
                <a:gd name="connsiteY4" fmla="*/ 1109334 h 1113573"/>
                <a:gd name="connsiteX5" fmla="*/ 2383658 w 2467191"/>
                <a:gd name="connsiteY5" fmla="*/ 1096634 h 1113573"/>
                <a:gd name="connsiteX6" fmla="*/ 2464091 w 2467191"/>
                <a:gd name="connsiteY6" fmla="*/ 952701 h 1113573"/>
                <a:gd name="connsiteX7" fmla="*/ 2430225 w 2467191"/>
                <a:gd name="connsiteY7" fmla="*/ 410834 h 1113573"/>
                <a:gd name="connsiteX8" fmla="*/ 2358258 w 2467191"/>
                <a:gd name="connsiteY8" fmla="*/ 101801 h 1113573"/>
                <a:gd name="connsiteX9" fmla="*/ 2252425 w 2467191"/>
                <a:gd name="connsiteY9" fmla="*/ 4434 h 1113573"/>
                <a:gd name="connsiteX10" fmla="*/ 1520058 w 2467191"/>
                <a:gd name="connsiteY10" fmla="*/ 25601 h 1113573"/>
                <a:gd name="connsiteX11" fmla="*/ 360125 w 2467191"/>
                <a:gd name="connsiteY11" fmla="*/ 106034 h 1113573"/>
                <a:gd name="connsiteX12" fmla="*/ 110358 w 2467191"/>
                <a:gd name="connsiteY12" fmla="*/ 156834 h 1113573"/>
                <a:gd name="connsiteX13" fmla="*/ 8758 w 2467191"/>
                <a:gd name="connsiteY13" fmla="*/ 258434 h 1113573"/>
                <a:gd name="connsiteX14" fmla="*/ 21458 w 2467191"/>
                <a:gd name="connsiteY14" fmla="*/ 529368 h 1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67191" h="1113573">
                  <a:moveTo>
                    <a:pt x="21458" y="529368"/>
                  </a:moveTo>
                  <a:cubicBezTo>
                    <a:pt x="44036" y="653546"/>
                    <a:pt x="118120" y="911073"/>
                    <a:pt x="144225" y="1003501"/>
                  </a:cubicBezTo>
                  <a:cubicBezTo>
                    <a:pt x="170330" y="1095929"/>
                    <a:pt x="166802" y="1070529"/>
                    <a:pt x="178091" y="1083934"/>
                  </a:cubicBezTo>
                  <a:cubicBezTo>
                    <a:pt x="189380" y="1097339"/>
                    <a:pt x="211958" y="1083934"/>
                    <a:pt x="211958" y="1083934"/>
                  </a:cubicBezTo>
                  <a:lnTo>
                    <a:pt x="1740191" y="1109334"/>
                  </a:lnTo>
                  <a:cubicBezTo>
                    <a:pt x="2102141" y="1111451"/>
                    <a:pt x="2263008" y="1122739"/>
                    <a:pt x="2383658" y="1096634"/>
                  </a:cubicBezTo>
                  <a:cubicBezTo>
                    <a:pt x="2504308" y="1070529"/>
                    <a:pt x="2456330" y="1067001"/>
                    <a:pt x="2464091" y="952701"/>
                  </a:cubicBezTo>
                  <a:cubicBezTo>
                    <a:pt x="2471852" y="838401"/>
                    <a:pt x="2447864" y="552651"/>
                    <a:pt x="2430225" y="410834"/>
                  </a:cubicBezTo>
                  <a:cubicBezTo>
                    <a:pt x="2412586" y="269017"/>
                    <a:pt x="2387891" y="169534"/>
                    <a:pt x="2358258" y="101801"/>
                  </a:cubicBezTo>
                  <a:cubicBezTo>
                    <a:pt x="2328625" y="34068"/>
                    <a:pt x="2392125" y="17134"/>
                    <a:pt x="2252425" y="4434"/>
                  </a:cubicBezTo>
                  <a:cubicBezTo>
                    <a:pt x="2112725" y="-8266"/>
                    <a:pt x="1835441" y="8668"/>
                    <a:pt x="1520058" y="25601"/>
                  </a:cubicBezTo>
                  <a:cubicBezTo>
                    <a:pt x="1204675" y="42534"/>
                    <a:pt x="595075" y="84162"/>
                    <a:pt x="360125" y="106034"/>
                  </a:cubicBezTo>
                  <a:cubicBezTo>
                    <a:pt x="125175" y="127906"/>
                    <a:pt x="168919" y="131434"/>
                    <a:pt x="110358" y="156834"/>
                  </a:cubicBezTo>
                  <a:cubicBezTo>
                    <a:pt x="51797" y="182234"/>
                    <a:pt x="24280" y="197756"/>
                    <a:pt x="8758" y="258434"/>
                  </a:cubicBezTo>
                  <a:cubicBezTo>
                    <a:pt x="-6764" y="319112"/>
                    <a:pt x="-1120" y="405190"/>
                    <a:pt x="21458" y="529368"/>
                  </a:cubicBezTo>
                  <a:close/>
                </a:path>
              </a:pathLst>
            </a:custGeom>
            <a:solidFill>
              <a:srgbClr val="365B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shpenzime</a:t>
              </a:r>
            </a:p>
            <a:p>
              <a:pPr algn="ctr" rtl="0"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3% e PBB-së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865E388-0FDD-3D6A-9AA4-F8A042523DCC}"/>
                </a:ext>
              </a:extLst>
            </p:cNvPr>
            <p:cNvSpPr/>
            <p:nvPr/>
          </p:nvSpPr>
          <p:spPr>
            <a:xfrm>
              <a:off x="2875968" y="1511208"/>
              <a:ext cx="1792513" cy="1128345"/>
            </a:xfrm>
            <a:custGeom>
              <a:avLst/>
              <a:gdLst>
                <a:gd name="connsiteX0" fmla="*/ 10697 w 1379494"/>
                <a:gd name="connsiteY0" fmla="*/ 135515 h 775813"/>
                <a:gd name="connsiteX1" fmla="*/ 13872 w 1379494"/>
                <a:gd name="connsiteY1" fmla="*/ 641927 h 775813"/>
                <a:gd name="connsiteX2" fmla="*/ 102772 w 1379494"/>
                <a:gd name="connsiteY2" fmla="*/ 770515 h 775813"/>
                <a:gd name="connsiteX3" fmla="*/ 636172 w 1379494"/>
                <a:gd name="connsiteY3" fmla="*/ 753052 h 775813"/>
                <a:gd name="connsiteX4" fmla="*/ 1244185 w 1379494"/>
                <a:gd name="connsiteY4" fmla="*/ 721302 h 775813"/>
                <a:gd name="connsiteX5" fmla="*/ 1372772 w 1379494"/>
                <a:gd name="connsiteY5" fmla="*/ 641927 h 775813"/>
                <a:gd name="connsiteX6" fmla="*/ 1360072 w 1379494"/>
                <a:gd name="connsiteY6" fmla="*/ 216477 h 775813"/>
                <a:gd name="connsiteX7" fmla="*/ 1348960 w 1379494"/>
                <a:gd name="connsiteY7" fmla="*/ 37090 h 775813"/>
                <a:gd name="connsiteX8" fmla="*/ 1085435 w 1379494"/>
                <a:gd name="connsiteY8" fmla="*/ 18040 h 775813"/>
                <a:gd name="connsiteX9" fmla="*/ 434560 w 1379494"/>
                <a:gd name="connsiteY9" fmla="*/ 2165 h 775813"/>
                <a:gd name="connsiteX10" fmla="*/ 115472 w 1379494"/>
                <a:gd name="connsiteY10" fmla="*/ 16452 h 775813"/>
                <a:gd name="connsiteX11" fmla="*/ 10697 w 1379494"/>
                <a:gd name="connsiteY11" fmla="*/ 135515 h 77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9494" h="775813">
                  <a:moveTo>
                    <a:pt x="10697" y="135515"/>
                  </a:moveTo>
                  <a:cubicBezTo>
                    <a:pt x="-6236" y="239761"/>
                    <a:pt x="-1474" y="536094"/>
                    <a:pt x="13872" y="641927"/>
                  </a:cubicBezTo>
                  <a:cubicBezTo>
                    <a:pt x="29218" y="747760"/>
                    <a:pt x="-945" y="751994"/>
                    <a:pt x="102772" y="770515"/>
                  </a:cubicBezTo>
                  <a:cubicBezTo>
                    <a:pt x="206489" y="789036"/>
                    <a:pt x="636172" y="753052"/>
                    <a:pt x="636172" y="753052"/>
                  </a:cubicBezTo>
                  <a:cubicBezTo>
                    <a:pt x="826407" y="744850"/>
                    <a:pt x="1121418" y="739823"/>
                    <a:pt x="1244185" y="721302"/>
                  </a:cubicBezTo>
                  <a:cubicBezTo>
                    <a:pt x="1366952" y="702781"/>
                    <a:pt x="1353458" y="726064"/>
                    <a:pt x="1372772" y="641927"/>
                  </a:cubicBezTo>
                  <a:cubicBezTo>
                    <a:pt x="1392086" y="557790"/>
                    <a:pt x="1364041" y="317283"/>
                    <a:pt x="1360072" y="216477"/>
                  </a:cubicBezTo>
                  <a:cubicBezTo>
                    <a:pt x="1356103" y="115671"/>
                    <a:pt x="1394733" y="70163"/>
                    <a:pt x="1348960" y="37090"/>
                  </a:cubicBezTo>
                  <a:cubicBezTo>
                    <a:pt x="1303187" y="4017"/>
                    <a:pt x="1237835" y="23861"/>
                    <a:pt x="1085435" y="18040"/>
                  </a:cubicBezTo>
                  <a:cubicBezTo>
                    <a:pt x="933035" y="12219"/>
                    <a:pt x="596220" y="2430"/>
                    <a:pt x="434560" y="2165"/>
                  </a:cubicBezTo>
                  <a:cubicBezTo>
                    <a:pt x="272900" y="1900"/>
                    <a:pt x="186645" y="-7890"/>
                    <a:pt x="115472" y="16452"/>
                  </a:cubicBezTo>
                  <a:cubicBezTo>
                    <a:pt x="44299" y="40794"/>
                    <a:pt x="27630" y="31269"/>
                    <a:pt x="10697" y="135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transfertat nga buxheti i shtetit</a:t>
              </a:r>
            </a:p>
            <a:p>
              <a:pPr algn="ctr" rtl="0">
                <a:lnSpc>
                  <a:spcPct val="120000"/>
                </a:lnSpc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38.0 miliardë lekë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9CE4E97-886D-E2C6-9452-92CEDA7EC334}"/>
                </a:ext>
              </a:extLst>
            </p:cNvPr>
            <p:cNvSpPr/>
            <p:nvPr/>
          </p:nvSpPr>
          <p:spPr>
            <a:xfrm>
              <a:off x="1028050" y="2771364"/>
              <a:ext cx="1768162" cy="1110511"/>
            </a:xfrm>
            <a:custGeom>
              <a:avLst/>
              <a:gdLst>
                <a:gd name="connsiteX0" fmla="*/ 2307 w 1360754"/>
                <a:gd name="connsiteY0" fmla="*/ 165248 h 824951"/>
                <a:gd name="connsiteX1" fmla="*/ 11832 w 1360754"/>
                <a:gd name="connsiteY1" fmla="*/ 611336 h 824951"/>
                <a:gd name="connsiteX2" fmla="*/ 45169 w 1360754"/>
                <a:gd name="connsiteY2" fmla="*/ 747861 h 824951"/>
                <a:gd name="connsiteX3" fmla="*/ 313457 w 1360754"/>
                <a:gd name="connsiteY3" fmla="*/ 806598 h 824951"/>
                <a:gd name="connsiteX4" fmla="*/ 1116732 w 1360754"/>
                <a:gd name="connsiteY4" fmla="*/ 820886 h 824951"/>
                <a:gd name="connsiteX5" fmla="*/ 1332632 w 1360754"/>
                <a:gd name="connsiteY5" fmla="*/ 741511 h 824951"/>
                <a:gd name="connsiteX6" fmla="*/ 1359619 w 1360754"/>
                <a:gd name="connsiteY6" fmla="*/ 428773 h 824951"/>
                <a:gd name="connsiteX7" fmla="*/ 1346919 w 1360754"/>
                <a:gd name="connsiteY7" fmla="*/ 116036 h 824951"/>
                <a:gd name="connsiteX8" fmla="*/ 1294532 w 1360754"/>
                <a:gd name="connsiteY8" fmla="*/ 25548 h 824951"/>
                <a:gd name="connsiteX9" fmla="*/ 1169119 w 1360754"/>
                <a:gd name="connsiteY9" fmla="*/ 148 h 824951"/>
                <a:gd name="connsiteX10" fmla="*/ 792882 w 1360754"/>
                <a:gd name="connsiteY10" fmla="*/ 14436 h 824951"/>
                <a:gd name="connsiteX11" fmla="*/ 262657 w 1360754"/>
                <a:gd name="connsiteY11" fmla="*/ 36661 h 824951"/>
                <a:gd name="connsiteX12" fmla="*/ 51519 w 1360754"/>
                <a:gd name="connsiteY12" fmla="*/ 63648 h 824951"/>
                <a:gd name="connsiteX13" fmla="*/ 2307 w 1360754"/>
                <a:gd name="connsiteY13" fmla="*/ 165248 h 82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0754" h="824951">
                  <a:moveTo>
                    <a:pt x="2307" y="165248"/>
                  </a:moveTo>
                  <a:cubicBezTo>
                    <a:pt x="-4308" y="256529"/>
                    <a:pt x="4688" y="514234"/>
                    <a:pt x="11832" y="611336"/>
                  </a:cubicBezTo>
                  <a:cubicBezTo>
                    <a:pt x="18976" y="708438"/>
                    <a:pt x="-5102" y="715317"/>
                    <a:pt x="45169" y="747861"/>
                  </a:cubicBezTo>
                  <a:cubicBezTo>
                    <a:pt x="95440" y="780405"/>
                    <a:pt x="134863" y="794427"/>
                    <a:pt x="313457" y="806598"/>
                  </a:cubicBezTo>
                  <a:cubicBezTo>
                    <a:pt x="492051" y="818769"/>
                    <a:pt x="946870" y="831734"/>
                    <a:pt x="1116732" y="820886"/>
                  </a:cubicBezTo>
                  <a:cubicBezTo>
                    <a:pt x="1286595" y="810038"/>
                    <a:pt x="1292151" y="806863"/>
                    <a:pt x="1332632" y="741511"/>
                  </a:cubicBezTo>
                  <a:cubicBezTo>
                    <a:pt x="1373113" y="676159"/>
                    <a:pt x="1357238" y="533019"/>
                    <a:pt x="1359619" y="428773"/>
                  </a:cubicBezTo>
                  <a:cubicBezTo>
                    <a:pt x="1362000" y="324527"/>
                    <a:pt x="1357767" y="183240"/>
                    <a:pt x="1346919" y="116036"/>
                  </a:cubicBezTo>
                  <a:cubicBezTo>
                    <a:pt x="1336071" y="48832"/>
                    <a:pt x="1324165" y="44863"/>
                    <a:pt x="1294532" y="25548"/>
                  </a:cubicBezTo>
                  <a:cubicBezTo>
                    <a:pt x="1264899" y="6233"/>
                    <a:pt x="1252727" y="2000"/>
                    <a:pt x="1169119" y="148"/>
                  </a:cubicBezTo>
                  <a:cubicBezTo>
                    <a:pt x="1085511" y="-1704"/>
                    <a:pt x="792882" y="14436"/>
                    <a:pt x="792882" y="14436"/>
                  </a:cubicBezTo>
                  <a:lnTo>
                    <a:pt x="262657" y="36661"/>
                  </a:lnTo>
                  <a:cubicBezTo>
                    <a:pt x="139097" y="44863"/>
                    <a:pt x="94911" y="40365"/>
                    <a:pt x="51519" y="63648"/>
                  </a:cubicBezTo>
                  <a:cubicBezTo>
                    <a:pt x="8127" y="86931"/>
                    <a:pt x="8922" y="73967"/>
                    <a:pt x="2307" y="165248"/>
                  </a:cubicBezTo>
                  <a:close/>
                </a:path>
              </a:pathLst>
            </a:custGeom>
            <a:solidFill>
              <a:srgbClr val="5D78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të ardhura</a:t>
              </a:r>
            </a:p>
            <a:p>
              <a:pPr algn="ctr" rtl="0"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2% e PBB-së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81ED4B-30D9-8E2B-9C97-5946AE60A766}"/>
                </a:ext>
              </a:extLst>
            </p:cNvPr>
            <p:cNvSpPr/>
            <p:nvPr/>
          </p:nvSpPr>
          <p:spPr>
            <a:xfrm>
              <a:off x="4750989" y="1522607"/>
              <a:ext cx="1807385" cy="1128345"/>
            </a:xfrm>
            <a:custGeom>
              <a:avLst/>
              <a:gdLst>
                <a:gd name="connsiteX0" fmla="*/ 2841 w 1366504"/>
                <a:gd name="connsiteY0" fmla="*/ 126136 h 842202"/>
                <a:gd name="connsiteX1" fmla="*/ 26654 w 1366504"/>
                <a:gd name="connsiteY1" fmla="*/ 581749 h 842202"/>
                <a:gd name="connsiteX2" fmla="*/ 66341 w 1366504"/>
                <a:gd name="connsiteY2" fmla="*/ 759549 h 842202"/>
                <a:gd name="connsiteX3" fmla="*/ 180641 w 1366504"/>
                <a:gd name="connsiteY3" fmla="*/ 840511 h 842202"/>
                <a:gd name="connsiteX4" fmla="*/ 758491 w 1366504"/>
                <a:gd name="connsiteY4" fmla="*/ 810349 h 842202"/>
                <a:gd name="connsiteX5" fmla="*/ 1237916 w 1366504"/>
                <a:gd name="connsiteY5" fmla="*/ 761136 h 842202"/>
                <a:gd name="connsiteX6" fmla="*/ 1337929 w 1366504"/>
                <a:gd name="connsiteY6" fmla="*/ 681761 h 842202"/>
                <a:gd name="connsiteX7" fmla="*/ 1364916 w 1366504"/>
                <a:gd name="connsiteY7" fmla="*/ 449986 h 842202"/>
                <a:gd name="connsiteX8" fmla="*/ 1301416 w 1366504"/>
                <a:gd name="connsiteY8" fmla="*/ 137249 h 842202"/>
                <a:gd name="connsiteX9" fmla="*/ 1252204 w 1366504"/>
                <a:gd name="connsiteY9" fmla="*/ 61049 h 842202"/>
                <a:gd name="connsiteX10" fmla="*/ 1017254 w 1366504"/>
                <a:gd name="connsiteY10" fmla="*/ 30886 h 842202"/>
                <a:gd name="connsiteX11" fmla="*/ 418766 w 1366504"/>
                <a:gd name="connsiteY11" fmla="*/ 8661 h 842202"/>
                <a:gd name="connsiteX12" fmla="*/ 93329 w 1366504"/>
                <a:gd name="connsiteY12" fmla="*/ 10249 h 842202"/>
                <a:gd name="connsiteX13" fmla="*/ 2841 w 1366504"/>
                <a:gd name="connsiteY13" fmla="*/ 126136 h 84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6504" h="842202">
                  <a:moveTo>
                    <a:pt x="2841" y="126136"/>
                  </a:moveTo>
                  <a:cubicBezTo>
                    <a:pt x="-8271" y="221386"/>
                    <a:pt x="16071" y="476180"/>
                    <a:pt x="26654" y="581749"/>
                  </a:cubicBezTo>
                  <a:cubicBezTo>
                    <a:pt x="37237" y="687318"/>
                    <a:pt x="40677" y="716422"/>
                    <a:pt x="66341" y="759549"/>
                  </a:cubicBezTo>
                  <a:cubicBezTo>
                    <a:pt x="92005" y="802676"/>
                    <a:pt x="65283" y="832044"/>
                    <a:pt x="180641" y="840511"/>
                  </a:cubicBezTo>
                  <a:cubicBezTo>
                    <a:pt x="295999" y="848978"/>
                    <a:pt x="582279" y="823578"/>
                    <a:pt x="758491" y="810349"/>
                  </a:cubicBezTo>
                  <a:cubicBezTo>
                    <a:pt x="934703" y="797120"/>
                    <a:pt x="1141343" y="782567"/>
                    <a:pt x="1237916" y="761136"/>
                  </a:cubicBezTo>
                  <a:cubicBezTo>
                    <a:pt x="1334489" y="739705"/>
                    <a:pt x="1316762" y="733619"/>
                    <a:pt x="1337929" y="681761"/>
                  </a:cubicBezTo>
                  <a:cubicBezTo>
                    <a:pt x="1359096" y="629903"/>
                    <a:pt x="1371001" y="540738"/>
                    <a:pt x="1364916" y="449986"/>
                  </a:cubicBezTo>
                  <a:cubicBezTo>
                    <a:pt x="1358831" y="359234"/>
                    <a:pt x="1320201" y="202072"/>
                    <a:pt x="1301416" y="137249"/>
                  </a:cubicBezTo>
                  <a:cubicBezTo>
                    <a:pt x="1282631" y="72426"/>
                    <a:pt x="1299564" y="78776"/>
                    <a:pt x="1252204" y="61049"/>
                  </a:cubicBezTo>
                  <a:cubicBezTo>
                    <a:pt x="1204844" y="43322"/>
                    <a:pt x="1156160" y="39617"/>
                    <a:pt x="1017254" y="30886"/>
                  </a:cubicBezTo>
                  <a:cubicBezTo>
                    <a:pt x="878348" y="22155"/>
                    <a:pt x="572753" y="12100"/>
                    <a:pt x="418766" y="8661"/>
                  </a:cubicBezTo>
                  <a:cubicBezTo>
                    <a:pt x="264779" y="5222"/>
                    <a:pt x="162650" y="-9859"/>
                    <a:pt x="93329" y="10249"/>
                  </a:cubicBezTo>
                  <a:cubicBezTo>
                    <a:pt x="24008" y="30357"/>
                    <a:pt x="13953" y="30886"/>
                    <a:pt x="2841" y="1261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ct val="120000"/>
                </a:lnSpc>
                <a:spcAft>
                  <a:spcPts val="300"/>
                </a:spcAft>
              </a:pPr>
              <a:r>
                <a:rPr lang="sq-AL" sz="1400" b="1" noProof="0" dirty="0">
                  <a:latin typeface="Barlow" panose="00000500000000000000" pitchFamily="2" charset="0"/>
                </a:rPr>
                <a:t>totali i shpenzimeve 74.0 miliardë lekë</a:t>
              </a:r>
            </a:p>
          </p:txBody>
        </p:sp>
      </p:grp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8C9C8771-C4A2-21C4-B845-07EFAE2B6D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641305"/>
              </p:ext>
            </p:extLst>
          </p:nvPr>
        </p:nvGraphicFramePr>
        <p:xfrm>
          <a:off x="807608" y="7013151"/>
          <a:ext cx="6010898" cy="1456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5BC871EF-4A0D-3AB0-7CA3-491084D0F582}"/>
              </a:ext>
            </a:extLst>
          </p:cNvPr>
          <p:cNvSpPr/>
          <p:nvPr/>
        </p:nvSpPr>
        <p:spPr>
          <a:xfrm>
            <a:off x="807607" y="6722776"/>
            <a:ext cx="6010898" cy="290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sq-AL" sz="12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Të ardhurat e qeverisjes vendore </a:t>
            </a:r>
            <a:r>
              <a:rPr lang="sq-AL" sz="1200" noProof="0" dirty="0">
                <a:solidFill>
                  <a:srgbClr val="365B6D"/>
                </a:solidFill>
                <a:latin typeface="Barlow" panose="00000500000000000000" pitchFamily="2" charset="0"/>
              </a:rPr>
              <a:t>(miliardë lekë)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972DB3-C593-C756-46EB-943AECA02429}"/>
              </a:ext>
            </a:extLst>
          </p:cNvPr>
          <p:cNvSpPr txBox="1"/>
          <p:nvPr/>
        </p:nvSpPr>
        <p:spPr>
          <a:xfrm>
            <a:off x="754250" y="8679466"/>
            <a:ext cx="60400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Shpenzimet e  bashkive  për vitin 2024 arritën në 74.4 miliardë lekë krahasuar me 68.8 lekë të shpenzuara një vit më parë. Kjo tregon një rritje prej 8.1% krahasuar me vitin 2023, që do të thotë se është shpenzuar më shumë për shërbimet e ofruara ndaj qytetarëve. Niveli i detyrimeve të prapambetura është ulur me 1.6 miliardë lekë, ose është ulur me 33% në vitin 2024 krahasuar me nivelin e detyrimeve të prapambetura në vitin 2023, duke shënuar progres në menaxhimin dhe përmirësimin e situatës financiare të njësive vendore.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CC7D35-9B1D-3DEF-EB52-60E83BD52253}"/>
              </a:ext>
            </a:extLst>
          </p:cNvPr>
          <p:cNvGrpSpPr/>
          <p:nvPr/>
        </p:nvGrpSpPr>
        <p:grpSpPr>
          <a:xfrm>
            <a:off x="4464050" y="241300"/>
            <a:ext cx="3092451" cy="291705"/>
            <a:chOff x="4464050" y="241300"/>
            <a:chExt cx="3092451" cy="291705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768597C2-CC8D-9BE3-2EFC-5FBBBF9B9696}"/>
                </a:ext>
              </a:extLst>
            </p:cNvPr>
            <p:cNvGrpSpPr/>
            <p:nvPr/>
          </p:nvGrpSpPr>
          <p:grpSpPr>
            <a:xfrm rot="5400000">
              <a:off x="5979155" y="-1044342"/>
              <a:ext cx="63104" cy="3091589"/>
              <a:chOff x="0" y="0"/>
              <a:chExt cx="17101" cy="934750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F1A6FCC3-930F-A393-4D99-5432E3F162E2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37" name="TextBox 4">
                <a:extLst>
                  <a:ext uri="{FF2B5EF4-FFF2-40B4-BE49-F238E27FC236}">
                    <a16:creationId xmlns:a16="http://schemas.microsoft.com/office/drawing/2014/main" id="{ED762993-2730-083F-6CD3-074FB86B3707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33" name="Group 19">
              <a:extLst>
                <a:ext uri="{FF2B5EF4-FFF2-40B4-BE49-F238E27FC236}">
                  <a16:creationId xmlns:a16="http://schemas.microsoft.com/office/drawing/2014/main" id="{25931A7A-26DB-C1DF-D455-79C50EF58FCF}"/>
                </a:ext>
              </a:extLst>
            </p:cNvPr>
            <p:cNvGrpSpPr/>
            <p:nvPr/>
          </p:nvGrpSpPr>
          <p:grpSpPr>
            <a:xfrm>
              <a:off x="4464050" y="241300"/>
              <a:ext cx="3036746" cy="215549"/>
              <a:chOff x="120176" y="-97609"/>
              <a:chExt cx="2266969" cy="259045"/>
            </a:xfrm>
          </p:grpSpPr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F00A1E6-01B2-3C63-F453-46154C9D7C66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p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ër Qytetarët</a:t>
                </a:r>
              </a:p>
            </p:txBody>
          </p:sp>
          <p:sp>
            <p:nvSpPr>
              <p:cNvPr id="35" name="TextBox 21">
                <a:extLst>
                  <a:ext uri="{FF2B5EF4-FFF2-40B4-BE49-F238E27FC236}">
                    <a16:creationId xmlns:a16="http://schemas.microsoft.com/office/drawing/2014/main" id="{B3DACF4D-1CA3-3DCA-1CCF-AFFF47FB4730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590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22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0369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EE90E-4FE5-D507-62BD-60E0B26A6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3688EA21-82E5-24CC-58F0-0658E83BDE6B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2B22E50-6D69-F0E2-B7F7-5F651353391A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61A76EA-7D45-E54C-B7E5-49366368AC4A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209E252-7F14-EB1D-7746-BA9BE7120CB2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4CB9FE1-1B77-B546-25E8-B0847F1E3ECE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A1CCCF5-BA9D-A250-DD81-8ABB0739E2A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A1F740B7-9EE2-ACEB-0E61-171CDE85F5F7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8834D6E-57DB-4D04-F248-EF55E3859D04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221E3D8D-1A56-0DE7-891B-68932E2071D8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BC24E373-7173-B9F4-46A5-7FF2D8AC4F62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DD6B66F-8DB6-2D6A-BB02-DF697B6CFA9C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478F29F9-118F-A04F-B010-C580A5E768FB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4230B020-F567-9120-360F-7CDE1C90EA01}"/>
              </a:ext>
            </a:extLst>
          </p:cNvPr>
          <p:cNvSpPr txBox="1"/>
          <p:nvPr/>
        </p:nvSpPr>
        <p:spPr>
          <a:xfrm>
            <a:off x="686304" y="4741940"/>
            <a:ext cx="4234945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/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Financat vendore janë një shtyllë e rëndësishme e axhendës së decentralizimit, duke krijuar mundësi për bashkitë që të kenë më shumë burime financiare, në mënyrë që ato të mund të kryejnë funksionet dhe kompetencat e tyre në mënyrë efikase dhe të qëndrueshme.</a:t>
            </a:r>
          </a:p>
          <a:p>
            <a:pPr algn="just" rtl="0"/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Për të ndihmuar bashkitë të menaxhojnë paratë publike në mënyrë më efektive — dhe për t'iu afruar standardeve të Bashkimit Evropian — janë duke u zhvilluar disa reforma të rëndësishme:</a:t>
            </a:r>
          </a:p>
          <a:p>
            <a:pPr marL="231775" indent="-231775" algn="just" rtl="0">
              <a:buFont typeface="Wingdings" panose="05000000000000000000" pitchFamily="2" charset="2"/>
              <a:buChar char="ü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Procedura më të mira buxhetore.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Bashkitë po përmirësojnë mënyrën se si planifikojnë, shpenzojnë dhe raportojnë buxhetet e tyre. Këto ndryshime ndihmojnë që financat vendore të jenë më transparente dhe në përputhje me praktikat e BE-së.</a:t>
            </a:r>
          </a:p>
          <a:p>
            <a:pPr marL="231775" indent="-231775" algn="just">
              <a:buFont typeface="Wingdings" panose="05000000000000000000" pitchFamily="2" charset="2"/>
              <a:buChar char="ü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Fokusi te</a:t>
            </a:r>
            <a:r>
              <a:rPr lang="en-US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r</a:t>
            </a: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ezultatet.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Integrimi i treguesve të performances në buxhetim. Kjo i ndihmon bashkitë,  shoqërinë civile dhe qytetarët të kuptojnë më mirë se si përdoren paratë dhe çfarë rezultatesh sjellin ato.</a:t>
            </a:r>
          </a:p>
          <a:p>
            <a:pPr marL="231775" indent="-231775" algn="just" rtl="0">
              <a:buFont typeface="Wingdings" panose="05000000000000000000" pitchFamily="2" charset="2"/>
              <a:buChar char="ü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MFP në nivel vendor.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Forcimi i rregullave dhe procedurave për menaxhimin e financave publike në nivel vendor duke siguruar më shumë disiplinë fiskale në menaxhimin e vështirësive financiare.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F77CE2B-68B9-7012-3478-CC82289506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7956584"/>
              </p:ext>
            </p:extLst>
          </p:nvPr>
        </p:nvGraphicFramePr>
        <p:xfrm>
          <a:off x="686305" y="1566861"/>
          <a:ext cx="6183890" cy="3030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077179C3-08F0-2775-F71B-8D3A37B377CD}"/>
              </a:ext>
            </a:extLst>
          </p:cNvPr>
          <p:cNvSpPr/>
          <p:nvPr/>
        </p:nvSpPr>
        <p:spPr>
          <a:xfrm>
            <a:off x="686305" y="1226150"/>
            <a:ext cx="618389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Shpenzimet e qeverisjes vendore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(miliardë lekë)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170BFF3-4517-7FD1-CA9B-EF172E96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5346700"/>
            <a:ext cx="2408507" cy="52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89572E4-3C5B-B5AB-0096-5FDFF4A4BD03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A05FCEFD-E2A4-45BA-4781-E29C9BD6198C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C96A8810-5057-5748-E043-1EF2E21EDFE4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34" name="TextBox 4">
                <a:extLst>
                  <a:ext uri="{FF2B5EF4-FFF2-40B4-BE49-F238E27FC236}">
                    <a16:creationId xmlns:a16="http://schemas.microsoft.com/office/drawing/2014/main" id="{9ADBF70F-C95B-7E6B-9112-186FD770EB83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30" name="Group 19">
              <a:extLst>
                <a:ext uri="{FF2B5EF4-FFF2-40B4-BE49-F238E27FC236}">
                  <a16:creationId xmlns:a16="http://schemas.microsoft.com/office/drawing/2014/main" id="{69C6C056-3A8B-2F98-0FB8-5F514EBC7D7D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31" name="TextBox 20">
                <a:extLst>
                  <a:ext uri="{FF2B5EF4-FFF2-40B4-BE49-F238E27FC236}">
                    <a16:creationId xmlns:a16="http://schemas.microsoft.com/office/drawing/2014/main" id="{98B5D9A4-09D7-8EE4-BDEF-475FB2D9CD79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</a:t>
                </a:r>
              </a:p>
            </p:txBody>
          </p:sp>
          <p:sp>
            <p:nvSpPr>
              <p:cNvPr id="32" name="TextBox 21">
                <a:extLst>
                  <a:ext uri="{FF2B5EF4-FFF2-40B4-BE49-F238E27FC236}">
                    <a16:creationId xmlns:a16="http://schemas.microsoft.com/office/drawing/2014/main" id="{C9F240E6-0337-0935-E540-3287B0B8620D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2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3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sp>
        <p:nvSpPr>
          <p:cNvPr id="4" name="TextBox 25">
            <a:extLst>
              <a:ext uri="{FF2B5EF4-FFF2-40B4-BE49-F238E27FC236}">
                <a16:creationId xmlns:a16="http://schemas.microsoft.com/office/drawing/2014/main" id="{D382A009-5E4C-3CA6-19AA-8C2AE8775D29}"/>
              </a:ext>
            </a:extLst>
          </p:cNvPr>
          <p:cNvSpPr txBox="1"/>
          <p:nvPr/>
        </p:nvSpPr>
        <p:spPr>
          <a:xfrm>
            <a:off x="686305" y="632422"/>
            <a:ext cx="6036826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BUXHETI VENDOR</a:t>
            </a:r>
          </a:p>
        </p:txBody>
      </p:sp>
    </p:spTree>
    <p:extLst>
      <p:ext uri="{BB962C8B-B14F-4D97-AF65-F5344CB8AC3E}">
        <p14:creationId xmlns:p14="http://schemas.microsoft.com/office/powerpoint/2010/main" val="3146928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ACC1B-3F70-AB30-95F8-C203DF642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F78E396A-F299-9D58-0F1F-D2017D11D270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07491CE-A504-3AA4-F016-4973A4F97DF9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4ED216F-8948-06D1-3912-D4B140AF8098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EBC9518-F28D-3D3A-5E72-57323334DE59}"/>
              </a:ext>
            </a:extLst>
          </p:cNvPr>
          <p:cNvGrpSpPr/>
          <p:nvPr/>
        </p:nvGrpSpPr>
        <p:grpSpPr>
          <a:xfrm rot="826184">
            <a:off x="6664025" y="9084315"/>
            <a:ext cx="2921675" cy="2556466"/>
            <a:chOff x="0" y="0"/>
            <a:chExt cx="812800" cy="7112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93A842D-A217-E38F-DA4D-4DECCFF54954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DCFD184-E92E-1267-090E-10912F07D39B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1DD5EC7-B88A-D4FB-B01D-9CDF35E2747D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49F538D-6FB0-1A18-C525-3CB14ED9A1C1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FBC699A1-DF2D-69A0-6EAD-0BE12C0F4D3A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A71C0BC3-F483-F14B-D72D-2A28B9E15A89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C3E53D85-DD44-1BB4-2EC4-098289B8463C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BF0A05D1-3A63-DB0E-73F1-33D0EE59923D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3B360D48-354D-526D-E43D-01DC8217A89B}"/>
              </a:ext>
            </a:extLst>
          </p:cNvPr>
          <p:cNvSpPr txBox="1"/>
          <p:nvPr/>
        </p:nvSpPr>
        <p:spPr>
          <a:xfrm>
            <a:off x="819281" y="729600"/>
            <a:ext cx="6036826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RISHIKIMET E BUXHETIT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407308B-760B-2628-7D01-A1C6DEE63A19}"/>
              </a:ext>
            </a:extLst>
          </p:cNvPr>
          <p:cNvSpPr/>
          <p:nvPr/>
        </p:nvSpPr>
        <p:spPr>
          <a:xfrm>
            <a:off x="649513" y="6008735"/>
            <a:ext cx="572656" cy="691486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q-AL" sz="3000" noProof="0" dirty="0">
                <a:latin typeface="Barlow" panose="00000500000000000000" pitchFamily="2" charset="0"/>
              </a:rPr>
              <a:t>2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C5AC94D-4469-6064-0773-90F5A8A93C98}"/>
              </a:ext>
            </a:extLst>
          </p:cNvPr>
          <p:cNvSpPr/>
          <p:nvPr/>
        </p:nvSpPr>
        <p:spPr>
          <a:xfrm>
            <a:off x="649513" y="4108289"/>
            <a:ext cx="568128" cy="657850"/>
          </a:xfrm>
          <a:custGeom>
            <a:avLst/>
            <a:gdLst>
              <a:gd name="connsiteX0" fmla="*/ 2307 w 1360754"/>
              <a:gd name="connsiteY0" fmla="*/ 165248 h 824951"/>
              <a:gd name="connsiteX1" fmla="*/ 11832 w 1360754"/>
              <a:gd name="connsiteY1" fmla="*/ 611336 h 824951"/>
              <a:gd name="connsiteX2" fmla="*/ 45169 w 1360754"/>
              <a:gd name="connsiteY2" fmla="*/ 747861 h 824951"/>
              <a:gd name="connsiteX3" fmla="*/ 313457 w 1360754"/>
              <a:gd name="connsiteY3" fmla="*/ 806598 h 824951"/>
              <a:gd name="connsiteX4" fmla="*/ 1116732 w 1360754"/>
              <a:gd name="connsiteY4" fmla="*/ 820886 h 824951"/>
              <a:gd name="connsiteX5" fmla="*/ 1332632 w 1360754"/>
              <a:gd name="connsiteY5" fmla="*/ 741511 h 824951"/>
              <a:gd name="connsiteX6" fmla="*/ 1359619 w 1360754"/>
              <a:gd name="connsiteY6" fmla="*/ 428773 h 824951"/>
              <a:gd name="connsiteX7" fmla="*/ 1346919 w 1360754"/>
              <a:gd name="connsiteY7" fmla="*/ 116036 h 824951"/>
              <a:gd name="connsiteX8" fmla="*/ 1294532 w 1360754"/>
              <a:gd name="connsiteY8" fmla="*/ 25548 h 824951"/>
              <a:gd name="connsiteX9" fmla="*/ 1169119 w 1360754"/>
              <a:gd name="connsiteY9" fmla="*/ 148 h 824951"/>
              <a:gd name="connsiteX10" fmla="*/ 792882 w 1360754"/>
              <a:gd name="connsiteY10" fmla="*/ 14436 h 824951"/>
              <a:gd name="connsiteX11" fmla="*/ 262657 w 1360754"/>
              <a:gd name="connsiteY11" fmla="*/ 36661 h 824951"/>
              <a:gd name="connsiteX12" fmla="*/ 51519 w 1360754"/>
              <a:gd name="connsiteY12" fmla="*/ 63648 h 824951"/>
              <a:gd name="connsiteX13" fmla="*/ 2307 w 1360754"/>
              <a:gd name="connsiteY13" fmla="*/ 165248 h 8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0754" h="824951">
                <a:moveTo>
                  <a:pt x="2307" y="165248"/>
                </a:moveTo>
                <a:cubicBezTo>
                  <a:pt x="-4308" y="256529"/>
                  <a:pt x="4688" y="514234"/>
                  <a:pt x="11832" y="611336"/>
                </a:cubicBezTo>
                <a:cubicBezTo>
                  <a:pt x="18976" y="708438"/>
                  <a:pt x="-5102" y="715317"/>
                  <a:pt x="45169" y="747861"/>
                </a:cubicBezTo>
                <a:cubicBezTo>
                  <a:pt x="95440" y="780405"/>
                  <a:pt x="134863" y="794427"/>
                  <a:pt x="313457" y="806598"/>
                </a:cubicBezTo>
                <a:cubicBezTo>
                  <a:pt x="492051" y="818769"/>
                  <a:pt x="946870" y="831734"/>
                  <a:pt x="1116732" y="820886"/>
                </a:cubicBezTo>
                <a:cubicBezTo>
                  <a:pt x="1286595" y="810038"/>
                  <a:pt x="1292151" y="806863"/>
                  <a:pt x="1332632" y="741511"/>
                </a:cubicBezTo>
                <a:cubicBezTo>
                  <a:pt x="1373113" y="676159"/>
                  <a:pt x="1357238" y="533019"/>
                  <a:pt x="1359619" y="428773"/>
                </a:cubicBezTo>
                <a:cubicBezTo>
                  <a:pt x="1362000" y="324527"/>
                  <a:pt x="1357767" y="183240"/>
                  <a:pt x="1346919" y="116036"/>
                </a:cubicBezTo>
                <a:cubicBezTo>
                  <a:pt x="1336071" y="48832"/>
                  <a:pt x="1324165" y="44863"/>
                  <a:pt x="1294532" y="25548"/>
                </a:cubicBezTo>
                <a:cubicBezTo>
                  <a:pt x="1264899" y="6233"/>
                  <a:pt x="1252727" y="2000"/>
                  <a:pt x="1169119" y="148"/>
                </a:cubicBezTo>
                <a:cubicBezTo>
                  <a:pt x="1085511" y="-1704"/>
                  <a:pt x="792882" y="14436"/>
                  <a:pt x="792882" y="14436"/>
                </a:cubicBezTo>
                <a:lnTo>
                  <a:pt x="262657" y="36661"/>
                </a:lnTo>
                <a:cubicBezTo>
                  <a:pt x="139097" y="44863"/>
                  <a:pt x="94911" y="40365"/>
                  <a:pt x="51519" y="63648"/>
                </a:cubicBezTo>
                <a:cubicBezTo>
                  <a:pt x="8127" y="86931"/>
                  <a:pt x="8922" y="73967"/>
                  <a:pt x="2307" y="16524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q-AL" sz="3000" noProof="0" dirty="0">
                <a:latin typeface="Barlow" panose="00000500000000000000" pitchFamily="2" charset="0"/>
              </a:rPr>
              <a:t>1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7492529-62F7-02A1-3A8B-04B6B344C97D}"/>
              </a:ext>
            </a:extLst>
          </p:cNvPr>
          <p:cNvSpPr/>
          <p:nvPr/>
        </p:nvSpPr>
        <p:spPr>
          <a:xfrm>
            <a:off x="649513" y="8388057"/>
            <a:ext cx="575952" cy="668415"/>
          </a:xfrm>
          <a:custGeom>
            <a:avLst/>
            <a:gdLst>
              <a:gd name="connsiteX0" fmla="*/ 10697 w 1379494"/>
              <a:gd name="connsiteY0" fmla="*/ 135515 h 775813"/>
              <a:gd name="connsiteX1" fmla="*/ 13872 w 1379494"/>
              <a:gd name="connsiteY1" fmla="*/ 641927 h 775813"/>
              <a:gd name="connsiteX2" fmla="*/ 102772 w 1379494"/>
              <a:gd name="connsiteY2" fmla="*/ 770515 h 775813"/>
              <a:gd name="connsiteX3" fmla="*/ 636172 w 1379494"/>
              <a:gd name="connsiteY3" fmla="*/ 753052 h 775813"/>
              <a:gd name="connsiteX4" fmla="*/ 1244185 w 1379494"/>
              <a:gd name="connsiteY4" fmla="*/ 721302 h 775813"/>
              <a:gd name="connsiteX5" fmla="*/ 1372772 w 1379494"/>
              <a:gd name="connsiteY5" fmla="*/ 641927 h 775813"/>
              <a:gd name="connsiteX6" fmla="*/ 1360072 w 1379494"/>
              <a:gd name="connsiteY6" fmla="*/ 216477 h 775813"/>
              <a:gd name="connsiteX7" fmla="*/ 1348960 w 1379494"/>
              <a:gd name="connsiteY7" fmla="*/ 37090 h 775813"/>
              <a:gd name="connsiteX8" fmla="*/ 1085435 w 1379494"/>
              <a:gd name="connsiteY8" fmla="*/ 18040 h 775813"/>
              <a:gd name="connsiteX9" fmla="*/ 434560 w 1379494"/>
              <a:gd name="connsiteY9" fmla="*/ 2165 h 775813"/>
              <a:gd name="connsiteX10" fmla="*/ 115472 w 1379494"/>
              <a:gd name="connsiteY10" fmla="*/ 16452 h 775813"/>
              <a:gd name="connsiteX11" fmla="*/ 10697 w 1379494"/>
              <a:gd name="connsiteY11" fmla="*/ 135515 h 7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494" h="775813">
                <a:moveTo>
                  <a:pt x="10697" y="135515"/>
                </a:moveTo>
                <a:cubicBezTo>
                  <a:pt x="-6236" y="239761"/>
                  <a:pt x="-1474" y="536094"/>
                  <a:pt x="13872" y="641927"/>
                </a:cubicBezTo>
                <a:cubicBezTo>
                  <a:pt x="29218" y="747760"/>
                  <a:pt x="-945" y="751994"/>
                  <a:pt x="102772" y="770515"/>
                </a:cubicBezTo>
                <a:cubicBezTo>
                  <a:pt x="206489" y="789036"/>
                  <a:pt x="636172" y="753052"/>
                  <a:pt x="636172" y="753052"/>
                </a:cubicBezTo>
                <a:cubicBezTo>
                  <a:pt x="826407" y="744850"/>
                  <a:pt x="1121418" y="739823"/>
                  <a:pt x="1244185" y="721302"/>
                </a:cubicBezTo>
                <a:cubicBezTo>
                  <a:pt x="1366952" y="702781"/>
                  <a:pt x="1353458" y="726064"/>
                  <a:pt x="1372772" y="641927"/>
                </a:cubicBezTo>
                <a:cubicBezTo>
                  <a:pt x="1392086" y="557790"/>
                  <a:pt x="1364041" y="317283"/>
                  <a:pt x="1360072" y="216477"/>
                </a:cubicBezTo>
                <a:cubicBezTo>
                  <a:pt x="1356103" y="115671"/>
                  <a:pt x="1394733" y="70163"/>
                  <a:pt x="1348960" y="37090"/>
                </a:cubicBezTo>
                <a:cubicBezTo>
                  <a:pt x="1303187" y="4017"/>
                  <a:pt x="1237835" y="23861"/>
                  <a:pt x="1085435" y="18040"/>
                </a:cubicBezTo>
                <a:cubicBezTo>
                  <a:pt x="933035" y="12219"/>
                  <a:pt x="596220" y="2430"/>
                  <a:pt x="434560" y="2165"/>
                </a:cubicBezTo>
                <a:cubicBezTo>
                  <a:pt x="272900" y="1900"/>
                  <a:pt x="186645" y="-7890"/>
                  <a:pt x="115472" y="16452"/>
                </a:cubicBezTo>
                <a:cubicBezTo>
                  <a:pt x="44299" y="40794"/>
                  <a:pt x="27630" y="31269"/>
                  <a:pt x="10697" y="135515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q-AL" sz="3000" noProof="0" dirty="0">
                <a:latin typeface="Barlow" panose="00000500000000000000" pitchFamily="2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49C2E8-1673-CB3E-3CFD-839DEA505D6F}"/>
              </a:ext>
            </a:extLst>
          </p:cNvPr>
          <p:cNvSpPr txBox="1"/>
          <p:nvPr/>
        </p:nvSpPr>
        <p:spPr>
          <a:xfrm>
            <a:off x="1306625" y="3799205"/>
            <a:ext cx="570653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sq-AL" sz="13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Akti Normativ Nr. 1</a:t>
            </a:r>
            <a:r>
              <a:rPr lang="en-US" sz="1300" b="1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3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datë 21.02.2024</a:t>
            </a: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Riorganizimi dhe krijimi i ministrive të reja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3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Financim vendas për Portin e Ri Tregtar – Porto Romano në Durrës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en-US" sz="130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algn="just" rtl="0"/>
            <a:endParaRPr lang="sq-AL" sz="1300" b="1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algn="just" rtl="0"/>
            <a:r>
              <a:rPr lang="sq-AL" sz="13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Akti Normativ Nr. 3</a:t>
            </a:r>
            <a:r>
              <a:rPr lang="en-US" sz="13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3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datë 28.08.2024</a:t>
            </a: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Rritje e të ardhurave tatimore me 19.1 miliardë lekë dhe e të ardhurave jo-tatimore me 8.1 miliardë lekë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3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 shtesë për projekte të reja në infrastrukturën vendore dhe rajonale dhe programin e 100 fshatrave: 5.0 miliardë lekë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3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 shtesë për projekte të reja të transportit rrugor</a:t>
            </a:r>
            <a:r>
              <a:rPr lang="en-US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4.8 miliard lekë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3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 shtesë për projekte të reja në sektorin e furnizimit me ujë dhe kanalizimeve: 2.0 miliardë lekë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3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Alokim shtesë në teknologji të përparuar që përdor inteligjencën artificiale në fushën e sigurisë kibernetike për sistemet dhe infrastrukturën qeveritare: 1.5 miliardë lekë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3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 shtesë për Ministrinë e Brendshme për 500 punonjës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GB" sz="13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policie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të rinj, kompensim ushqimor, orë shtesë pune që lidhen me sezonin intensiv turistik dhe Marrëveshjen e re Shqipëri-Itali për protokollin e imigracionit: 1.3 miliardë lekë.</a:t>
            </a:r>
          </a:p>
          <a:p>
            <a:pPr marL="180000" lvl="1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 shtesë për skemat e granteve mbështetëse dhe investuese për fermerët: 0.5 miliardë lekë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3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marL="0" lvl="1" algn="just" rtl="0"/>
            <a:endParaRPr lang="sq-AL" sz="13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algn="just" rtl="0"/>
            <a:r>
              <a:rPr lang="sq-AL" sz="13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Akti Normativ Nr. 5 datë 19.12.2024</a:t>
            </a: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 shtesë për Mbështetje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n</a:t>
            </a: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 Financiare për 14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7,651 </a:t>
            </a: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përfitues të kategorive në Ndihmë Ekonomike</a:t>
            </a:r>
            <a:r>
              <a:rPr lang="en-US" sz="130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300" dirty="0" err="1">
                <a:solidFill>
                  <a:srgbClr val="365B6D"/>
                </a:solidFill>
                <a:latin typeface="Barlow" panose="00000500000000000000" pitchFamily="2" charset="0"/>
              </a:rPr>
              <a:t>dhe</a:t>
            </a:r>
            <a:r>
              <a:rPr lang="en-US" sz="130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Aftësi të Kufizuar </a:t>
            </a:r>
            <a:r>
              <a:rPr lang="en-US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2.2 </a:t>
            </a:r>
            <a:r>
              <a:rPr lang="en-US" sz="13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miliard</a:t>
            </a:r>
            <a:r>
              <a:rPr lang="en-US" sz="130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lekë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3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 shtesë për Policinë e Shtetit, për kompensimin e ushqimit, orët shtesë dhe karburantin për shkak të sezonit intensiv turistik 1.6 miliard lekë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3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Rritja e Skemës së Fermerëve: 1.4 miliardë lekë</a:t>
            </a:r>
          </a:p>
          <a:p>
            <a:pPr marL="180000" indent="-180000" algn="just" rtl="0">
              <a:buFont typeface="Arial" panose="020B0604020202020204" pitchFamily="34" charset="0"/>
              <a:buChar char="•"/>
            </a:pP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Rritja e transfertave për Qeverisjen Vendore me qëllim shlyerjen e detyrimeve të prapambetura dhe përmirësimin e ofrimit të shërbimeve publike: 1.6</a:t>
            </a:r>
            <a:r>
              <a:rPr lang="en-US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miliardë lekë</a:t>
            </a:r>
            <a:r>
              <a:rPr lang="en-GB" sz="13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3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E1CD0D-A598-F28A-2B8C-5FDC6A1BB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201587"/>
              </p:ext>
            </p:extLst>
          </p:nvPr>
        </p:nvGraphicFramePr>
        <p:xfrm>
          <a:off x="577850" y="1671215"/>
          <a:ext cx="6471608" cy="19933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3354">
                  <a:extLst>
                    <a:ext uri="{9D8B030D-6E8A-4147-A177-3AD203B41FA5}">
                      <a16:colId xmlns:a16="http://schemas.microsoft.com/office/drawing/2014/main" val="2138564345"/>
                    </a:ext>
                  </a:extLst>
                </a:gridCol>
                <a:gridCol w="819709">
                  <a:extLst>
                    <a:ext uri="{9D8B030D-6E8A-4147-A177-3AD203B41FA5}">
                      <a16:colId xmlns:a16="http://schemas.microsoft.com/office/drawing/2014/main" val="3079534368"/>
                    </a:ext>
                  </a:extLst>
                </a:gridCol>
                <a:gridCol w="819709">
                  <a:extLst>
                    <a:ext uri="{9D8B030D-6E8A-4147-A177-3AD203B41FA5}">
                      <a16:colId xmlns:a16="http://schemas.microsoft.com/office/drawing/2014/main" val="930936140"/>
                    </a:ext>
                  </a:extLst>
                </a:gridCol>
                <a:gridCol w="819709">
                  <a:extLst>
                    <a:ext uri="{9D8B030D-6E8A-4147-A177-3AD203B41FA5}">
                      <a16:colId xmlns:a16="http://schemas.microsoft.com/office/drawing/2014/main" val="2166965851"/>
                    </a:ext>
                  </a:extLst>
                </a:gridCol>
                <a:gridCol w="819709">
                  <a:extLst>
                    <a:ext uri="{9D8B030D-6E8A-4147-A177-3AD203B41FA5}">
                      <a16:colId xmlns:a16="http://schemas.microsoft.com/office/drawing/2014/main" val="1448557282"/>
                    </a:ext>
                  </a:extLst>
                </a:gridCol>
                <a:gridCol w="819709">
                  <a:extLst>
                    <a:ext uri="{9D8B030D-6E8A-4147-A177-3AD203B41FA5}">
                      <a16:colId xmlns:a16="http://schemas.microsoft.com/office/drawing/2014/main" val="2671348666"/>
                    </a:ext>
                  </a:extLst>
                </a:gridCol>
                <a:gridCol w="819709">
                  <a:extLst>
                    <a:ext uri="{9D8B030D-6E8A-4147-A177-3AD203B41FA5}">
                      <a16:colId xmlns:a16="http://schemas.microsoft.com/office/drawing/2014/main" val="2434375369"/>
                    </a:ext>
                  </a:extLst>
                </a:gridCol>
              </a:tblGrid>
              <a:tr h="932569"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Barlow" panose="00000500000000000000" pitchFamily="2" charset="0"/>
                        </a:rPr>
                        <a:t>miliardë lekë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u="none" strike="noStrike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Buxheti fillestar</a:t>
                      </a:r>
                      <a:endParaRPr lang="sq-AL" sz="1300" b="1" i="0" u="none" strike="noStrike" noProof="0" dirty="0">
                        <a:solidFill>
                          <a:srgbClr val="365B6D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u="none" strike="noStrike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Rishikimi i parë</a:t>
                      </a:r>
                      <a:endParaRPr lang="sq-AL" sz="1300" b="1" i="0" u="none" strike="noStrike" noProof="0" dirty="0">
                        <a:solidFill>
                          <a:srgbClr val="365B6D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u="none" strike="noStrike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Rishikimi i dytë</a:t>
                      </a:r>
                      <a:endParaRPr lang="sq-AL" sz="1300" b="1" i="0" u="none" strike="noStrike" noProof="0" dirty="0">
                        <a:solidFill>
                          <a:srgbClr val="365B6D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u="none" strike="noStrike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Rishikimi i tretë</a:t>
                      </a:r>
                      <a:endParaRPr lang="sq-AL" sz="1300" b="1" i="0" u="none" strike="noStrike" noProof="0" dirty="0">
                        <a:solidFill>
                          <a:srgbClr val="365B6D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300" b="1" i="0" u="none" strike="noStrike" noProof="0" dirty="0" err="1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Realizimi</a:t>
                      </a:r>
                      <a:r>
                        <a:rPr lang="en-GB" sz="1300" b="1" i="0" u="none" strike="noStrike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GB" sz="1300" b="1" i="0" u="none" strike="noStrike" noProof="0" dirty="0" err="1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faktik</a:t>
                      </a:r>
                      <a:endParaRPr lang="sq-AL" sz="1300" b="1" i="0" u="none" strike="noStrike" noProof="0" dirty="0">
                        <a:solidFill>
                          <a:srgbClr val="365B6D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noProof="0" dirty="0" err="1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Realizimi</a:t>
                      </a:r>
                      <a:r>
                        <a:rPr lang="en-US" sz="1300" b="1" u="none" strike="noStrike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 ne %</a:t>
                      </a:r>
                      <a:endParaRPr lang="sq-AL" sz="1300" b="1" i="0" u="none" strike="noStrike" noProof="0" dirty="0">
                        <a:solidFill>
                          <a:srgbClr val="365B6D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084109"/>
                  </a:ext>
                </a:extLst>
              </a:tr>
              <a:tr h="353596"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u="none" strike="noStrike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Të ardhurat</a:t>
                      </a:r>
                      <a:endParaRPr lang="sq-AL" sz="1300" b="1" i="0" u="none" strike="noStrike" noProof="0" dirty="0">
                        <a:solidFill>
                          <a:srgbClr val="365B6D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676.1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686.8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714.1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714.1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710.6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105.1%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99750"/>
                  </a:ext>
                </a:extLst>
              </a:tr>
              <a:tr h="353596"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u="none" strike="noStrike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Shpenzimet</a:t>
                      </a:r>
                      <a:endParaRPr lang="sq-AL" sz="1300" b="1" i="0" u="none" strike="noStrike" noProof="0" dirty="0">
                        <a:solidFill>
                          <a:srgbClr val="365B6D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737.4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744.1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771.3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771.3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728.6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98.8%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007903"/>
                  </a:ext>
                </a:extLst>
              </a:tr>
              <a:tr h="353596"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u="none" strike="noStrike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Deficit</a:t>
                      </a:r>
                      <a:r>
                        <a:rPr lang="en-US" sz="1300" b="1" u="none" strike="noStrike" noProof="0" dirty="0" err="1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</a:rPr>
                        <a:t>i</a:t>
                      </a:r>
                      <a:endParaRPr lang="sq-AL" sz="1300" b="1" i="0" u="none" strike="noStrike" noProof="0" dirty="0">
                        <a:solidFill>
                          <a:srgbClr val="365B6D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61.28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57.28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57.28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57.28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sq-AL" sz="1400" b="0" u="none" strike="noStrike" kern="1200" noProof="0" dirty="0">
                          <a:solidFill>
                            <a:srgbClr val="365B6D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.0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sq-AL" sz="1400" b="0" u="none" strike="noStrike" kern="1200" noProof="0" dirty="0">
                        <a:solidFill>
                          <a:srgbClr val="365B6D"/>
                        </a:solidFill>
                        <a:effectLst/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12153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2250038-0D26-4178-AD4F-6CC0F9047326}"/>
              </a:ext>
            </a:extLst>
          </p:cNvPr>
          <p:cNvSpPr txBox="1"/>
          <p:nvPr/>
        </p:nvSpPr>
        <p:spPr>
          <a:xfrm>
            <a:off x="760190" y="1261280"/>
            <a:ext cx="6036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Gjatë vitit 2024, buxheti i shtetit u ndryshua me tre akte normative</a:t>
            </a:r>
            <a:r>
              <a:rPr lang="en-US" sz="1400" dirty="0">
                <a:solidFill>
                  <a:srgbClr val="365B6D"/>
                </a:solidFill>
                <a:latin typeface="Barlow" panose="00000500000000000000" pitchFamily="2" charset="0"/>
              </a:rPr>
              <a:t>:</a:t>
            </a:r>
            <a:endParaRPr lang="en-US" sz="14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59777D-613D-7A4B-3D0E-D171FF9965BD}"/>
              </a:ext>
            </a:extLst>
          </p:cNvPr>
          <p:cNvGrpSpPr/>
          <p:nvPr/>
        </p:nvGrpSpPr>
        <p:grpSpPr>
          <a:xfrm>
            <a:off x="4464050" y="241300"/>
            <a:ext cx="3092451" cy="291705"/>
            <a:chOff x="4464050" y="241300"/>
            <a:chExt cx="3092451" cy="291705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35EA5BBC-A915-B97F-AB2C-CF54FB789A53}"/>
                </a:ext>
              </a:extLst>
            </p:cNvPr>
            <p:cNvGrpSpPr/>
            <p:nvPr/>
          </p:nvGrpSpPr>
          <p:grpSpPr>
            <a:xfrm rot="5400000">
              <a:off x="5979155" y="-1044342"/>
              <a:ext cx="63104" cy="3091589"/>
              <a:chOff x="0" y="0"/>
              <a:chExt cx="17101" cy="934750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F3402F38-9847-7528-BB2A-59445B755F5F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26" name="TextBox 4">
                <a:extLst>
                  <a:ext uri="{FF2B5EF4-FFF2-40B4-BE49-F238E27FC236}">
                    <a16:creationId xmlns:a16="http://schemas.microsoft.com/office/drawing/2014/main" id="{7FABE9BF-E94A-E670-5A7C-386D9B52C290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3724CAAD-116C-3541-5974-C09605C13BC6}"/>
                </a:ext>
              </a:extLst>
            </p:cNvPr>
            <p:cNvGrpSpPr/>
            <p:nvPr/>
          </p:nvGrpSpPr>
          <p:grpSpPr>
            <a:xfrm>
              <a:off x="4464050" y="241300"/>
              <a:ext cx="3036746" cy="194284"/>
              <a:chOff x="120176" y="-97609"/>
              <a:chExt cx="2266969" cy="233489"/>
            </a:xfrm>
          </p:grpSpPr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D7D1BD00-CDE2-6588-E17D-7F16A1F696C0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</a:t>
                </a:r>
              </a:p>
            </p:txBody>
          </p:sp>
          <p:sp>
            <p:nvSpPr>
              <p:cNvPr id="23" name="TextBox 21">
                <a:extLst>
                  <a:ext uri="{FF2B5EF4-FFF2-40B4-BE49-F238E27FC236}">
                    <a16:creationId xmlns:a16="http://schemas.microsoft.com/office/drawing/2014/main" id="{AF3CD6C4-A1DA-97BF-D6F1-978B288ACB50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2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4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8527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5" name="Group 15"/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8" name="Group 18"/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03958" y="744128"/>
            <a:ext cx="6036826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BORXHI PUBLIK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65C833-CD15-36AA-1356-B97BA8750BC6}"/>
              </a:ext>
            </a:extLst>
          </p:cNvPr>
          <p:cNvGrpSpPr/>
          <p:nvPr/>
        </p:nvGrpSpPr>
        <p:grpSpPr>
          <a:xfrm>
            <a:off x="781825" y="1372916"/>
            <a:ext cx="6048000" cy="2747721"/>
            <a:chOff x="643467" y="613832"/>
            <a:chExt cx="4289047" cy="17610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D73831B-CF26-F175-25F5-B1167453CE28}"/>
                </a:ext>
              </a:extLst>
            </p:cNvPr>
            <p:cNvSpPr/>
            <p:nvPr/>
          </p:nvSpPr>
          <p:spPr>
            <a:xfrm>
              <a:off x="643467" y="622300"/>
              <a:ext cx="1390939" cy="867129"/>
            </a:xfrm>
            <a:custGeom>
              <a:avLst/>
              <a:gdLst>
                <a:gd name="connsiteX0" fmla="*/ 11063 w 1390939"/>
                <a:gd name="connsiteY0" fmla="*/ 52125 h 867129"/>
                <a:gd name="connsiteX1" fmla="*/ 479 w 1390939"/>
                <a:gd name="connsiteY1" fmla="*/ 511442 h 867129"/>
                <a:gd name="connsiteX2" fmla="*/ 17413 w 1390939"/>
                <a:gd name="connsiteY2" fmla="*/ 718875 h 867129"/>
                <a:gd name="connsiteX3" fmla="*/ 70329 w 1390939"/>
                <a:gd name="connsiteY3" fmla="*/ 786609 h 867129"/>
                <a:gd name="connsiteX4" fmla="*/ 165579 w 1390939"/>
                <a:gd name="connsiteY4" fmla="*/ 788725 h 867129"/>
                <a:gd name="connsiteX5" fmla="*/ 823863 w 1390939"/>
                <a:gd name="connsiteY5" fmla="*/ 828942 h 867129"/>
                <a:gd name="connsiteX6" fmla="*/ 1236613 w 1390939"/>
                <a:gd name="connsiteY6" fmla="*/ 867042 h 867129"/>
                <a:gd name="connsiteX7" fmla="*/ 1338213 w 1390939"/>
                <a:gd name="connsiteY7" fmla="*/ 837409 h 867129"/>
                <a:gd name="connsiteX8" fmla="*/ 1386896 w 1390939"/>
                <a:gd name="connsiteY8" fmla="*/ 776025 h 867129"/>
                <a:gd name="connsiteX9" fmla="*/ 1384779 w 1390939"/>
                <a:gd name="connsiteY9" fmla="*/ 568592 h 867129"/>
                <a:gd name="connsiteX10" fmla="*/ 1357263 w 1390939"/>
                <a:gd name="connsiteY10" fmla="*/ 223575 h 867129"/>
                <a:gd name="connsiteX11" fmla="*/ 1333979 w 1390939"/>
                <a:gd name="connsiteY11" fmla="*/ 45775 h 867129"/>
                <a:gd name="connsiteX12" fmla="*/ 1287413 w 1390939"/>
                <a:gd name="connsiteY12" fmla="*/ 11909 h 867129"/>
                <a:gd name="connsiteX13" fmla="*/ 720146 w 1390939"/>
                <a:gd name="connsiteY13" fmla="*/ 7675 h 867129"/>
                <a:gd name="connsiteX14" fmla="*/ 239663 w 1390939"/>
                <a:gd name="connsiteY14" fmla="*/ 7675 h 867129"/>
                <a:gd name="connsiteX15" fmla="*/ 72446 w 1390939"/>
                <a:gd name="connsiteY15" fmla="*/ 5559 h 867129"/>
                <a:gd name="connsiteX16" fmla="*/ 11063 w 1390939"/>
                <a:gd name="connsiteY16" fmla="*/ 52125 h 86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939" h="867129">
                  <a:moveTo>
                    <a:pt x="11063" y="52125"/>
                  </a:moveTo>
                  <a:cubicBezTo>
                    <a:pt x="-931" y="136439"/>
                    <a:pt x="-579" y="400317"/>
                    <a:pt x="479" y="511442"/>
                  </a:cubicBezTo>
                  <a:cubicBezTo>
                    <a:pt x="1537" y="622567"/>
                    <a:pt x="5771" y="673014"/>
                    <a:pt x="17413" y="718875"/>
                  </a:cubicBezTo>
                  <a:cubicBezTo>
                    <a:pt x="29055" y="764736"/>
                    <a:pt x="45635" y="774967"/>
                    <a:pt x="70329" y="786609"/>
                  </a:cubicBezTo>
                  <a:cubicBezTo>
                    <a:pt x="95023" y="798251"/>
                    <a:pt x="165579" y="788725"/>
                    <a:pt x="165579" y="788725"/>
                  </a:cubicBezTo>
                  <a:lnTo>
                    <a:pt x="823863" y="828942"/>
                  </a:lnTo>
                  <a:cubicBezTo>
                    <a:pt x="1002369" y="841995"/>
                    <a:pt x="1150888" y="865631"/>
                    <a:pt x="1236613" y="867042"/>
                  </a:cubicBezTo>
                  <a:cubicBezTo>
                    <a:pt x="1322338" y="868453"/>
                    <a:pt x="1313166" y="852578"/>
                    <a:pt x="1338213" y="837409"/>
                  </a:cubicBezTo>
                  <a:cubicBezTo>
                    <a:pt x="1363260" y="822240"/>
                    <a:pt x="1379135" y="820828"/>
                    <a:pt x="1386896" y="776025"/>
                  </a:cubicBezTo>
                  <a:cubicBezTo>
                    <a:pt x="1394657" y="731222"/>
                    <a:pt x="1389718" y="660667"/>
                    <a:pt x="1384779" y="568592"/>
                  </a:cubicBezTo>
                  <a:cubicBezTo>
                    <a:pt x="1379840" y="476517"/>
                    <a:pt x="1365730" y="310711"/>
                    <a:pt x="1357263" y="223575"/>
                  </a:cubicBezTo>
                  <a:cubicBezTo>
                    <a:pt x="1348796" y="136439"/>
                    <a:pt x="1345621" y="81053"/>
                    <a:pt x="1333979" y="45775"/>
                  </a:cubicBezTo>
                  <a:cubicBezTo>
                    <a:pt x="1322337" y="10497"/>
                    <a:pt x="1389719" y="18259"/>
                    <a:pt x="1287413" y="11909"/>
                  </a:cubicBezTo>
                  <a:cubicBezTo>
                    <a:pt x="1185108" y="5559"/>
                    <a:pt x="720146" y="7675"/>
                    <a:pt x="720146" y="7675"/>
                  </a:cubicBezTo>
                  <a:lnTo>
                    <a:pt x="239663" y="7675"/>
                  </a:lnTo>
                  <a:cubicBezTo>
                    <a:pt x="131713" y="7322"/>
                    <a:pt x="109488" y="-1849"/>
                    <a:pt x="72446" y="5559"/>
                  </a:cubicBezTo>
                  <a:cubicBezTo>
                    <a:pt x="35404" y="12967"/>
                    <a:pt x="23057" y="-32189"/>
                    <a:pt x="11063" y="52125"/>
                  </a:cubicBezTo>
                  <a:close/>
                </a:path>
              </a:pathLst>
            </a:custGeom>
            <a:solidFill>
              <a:srgbClr val="D18F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ct val="120000"/>
                </a:lnSpc>
              </a:pPr>
              <a:r>
                <a:rPr lang="sq-AL" sz="1400" b="1" noProof="0" dirty="0">
                  <a:latin typeface="Barlow" panose="00000500000000000000" pitchFamily="2" charset="0"/>
                </a:rPr>
                <a:t>borxhi publik bruto 2024</a:t>
              </a:r>
            </a:p>
            <a:p>
              <a:pPr algn="ctr" rtl="0">
                <a:lnSpc>
                  <a:spcPct val="120000"/>
                </a:lnSpc>
                <a:spcBef>
                  <a:spcPts val="300"/>
                </a:spcBef>
              </a:pPr>
              <a:r>
                <a:rPr lang="en-US" sz="1400" b="1" dirty="0">
                  <a:latin typeface="Barlow" panose="00000500000000000000" pitchFamily="2" charset="0"/>
                </a:rPr>
                <a:t>1</a:t>
              </a:r>
              <a:r>
                <a:rPr lang="sq-AL" sz="1400" b="1" noProof="0" dirty="0">
                  <a:latin typeface="Barlow" panose="00000500000000000000" pitchFamily="2" charset="0"/>
                </a:rPr>
                <a:t>,365 miliardë lekë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65F0D61-7905-6558-9AE1-036EDED6FC47}"/>
                </a:ext>
              </a:extLst>
            </p:cNvPr>
            <p:cNvSpPr/>
            <p:nvPr/>
          </p:nvSpPr>
          <p:spPr>
            <a:xfrm>
              <a:off x="2112147" y="1489429"/>
              <a:ext cx="1371599" cy="867130"/>
            </a:xfrm>
            <a:custGeom>
              <a:avLst/>
              <a:gdLst>
                <a:gd name="connsiteX0" fmla="*/ 21458 w 2467191"/>
                <a:gd name="connsiteY0" fmla="*/ 529368 h 1113573"/>
                <a:gd name="connsiteX1" fmla="*/ 144225 w 2467191"/>
                <a:gd name="connsiteY1" fmla="*/ 1003501 h 1113573"/>
                <a:gd name="connsiteX2" fmla="*/ 178091 w 2467191"/>
                <a:gd name="connsiteY2" fmla="*/ 1083934 h 1113573"/>
                <a:gd name="connsiteX3" fmla="*/ 211958 w 2467191"/>
                <a:gd name="connsiteY3" fmla="*/ 1083934 h 1113573"/>
                <a:gd name="connsiteX4" fmla="*/ 1740191 w 2467191"/>
                <a:gd name="connsiteY4" fmla="*/ 1109334 h 1113573"/>
                <a:gd name="connsiteX5" fmla="*/ 2383658 w 2467191"/>
                <a:gd name="connsiteY5" fmla="*/ 1096634 h 1113573"/>
                <a:gd name="connsiteX6" fmla="*/ 2464091 w 2467191"/>
                <a:gd name="connsiteY6" fmla="*/ 952701 h 1113573"/>
                <a:gd name="connsiteX7" fmla="*/ 2430225 w 2467191"/>
                <a:gd name="connsiteY7" fmla="*/ 410834 h 1113573"/>
                <a:gd name="connsiteX8" fmla="*/ 2358258 w 2467191"/>
                <a:gd name="connsiteY8" fmla="*/ 101801 h 1113573"/>
                <a:gd name="connsiteX9" fmla="*/ 2252425 w 2467191"/>
                <a:gd name="connsiteY9" fmla="*/ 4434 h 1113573"/>
                <a:gd name="connsiteX10" fmla="*/ 1520058 w 2467191"/>
                <a:gd name="connsiteY10" fmla="*/ 25601 h 1113573"/>
                <a:gd name="connsiteX11" fmla="*/ 360125 w 2467191"/>
                <a:gd name="connsiteY11" fmla="*/ 106034 h 1113573"/>
                <a:gd name="connsiteX12" fmla="*/ 110358 w 2467191"/>
                <a:gd name="connsiteY12" fmla="*/ 156834 h 1113573"/>
                <a:gd name="connsiteX13" fmla="*/ 8758 w 2467191"/>
                <a:gd name="connsiteY13" fmla="*/ 258434 h 1113573"/>
                <a:gd name="connsiteX14" fmla="*/ 21458 w 2467191"/>
                <a:gd name="connsiteY14" fmla="*/ 529368 h 1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67191" h="1113573">
                  <a:moveTo>
                    <a:pt x="21458" y="529368"/>
                  </a:moveTo>
                  <a:cubicBezTo>
                    <a:pt x="44036" y="653546"/>
                    <a:pt x="118120" y="911073"/>
                    <a:pt x="144225" y="1003501"/>
                  </a:cubicBezTo>
                  <a:cubicBezTo>
                    <a:pt x="170330" y="1095929"/>
                    <a:pt x="166802" y="1070529"/>
                    <a:pt x="178091" y="1083934"/>
                  </a:cubicBezTo>
                  <a:cubicBezTo>
                    <a:pt x="189380" y="1097339"/>
                    <a:pt x="211958" y="1083934"/>
                    <a:pt x="211958" y="1083934"/>
                  </a:cubicBezTo>
                  <a:lnTo>
                    <a:pt x="1740191" y="1109334"/>
                  </a:lnTo>
                  <a:cubicBezTo>
                    <a:pt x="2102141" y="1111451"/>
                    <a:pt x="2263008" y="1122739"/>
                    <a:pt x="2383658" y="1096634"/>
                  </a:cubicBezTo>
                  <a:cubicBezTo>
                    <a:pt x="2504308" y="1070529"/>
                    <a:pt x="2456330" y="1067001"/>
                    <a:pt x="2464091" y="952701"/>
                  </a:cubicBezTo>
                  <a:cubicBezTo>
                    <a:pt x="2471852" y="838401"/>
                    <a:pt x="2447864" y="552651"/>
                    <a:pt x="2430225" y="410834"/>
                  </a:cubicBezTo>
                  <a:cubicBezTo>
                    <a:pt x="2412586" y="269017"/>
                    <a:pt x="2387891" y="169534"/>
                    <a:pt x="2358258" y="101801"/>
                  </a:cubicBezTo>
                  <a:cubicBezTo>
                    <a:pt x="2328625" y="34068"/>
                    <a:pt x="2392125" y="17134"/>
                    <a:pt x="2252425" y="4434"/>
                  </a:cubicBezTo>
                  <a:cubicBezTo>
                    <a:pt x="2112725" y="-8266"/>
                    <a:pt x="1835441" y="8668"/>
                    <a:pt x="1520058" y="25601"/>
                  </a:cubicBezTo>
                  <a:cubicBezTo>
                    <a:pt x="1204675" y="42534"/>
                    <a:pt x="595075" y="84162"/>
                    <a:pt x="360125" y="106034"/>
                  </a:cubicBezTo>
                  <a:cubicBezTo>
                    <a:pt x="125175" y="127906"/>
                    <a:pt x="168919" y="131434"/>
                    <a:pt x="110358" y="156834"/>
                  </a:cubicBezTo>
                  <a:cubicBezTo>
                    <a:pt x="51797" y="182234"/>
                    <a:pt x="24280" y="197756"/>
                    <a:pt x="8758" y="258434"/>
                  </a:cubicBezTo>
                  <a:cubicBezTo>
                    <a:pt x="-6764" y="319112"/>
                    <a:pt x="-1120" y="405190"/>
                    <a:pt x="21458" y="529368"/>
                  </a:cubicBezTo>
                  <a:close/>
                </a:path>
              </a:pathLst>
            </a:custGeom>
            <a:solidFill>
              <a:srgbClr val="365B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Interesi i normës së zbatimit  të buxhetit</a:t>
              </a:r>
            </a:p>
            <a:p>
              <a:pPr algn="ctr" rtl="0"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90.3%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AA24E0C-5494-D1CE-4C13-7F46B507449A}"/>
                </a:ext>
              </a:extLst>
            </p:cNvPr>
            <p:cNvSpPr/>
            <p:nvPr/>
          </p:nvSpPr>
          <p:spPr>
            <a:xfrm>
              <a:off x="2097902" y="613832"/>
              <a:ext cx="1379494" cy="838199"/>
            </a:xfrm>
            <a:custGeom>
              <a:avLst/>
              <a:gdLst>
                <a:gd name="connsiteX0" fmla="*/ 10697 w 1379494"/>
                <a:gd name="connsiteY0" fmla="*/ 135515 h 775813"/>
                <a:gd name="connsiteX1" fmla="*/ 13872 w 1379494"/>
                <a:gd name="connsiteY1" fmla="*/ 641927 h 775813"/>
                <a:gd name="connsiteX2" fmla="*/ 102772 w 1379494"/>
                <a:gd name="connsiteY2" fmla="*/ 770515 h 775813"/>
                <a:gd name="connsiteX3" fmla="*/ 636172 w 1379494"/>
                <a:gd name="connsiteY3" fmla="*/ 753052 h 775813"/>
                <a:gd name="connsiteX4" fmla="*/ 1244185 w 1379494"/>
                <a:gd name="connsiteY4" fmla="*/ 721302 h 775813"/>
                <a:gd name="connsiteX5" fmla="*/ 1372772 w 1379494"/>
                <a:gd name="connsiteY5" fmla="*/ 641927 h 775813"/>
                <a:gd name="connsiteX6" fmla="*/ 1360072 w 1379494"/>
                <a:gd name="connsiteY6" fmla="*/ 216477 h 775813"/>
                <a:gd name="connsiteX7" fmla="*/ 1348960 w 1379494"/>
                <a:gd name="connsiteY7" fmla="*/ 37090 h 775813"/>
                <a:gd name="connsiteX8" fmla="*/ 1085435 w 1379494"/>
                <a:gd name="connsiteY8" fmla="*/ 18040 h 775813"/>
                <a:gd name="connsiteX9" fmla="*/ 434560 w 1379494"/>
                <a:gd name="connsiteY9" fmla="*/ 2165 h 775813"/>
                <a:gd name="connsiteX10" fmla="*/ 115472 w 1379494"/>
                <a:gd name="connsiteY10" fmla="*/ 16452 h 775813"/>
                <a:gd name="connsiteX11" fmla="*/ 10697 w 1379494"/>
                <a:gd name="connsiteY11" fmla="*/ 135515 h 77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9494" h="775813">
                  <a:moveTo>
                    <a:pt x="10697" y="135515"/>
                  </a:moveTo>
                  <a:cubicBezTo>
                    <a:pt x="-6236" y="239761"/>
                    <a:pt x="-1474" y="536094"/>
                    <a:pt x="13872" y="641927"/>
                  </a:cubicBezTo>
                  <a:cubicBezTo>
                    <a:pt x="29218" y="747760"/>
                    <a:pt x="-945" y="751994"/>
                    <a:pt x="102772" y="770515"/>
                  </a:cubicBezTo>
                  <a:cubicBezTo>
                    <a:pt x="206489" y="789036"/>
                    <a:pt x="636172" y="753052"/>
                    <a:pt x="636172" y="753052"/>
                  </a:cubicBezTo>
                  <a:cubicBezTo>
                    <a:pt x="826407" y="744850"/>
                    <a:pt x="1121418" y="739823"/>
                    <a:pt x="1244185" y="721302"/>
                  </a:cubicBezTo>
                  <a:cubicBezTo>
                    <a:pt x="1366952" y="702781"/>
                    <a:pt x="1353458" y="726064"/>
                    <a:pt x="1372772" y="641927"/>
                  </a:cubicBezTo>
                  <a:cubicBezTo>
                    <a:pt x="1392086" y="557790"/>
                    <a:pt x="1364041" y="317283"/>
                    <a:pt x="1360072" y="216477"/>
                  </a:cubicBezTo>
                  <a:cubicBezTo>
                    <a:pt x="1356103" y="115671"/>
                    <a:pt x="1394733" y="70163"/>
                    <a:pt x="1348960" y="37090"/>
                  </a:cubicBezTo>
                  <a:cubicBezTo>
                    <a:pt x="1303187" y="4017"/>
                    <a:pt x="1237835" y="23861"/>
                    <a:pt x="1085435" y="18040"/>
                  </a:cubicBezTo>
                  <a:cubicBezTo>
                    <a:pt x="933035" y="12219"/>
                    <a:pt x="596220" y="2430"/>
                    <a:pt x="434560" y="2165"/>
                  </a:cubicBezTo>
                  <a:cubicBezTo>
                    <a:pt x="272900" y="1900"/>
                    <a:pt x="186645" y="-7890"/>
                    <a:pt x="115472" y="16452"/>
                  </a:cubicBezTo>
                  <a:cubicBezTo>
                    <a:pt x="44299" y="40794"/>
                    <a:pt x="27630" y="31269"/>
                    <a:pt x="10697" y="135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borxhi publik bruto 202</a:t>
              </a:r>
              <a:r>
                <a:rPr lang="en-US" sz="1400" b="1" noProof="0" dirty="0">
                  <a:latin typeface="Barlow" panose="00000500000000000000" pitchFamily="2" charset="0"/>
                </a:rPr>
                <a:t>3</a:t>
              </a:r>
              <a:endParaRPr lang="sq-AL" sz="1400" b="1" noProof="0" dirty="0">
                <a:latin typeface="Barlow" panose="00000500000000000000" pitchFamily="2" charset="0"/>
              </a:endParaRPr>
            </a:p>
            <a:p>
              <a:pPr algn="ctr" rtl="0">
                <a:lnSpc>
                  <a:spcPct val="120000"/>
                </a:lnSpc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57.5% e PBB-së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4F1BF0-0FC3-E1A4-29F5-0ED7710E5D59}"/>
                </a:ext>
              </a:extLst>
            </p:cNvPr>
            <p:cNvSpPr/>
            <p:nvPr/>
          </p:nvSpPr>
          <p:spPr>
            <a:xfrm>
              <a:off x="675769" y="1549948"/>
              <a:ext cx="1360754" cy="824951"/>
            </a:xfrm>
            <a:custGeom>
              <a:avLst/>
              <a:gdLst>
                <a:gd name="connsiteX0" fmla="*/ 2307 w 1360754"/>
                <a:gd name="connsiteY0" fmla="*/ 165248 h 824951"/>
                <a:gd name="connsiteX1" fmla="*/ 11832 w 1360754"/>
                <a:gd name="connsiteY1" fmla="*/ 611336 h 824951"/>
                <a:gd name="connsiteX2" fmla="*/ 45169 w 1360754"/>
                <a:gd name="connsiteY2" fmla="*/ 747861 h 824951"/>
                <a:gd name="connsiteX3" fmla="*/ 313457 w 1360754"/>
                <a:gd name="connsiteY3" fmla="*/ 806598 h 824951"/>
                <a:gd name="connsiteX4" fmla="*/ 1116732 w 1360754"/>
                <a:gd name="connsiteY4" fmla="*/ 820886 h 824951"/>
                <a:gd name="connsiteX5" fmla="*/ 1332632 w 1360754"/>
                <a:gd name="connsiteY5" fmla="*/ 741511 h 824951"/>
                <a:gd name="connsiteX6" fmla="*/ 1359619 w 1360754"/>
                <a:gd name="connsiteY6" fmla="*/ 428773 h 824951"/>
                <a:gd name="connsiteX7" fmla="*/ 1346919 w 1360754"/>
                <a:gd name="connsiteY7" fmla="*/ 116036 h 824951"/>
                <a:gd name="connsiteX8" fmla="*/ 1294532 w 1360754"/>
                <a:gd name="connsiteY8" fmla="*/ 25548 h 824951"/>
                <a:gd name="connsiteX9" fmla="*/ 1169119 w 1360754"/>
                <a:gd name="connsiteY9" fmla="*/ 148 h 824951"/>
                <a:gd name="connsiteX10" fmla="*/ 792882 w 1360754"/>
                <a:gd name="connsiteY10" fmla="*/ 14436 h 824951"/>
                <a:gd name="connsiteX11" fmla="*/ 262657 w 1360754"/>
                <a:gd name="connsiteY11" fmla="*/ 36661 h 824951"/>
                <a:gd name="connsiteX12" fmla="*/ 51519 w 1360754"/>
                <a:gd name="connsiteY12" fmla="*/ 63648 h 824951"/>
                <a:gd name="connsiteX13" fmla="*/ 2307 w 1360754"/>
                <a:gd name="connsiteY13" fmla="*/ 165248 h 82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0754" h="824951">
                  <a:moveTo>
                    <a:pt x="2307" y="165248"/>
                  </a:moveTo>
                  <a:cubicBezTo>
                    <a:pt x="-4308" y="256529"/>
                    <a:pt x="4688" y="514234"/>
                    <a:pt x="11832" y="611336"/>
                  </a:cubicBezTo>
                  <a:cubicBezTo>
                    <a:pt x="18976" y="708438"/>
                    <a:pt x="-5102" y="715317"/>
                    <a:pt x="45169" y="747861"/>
                  </a:cubicBezTo>
                  <a:cubicBezTo>
                    <a:pt x="95440" y="780405"/>
                    <a:pt x="134863" y="794427"/>
                    <a:pt x="313457" y="806598"/>
                  </a:cubicBezTo>
                  <a:cubicBezTo>
                    <a:pt x="492051" y="818769"/>
                    <a:pt x="946870" y="831734"/>
                    <a:pt x="1116732" y="820886"/>
                  </a:cubicBezTo>
                  <a:cubicBezTo>
                    <a:pt x="1286595" y="810038"/>
                    <a:pt x="1292151" y="806863"/>
                    <a:pt x="1332632" y="741511"/>
                  </a:cubicBezTo>
                  <a:cubicBezTo>
                    <a:pt x="1373113" y="676159"/>
                    <a:pt x="1357238" y="533019"/>
                    <a:pt x="1359619" y="428773"/>
                  </a:cubicBezTo>
                  <a:cubicBezTo>
                    <a:pt x="1362000" y="324527"/>
                    <a:pt x="1357767" y="183240"/>
                    <a:pt x="1346919" y="116036"/>
                  </a:cubicBezTo>
                  <a:cubicBezTo>
                    <a:pt x="1336071" y="48832"/>
                    <a:pt x="1324165" y="44863"/>
                    <a:pt x="1294532" y="25548"/>
                  </a:cubicBezTo>
                  <a:cubicBezTo>
                    <a:pt x="1264899" y="6233"/>
                    <a:pt x="1252727" y="2000"/>
                    <a:pt x="1169119" y="148"/>
                  </a:cubicBezTo>
                  <a:cubicBezTo>
                    <a:pt x="1085511" y="-1704"/>
                    <a:pt x="792882" y="14436"/>
                    <a:pt x="792882" y="14436"/>
                  </a:cubicBezTo>
                  <a:lnTo>
                    <a:pt x="262657" y="36661"/>
                  </a:lnTo>
                  <a:cubicBezTo>
                    <a:pt x="139097" y="44863"/>
                    <a:pt x="94911" y="40365"/>
                    <a:pt x="51519" y="63648"/>
                  </a:cubicBezTo>
                  <a:cubicBezTo>
                    <a:pt x="8127" y="86931"/>
                    <a:pt x="8922" y="73967"/>
                    <a:pt x="2307" y="165248"/>
                  </a:cubicBezTo>
                  <a:close/>
                </a:path>
              </a:pathLst>
            </a:custGeom>
            <a:solidFill>
              <a:srgbClr val="5D78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Totali i pagesave të interesit 2024</a:t>
              </a:r>
            </a:p>
            <a:p>
              <a:pPr algn="ctr" rtl="0"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54.4 miliardë lekë</a:t>
              </a: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78CB8C-363E-3308-484C-72966C39FC0C}"/>
                </a:ext>
              </a:extLst>
            </p:cNvPr>
            <p:cNvSpPr/>
            <p:nvPr/>
          </p:nvSpPr>
          <p:spPr>
            <a:xfrm>
              <a:off x="3540893" y="622300"/>
              <a:ext cx="1390939" cy="838199"/>
            </a:xfrm>
            <a:custGeom>
              <a:avLst/>
              <a:gdLst>
                <a:gd name="connsiteX0" fmla="*/ 2841 w 1366504"/>
                <a:gd name="connsiteY0" fmla="*/ 126136 h 842202"/>
                <a:gd name="connsiteX1" fmla="*/ 26654 w 1366504"/>
                <a:gd name="connsiteY1" fmla="*/ 581749 h 842202"/>
                <a:gd name="connsiteX2" fmla="*/ 66341 w 1366504"/>
                <a:gd name="connsiteY2" fmla="*/ 759549 h 842202"/>
                <a:gd name="connsiteX3" fmla="*/ 180641 w 1366504"/>
                <a:gd name="connsiteY3" fmla="*/ 840511 h 842202"/>
                <a:gd name="connsiteX4" fmla="*/ 758491 w 1366504"/>
                <a:gd name="connsiteY4" fmla="*/ 810349 h 842202"/>
                <a:gd name="connsiteX5" fmla="*/ 1237916 w 1366504"/>
                <a:gd name="connsiteY5" fmla="*/ 761136 h 842202"/>
                <a:gd name="connsiteX6" fmla="*/ 1337929 w 1366504"/>
                <a:gd name="connsiteY6" fmla="*/ 681761 h 842202"/>
                <a:gd name="connsiteX7" fmla="*/ 1364916 w 1366504"/>
                <a:gd name="connsiteY7" fmla="*/ 449986 h 842202"/>
                <a:gd name="connsiteX8" fmla="*/ 1301416 w 1366504"/>
                <a:gd name="connsiteY8" fmla="*/ 137249 h 842202"/>
                <a:gd name="connsiteX9" fmla="*/ 1252204 w 1366504"/>
                <a:gd name="connsiteY9" fmla="*/ 61049 h 842202"/>
                <a:gd name="connsiteX10" fmla="*/ 1017254 w 1366504"/>
                <a:gd name="connsiteY10" fmla="*/ 30886 h 842202"/>
                <a:gd name="connsiteX11" fmla="*/ 418766 w 1366504"/>
                <a:gd name="connsiteY11" fmla="*/ 8661 h 842202"/>
                <a:gd name="connsiteX12" fmla="*/ 93329 w 1366504"/>
                <a:gd name="connsiteY12" fmla="*/ 10249 h 842202"/>
                <a:gd name="connsiteX13" fmla="*/ 2841 w 1366504"/>
                <a:gd name="connsiteY13" fmla="*/ 126136 h 84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6504" h="842202">
                  <a:moveTo>
                    <a:pt x="2841" y="126136"/>
                  </a:moveTo>
                  <a:cubicBezTo>
                    <a:pt x="-8271" y="221386"/>
                    <a:pt x="16071" y="476180"/>
                    <a:pt x="26654" y="581749"/>
                  </a:cubicBezTo>
                  <a:cubicBezTo>
                    <a:pt x="37237" y="687318"/>
                    <a:pt x="40677" y="716422"/>
                    <a:pt x="66341" y="759549"/>
                  </a:cubicBezTo>
                  <a:cubicBezTo>
                    <a:pt x="92005" y="802676"/>
                    <a:pt x="65283" y="832044"/>
                    <a:pt x="180641" y="840511"/>
                  </a:cubicBezTo>
                  <a:cubicBezTo>
                    <a:pt x="295999" y="848978"/>
                    <a:pt x="582279" y="823578"/>
                    <a:pt x="758491" y="810349"/>
                  </a:cubicBezTo>
                  <a:cubicBezTo>
                    <a:pt x="934703" y="797120"/>
                    <a:pt x="1141343" y="782567"/>
                    <a:pt x="1237916" y="761136"/>
                  </a:cubicBezTo>
                  <a:cubicBezTo>
                    <a:pt x="1334489" y="739705"/>
                    <a:pt x="1316762" y="733619"/>
                    <a:pt x="1337929" y="681761"/>
                  </a:cubicBezTo>
                  <a:cubicBezTo>
                    <a:pt x="1359096" y="629903"/>
                    <a:pt x="1371001" y="540738"/>
                    <a:pt x="1364916" y="449986"/>
                  </a:cubicBezTo>
                  <a:cubicBezTo>
                    <a:pt x="1358831" y="359234"/>
                    <a:pt x="1320201" y="202072"/>
                    <a:pt x="1301416" y="137249"/>
                  </a:cubicBezTo>
                  <a:cubicBezTo>
                    <a:pt x="1282631" y="72426"/>
                    <a:pt x="1299564" y="78776"/>
                    <a:pt x="1252204" y="61049"/>
                  </a:cubicBezTo>
                  <a:cubicBezTo>
                    <a:pt x="1204844" y="43322"/>
                    <a:pt x="1156160" y="39617"/>
                    <a:pt x="1017254" y="30886"/>
                  </a:cubicBezTo>
                  <a:cubicBezTo>
                    <a:pt x="878348" y="22155"/>
                    <a:pt x="572753" y="12100"/>
                    <a:pt x="418766" y="8661"/>
                  </a:cubicBezTo>
                  <a:cubicBezTo>
                    <a:pt x="264779" y="5222"/>
                    <a:pt x="162650" y="-9859"/>
                    <a:pt x="93329" y="10249"/>
                  </a:cubicBezTo>
                  <a:cubicBezTo>
                    <a:pt x="24008" y="30357"/>
                    <a:pt x="13953" y="30886"/>
                    <a:pt x="2841" y="1261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ct val="120000"/>
                </a:lnSpc>
                <a:spcAft>
                  <a:spcPts val="300"/>
                </a:spcAft>
              </a:pPr>
              <a:r>
                <a:rPr lang="sq-AL" sz="1400" b="1" noProof="0" dirty="0">
                  <a:latin typeface="Barlow" panose="00000500000000000000" pitchFamily="2" charset="0"/>
                </a:rPr>
                <a:t>Borxhi publik bruto 2024</a:t>
              </a:r>
            </a:p>
            <a:p>
              <a:pPr algn="ctr" rtl="0">
                <a:lnSpc>
                  <a:spcPct val="120000"/>
                </a:lnSpc>
                <a:spcAft>
                  <a:spcPts val="300"/>
                </a:spcAft>
              </a:pPr>
              <a:r>
                <a:rPr lang="sq-AL" sz="1400" b="1" noProof="0" dirty="0">
                  <a:latin typeface="Barlow" panose="00000500000000000000" pitchFamily="2" charset="0"/>
                </a:rPr>
                <a:t>5</a:t>
              </a:r>
              <a:r>
                <a:rPr lang="en-US" sz="1400" b="1" noProof="0" dirty="0">
                  <a:latin typeface="Barlow" panose="00000500000000000000" pitchFamily="2" charset="0"/>
                </a:rPr>
                <a:t>3</a:t>
              </a:r>
              <a:r>
                <a:rPr lang="sq-AL" sz="1400" b="1" noProof="0" dirty="0">
                  <a:latin typeface="Barlow" panose="00000500000000000000" pitchFamily="2" charset="0"/>
                </a:rPr>
                <a:t>.</a:t>
              </a:r>
              <a:r>
                <a:rPr lang="en-US" sz="1400" b="1" noProof="0" dirty="0">
                  <a:latin typeface="Barlow" panose="00000500000000000000" pitchFamily="2" charset="0"/>
                </a:rPr>
                <a:t>9</a:t>
              </a:r>
              <a:r>
                <a:rPr lang="sq-AL" sz="1400" b="1" noProof="0" dirty="0">
                  <a:latin typeface="Barlow" panose="00000500000000000000" pitchFamily="2" charset="0"/>
                </a:rPr>
                <a:t>% e PBB-së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022DA0D-7FAB-65FC-0FD2-CC7413D14573}"/>
                </a:ext>
              </a:extLst>
            </p:cNvPr>
            <p:cNvSpPr/>
            <p:nvPr/>
          </p:nvSpPr>
          <p:spPr>
            <a:xfrm>
              <a:off x="3553020" y="1536701"/>
              <a:ext cx="1379494" cy="838199"/>
            </a:xfrm>
            <a:custGeom>
              <a:avLst/>
              <a:gdLst>
                <a:gd name="connsiteX0" fmla="*/ 10697 w 1379494"/>
                <a:gd name="connsiteY0" fmla="*/ 135515 h 775813"/>
                <a:gd name="connsiteX1" fmla="*/ 13872 w 1379494"/>
                <a:gd name="connsiteY1" fmla="*/ 641927 h 775813"/>
                <a:gd name="connsiteX2" fmla="*/ 102772 w 1379494"/>
                <a:gd name="connsiteY2" fmla="*/ 770515 h 775813"/>
                <a:gd name="connsiteX3" fmla="*/ 636172 w 1379494"/>
                <a:gd name="connsiteY3" fmla="*/ 753052 h 775813"/>
                <a:gd name="connsiteX4" fmla="*/ 1244185 w 1379494"/>
                <a:gd name="connsiteY4" fmla="*/ 721302 h 775813"/>
                <a:gd name="connsiteX5" fmla="*/ 1372772 w 1379494"/>
                <a:gd name="connsiteY5" fmla="*/ 641927 h 775813"/>
                <a:gd name="connsiteX6" fmla="*/ 1360072 w 1379494"/>
                <a:gd name="connsiteY6" fmla="*/ 216477 h 775813"/>
                <a:gd name="connsiteX7" fmla="*/ 1348960 w 1379494"/>
                <a:gd name="connsiteY7" fmla="*/ 37090 h 775813"/>
                <a:gd name="connsiteX8" fmla="*/ 1085435 w 1379494"/>
                <a:gd name="connsiteY8" fmla="*/ 18040 h 775813"/>
                <a:gd name="connsiteX9" fmla="*/ 434560 w 1379494"/>
                <a:gd name="connsiteY9" fmla="*/ 2165 h 775813"/>
                <a:gd name="connsiteX10" fmla="*/ 115472 w 1379494"/>
                <a:gd name="connsiteY10" fmla="*/ 16452 h 775813"/>
                <a:gd name="connsiteX11" fmla="*/ 10697 w 1379494"/>
                <a:gd name="connsiteY11" fmla="*/ 135515 h 77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9494" h="775813">
                  <a:moveTo>
                    <a:pt x="10697" y="135515"/>
                  </a:moveTo>
                  <a:cubicBezTo>
                    <a:pt x="-6236" y="239761"/>
                    <a:pt x="-1474" y="536094"/>
                    <a:pt x="13872" y="641927"/>
                  </a:cubicBezTo>
                  <a:cubicBezTo>
                    <a:pt x="29218" y="747760"/>
                    <a:pt x="-945" y="751994"/>
                    <a:pt x="102772" y="770515"/>
                  </a:cubicBezTo>
                  <a:cubicBezTo>
                    <a:pt x="206489" y="789036"/>
                    <a:pt x="636172" y="753052"/>
                    <a:pt x="636172" y="753052"/>
                  </a:cubicBezTo>
                  <a:cubicBezTo>
                    <a:pt x="826407" y="744850"/>
                    <a:pt x="1121418" y="739823"/>
                    <a:pt x="1244185" y="721302"/>
                  </a:cubicBezTo>
                  <a:cubicBezTo>
                    <a:pt x="1366952" y="702781"/>
                    <a:pt x="1353458" y="726064"/>
                    <a:pt x="1372772" y="641927"/>
                  </a:cubicBezTo>
                  <a:cubicBezTo>
                    <a:pt x="1392086" y="557790"/>
                    <a:pt x="1364041" y="317283"/>
                    <a:pt x="1360072" y="216477"/>
                  </a:cubicBezTo>
                  <a:cubicBezTo>
                    <a:pt x="1356103" y="115671"/>
                    <a:pt x="1394733" y="70163"/>
                    <a:pt x="1348960" y="37090"/>
                  </a:cubicBezTo>
                  <a:cubicBezTo>
                    <a:pt x="1303187" y="4017"/>
                    <a:pt x="1237835" y="23861"/>
                    <a:pt x="1085435" y="18040"/>
                  </a:cubicBezTo>
                  <a:cubicBezTo>
                    <a:pt x="933035" y="12219"/>
                    <a:pt x="596220" y="2430"/>
                    <a:pt x="434560" y="2165"/>
                  </a:cubicBezTo>
                  <a:cubicBezTo>
                    <a:pt x="272900" y="1900"/>
                    <a:pt x="186645" y="-7890"/>
                    <a:pt x="115472" y="16452"/>
                  </a:cubicBezTo>
                  <a:cubicBezTo>
                    <a:pt x="44299" y="40794"/>
                    <a:pt x="27630" y="31269"/>
                    <a:pt x="10697" y="135515"/>
                  </a:cubicBezTo>
                  <a:close/>
                </a:path>
              </a:pathLst>
            </a:custGeom>
            <a:solidFill>
              <a:srgbClr val="4471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Interesi si përqindje e shpenzimeve totale</a:t>
              </a:r>
            </a:p>
            <a:p>
              <a:pPr algn="ctr" rtl="0">
                <a:lnSpc>
                  <a:spcPct val="120000"/>
                </a:lnSpc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7.5%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37D0FF1-8132-0FA2-7866-39F412E917A1}"/>
              </a:ext>
            </a:extLst>
          </p:cNvPr>
          <p:cNvSpPr txBox="1"/>
          <p:nvPr/>
        </p:nvSpPr>
        <p:spPr>
          <a:xfrm>
            <a:off x="741877" y="4366786"/>
            <a:ext cx="60361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Gjatë vitit 2024, pagesat e interesit për borxhin qeveritar arritën në 54.5 miliardë lekë. Në fund të vitit 2024, stoku i borxhit të Qeverisë, përfshirë borxhin e qeverisjes vendore, arriti në 1,365 miliardë lekë, duke shënuar një rritje prej 0.16% krahasuar me fundin e vitit 2023. Raporti i borxhit ndaj PBB ra nga 57.51% në fund të vitit 2023 në 53.95% në fund të vitit 2024.</a:t>
            </a:r>
          </a:p>
        </p:txBody>
      </p: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65981A90-7BD0-D9A2-28E4-AC68B961A5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925361"/>
              </p:ext>
            </p:extLst>
          </p:nvPr>
        </p:nvGraphicFramePr>
        <p:xfrm>
          <a:off x="783267" y="7863051"/>
          <a:ext cx="5989964" cy="1701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:a16="http://schemas.microsoft.com/office/drawing/2014/main" id="{13F98B87-C04C-CEB8-27DB-06BDB57C4AFA}"/>
              </a:ext>
            </a:extLst>
          </p:cNvPr>
          <p:cNvSpPr/>
          <p:nvPr/>
        </p:nvSpPr>
        <p:spPr>
          <a:xfrm>
            <a:off x="803958" y="7503051"/>
            <a:ext cx="5969273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sq-AL" sz="1400" b="1" noProof="0" dirty="0">
                <a:solidFill>
                  <a:schemeClr val="tx1"/>
                </a:solidFill>
                <a:latin typeface="Barlow" panose="00000500000000000000" pitchFamily="2" charset="0"/>
              </a:rPr>
              <a:t>Stoku i borxhit </a:t>
            </a:r>
            <a:r>
              <a:rPr lang="sq-AL" sz="1400" noProof="0" dirty="0">
                <a:solidFill>
                  <a:schemeClr val="tx1"/>
                </a:solidFill>
                <a:latin typeface="Barlow" panose="00000500000000000000" pitchFamily="2" charset="0"/>
              </a:rPr>
              <a:t>(miliardë lekë)</a:t>
            </a:r>
          </a:p>
        </p:txBody>
      </p:sp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D5FD4C5E-3354-CF32-7DFD-7F68E0E20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7260091"/>
              </p:ext>
            </p:extLst>
          </p:nvPr>
        </p:nvGraphicFramePr>
        <p:xfrm>
          <a:off x="781825" y="6243390"/>
          <a:ext cx="5989964" cy="958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6B2AAA6B-574A-DDB0-2FB7-A2A7285F7CB6}"/>
              </a:ext>
            </a:extLst>
          </p:cNvPr>
          <p:cNvSpPr/>
          <p:nvPr/>
        </p:nvSpPr>
        <p:spPr>
          <a:xfrm>
            <a:off x="775096" y="5870090"/>
            <a:ext cx="5989964" cy="373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sq-AL" sz="1400" b="1" noProof="0" dirty="0">
                <a:solidFill>
                  <a:schemeClr val="tx1"/>
                </a:solidFill>
                <a:latin typeface="Barlow" panose="00000500000000000000" pitchFamily="2" charset="0"/>
              </a:rPr>
              <a:t>Pagesat e interesit </a:t>
            </a:r>
            <a:r>
              <a:rPr lang="sq-AL" sz="1400" noProof="0" dirty="0">
                <a:solidFill>
                  <a:schemeClr val="tx1"/>
                </a:solidFill>
                <a:latin typeface="Barlow" panose="00000500000000000000" pitchFamily="2" charset="0"/>
              </a:rPr>
              <a:t>(miliardë lekë)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3396BA8-30DC-BB81-B070-30D8ADB9CB43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50" name="Group 2">
              <a:extLst>
                <a:ext uri="{FF2B5EF4-FFF2-40B4-BE49-F238E27FC236}">
                  <a16:creationId xmlns:a16="http://schemas.microsoft.com/office/drawing/2014/main" id="{A42AAFEC-1F67-B73E-7676-DC883838793E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54" name="Freeform 3">
                <a:extLst>
                  <a:ext uri="{FF2B5EF4-FFF2-40B4-BE49-F238E27FC236}">
                    <a16:creationId xmlns:a16="http://schemas.microsoft.com/office/drawing/2014/main" id="{06F9B2B0-BC40-DDAF-117C-BB027F4BE5AB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55" name="TextBox 4">
                <a:extLst>
                  <a:ext uri="{FF2B5EF4-FFF2-40B4-BE49-F238E27FC236}">
                    <a16:creationId xmlns:a16="http://schemas.microsoft.com/office/drawing/2014/main" id="{705C564E-15D6-D9E6-A425-C28BF5BDC1E2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51" name="Group 19">
              <a:extLst>
                <a:ext uri="{FF2B5EF4-FFF2-40B4-BE49-F238E27FC236}">
                  <a16:creationId xmlns:a16="http://schemas.microsoft.com/office/drawing/2014/main" id="{77342177-5452-7C15-B8EB-D7C24E3CE47A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52" name="TextBox 20">
                <a:extLst>
                  <a:ext uri="{FF2B5EF4-FFF2-40B4-BE49-F238E27FC236}">
                    <a16:creationId xmlns:a16="http://schemas.microsoft.com/office/drawing/2014/main" id="{B2D08C82-B67E-45FF-5DD9-451EEE4E94CC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</a:t>
                </a:r>
              </a:p>
            </p:txBody>
          </p:sp>
          <p:sp>
            <p:nvSpPr>
              <p:cNvPr id="53" name="TextBox 21">
                <a:extLst>
                  <a:ext uri="{FF2B5EF4-FFF2-40B4-BE49-F238E27FC236}">
                    <a16:creationId xmlns:a16="http://schemas.microsoft.com/office/drawing/2014/main" id="{A417A218-FB7C-35AC-BA07-18839BD4DD03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2</a:t>
                </a: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5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39CF8-6BEC-B732-0D55-E286D5415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60224335-6A35-63BE-8B06-82CB4EB75D47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A3BF521-2ECF-8379-2958-05B6940B9C6C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0F75AA8-1362-3935-5ACB-1FD927988BFD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DD56032-DC59-1B11-3392-46D20AA21E5D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1289554-3F8F-1818-9440-D30A8CDFDFBD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649E94C-6D56-CE00-E976-955F7398C232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8D081529-1F6B-EA47-B5E3-E7148934C8AC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9919181-B545-B789-D474-7A0060586731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DCA7244-5660-A9C4-07EB-706478B75DDB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DFA3E1F5-F268-880D-B1A1-B2F8A6CF6D12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2F7B229-E12C-7051-AE73-85BC54F756E1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8401F6C7-57CB-D35C-0BD7-435DBB60D399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7E2ADDD4-D0B7-DFD6-171E-A1A86DA0E54A}"/>
              </a:ext>
            </a:extLst>
          </p:cNvPr>
          <p:cNvSpPr txBox="1"/>
          <p:nvPr/>
        </p:nvSpPr>
        <p:spPr>
          <a:xfrm>
            <a:off x="577850" y="748947"/>
            <a:ext cx="6242058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800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REFORMAT E FINANCAVE PUBLIKE</a:t>
            </a: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E1529104-F208-8C19-2DCC-C70907230DDD}"/>
              </a:ext>
            </a:extLst>
          </p:cNvPr>
          <p:cNvSpPr txBox="1"/>
          <p:nvPr/>
        </p:nvSpPr>
        <p:spPr>
          <a:xfrm>
            <a:off x="577850" y="1344262"/>
            <a:ext cx="6461097" cy="8710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/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Qeveria po punon </a:t>
            </a:r>
            <a:r>
              <a:rPr lang="en-US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intensivisht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në</a:t>
            </a:r>
            <a:r>
              <a:rPr lang="en-US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drejtim</a:t>
            </a:r>
            <a:r>
              <a:rPr lang="en-US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të përmirës</a:t>
            </a:r>
            <a:r>
              <a:rPr lang="en-US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imit</a:t>
            </a:r>
            <a:r>
              <a:rPr lang="en-US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të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mbledhjes, shpenzimit dhe monitorimit të parave publike — </a:t>
            </a:r>
            <a:r>
              <a:rPr lang="en-US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m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e </a:t>
            </a:r>
            <a:r>
              <a:rPr lang="en-US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synim</a:t>
            </a:r>
            <a:r>
              <a:rPr lang="en-US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afr</a:t>
            </a:r>
            <a:r>
              <a:rPr lang="en-US" sz="1400" dirty="0" err="1">
                <a:solidFill>
                  <a:srgbClr val="365B6D"/>
                </a:solidFill>
                <a:latin typeface="Barlow" panose="00000500000000000000" pitchFamily="2" charset="0"/>
              </a:rPr>
              <a:t>imin</a:t>
            </a:r>
            <a:r>
              <a:rPr lang="en-US" sz="1400" dirty="0">
                <a:solidFill>
                  <a:srgbClr val="365B6D"/>
                </a:solidFill>
                <a:latin typeface="Barlow" panose="00000500000000000000" pitchFamily="2" charset="0"/>
              </a:rPr>
              <a:t> e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vendit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me standardet e Bashkimit Evropian (BE). Ja disa nga hapat kryesorë që po ndërmerren:</a:t>
            </a:r>
          </a:p>
          <a:p>
            <a:pPr algn="just" rtl="0"/>
            <a:endParaRPr lang="sq-AL" sz="14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marL="342900" indent="-288000" algn="just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Një Këshill i Ri Fiskal.</a:t>
            </a:r>
            <a:r>
              <a:rPr lang="en-US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Një Këshill Fiskal i pavarur po krijohet për të dhënë këshilla mbi politikën fiskale dhe shpenzimet qeveritare dhe për t'u siguruar që ndiqen rregullat financiare.</a:t>
            </a:r>
          </a:p>
          <a:p>
            <a:pPr marL="342900" indent="-288000" algn="just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Mbledhje më e drejtë e taksave.</a:t>
            </a:r>
            <a:r>
              <a:rPr lang="en-US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Administrata Tatimore po ndërmerr veprime për të zvogëluar ekonominë informale, në mënyrë që të gjithë - individë dhe biznese - të paguajnë pjesën e tyre të drejtë të taksave.</a:t>
            </a:r>
          </a:p>
          <a:p>
            <a:pPr marL="342900" indent="-288000" algn="just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Shërbime më të mira tatimore online.</a:t>
            </a:r>
            <a:r>
              <a:rPr lang="en-US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Shërbimet tatimore po përmirësohen përmes platformës e-Albania, duke e bërë më të lehtë për qytetarët dhe bizneset që të deklarojnë taksat e tyre në internet.</a:t>
            </a:r>
          </a:p>
          <a:p>
            <a:pPr marL="342900" indent="-288000" algn="just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Procedura doganore më të shpejta.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Sistemet doganore po përditësohen për të përmbushur standardet e BE-së, duke ndihmuar që mallrat të lëvizin më shpejt dhe pa probleme përtej kufijve.</a:t>
            </a:r>
          </a:p>
          <a:p>
            <a:pPr marL="342900" indent="-288000" algn="just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Prokurim publik më i drejtë.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Po bëhen rregulla dhe sisteme të reja për ta bërë prokurimin publik më transparent dhe konkurrues, me një administrim më të mirë të ankesave.</a:t>
            </a:r>
          </a:p>
          <a:p>
            <a:pPr marL="342900" indent="-288000" algn="just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Lufta ndaj mashtrimit dhe korrupsionit.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Sistemet e riskut dhe integritetit po forcohen për të zvogëluar shanset e mashtrimit dhe korrupsionit në financat publike.</a:t>
            </a:r>
          </a:p>
          <a:p>
            <a:pPr marL="342900" indent="-288000" algn="just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Menaxhimi i fondeve të BE-së në mënyrë të përgjegjshme.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Fondet e BE janë një pjesë e rëndësishme e buxhetit kombëtar. Sistemet për menaxhimin e këtyre fondeve po përmirësohen për të përmbushur standardet e BE-së.</a:t>
            </a:r>
          </a:p>
          <a:p>
            <a:pPr marL="342900" indent="-288000" algn="just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Auditime publike më të forta.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Kontrolli i Lartë i Shtetit po modernizon mënyrën e funksionimit dhe komunikimit të tij, në mënyrë që të informojë më mirë Parlamentin dhe publikun se si po përdoren paratë.</a:t>
            </a:r>
          </a:p>
          <a:p>
            <a:pPr marL="342900" indent="-288000" algn="just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Përmirësimi i mbledhjes së taks</a:t>
            </a:r>
            <a:r>
              <a:rPr lang="en-US" sz="1400" b="1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ës</a:t>
            </a: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s</a:t>
            </a: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ë pronës.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Qeveria po përditëson sistemin e taksës mbi pronën për të siguruar që të gjithë pronarët dhe përdoruesit e pronave të kontribuojnë në mënyrë të drejtë.</a:t>
            </a:r>
          </a:p>
          <a:p>
            <a:pPr marL="342900" indent="-288000" algn="just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Më shumë përfshirje të publikut.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Qytetarët do të kenë më shumë mundësi për të marrë pjesë në procesin e buxhetit. Dokumentet dhe raportet e buxhetit do të jenë më të lehta për t'u aksesuar dhe për t'u kuptuar.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B69412-5A9B-A32A-295A-19107E14D66F}"/>
              </a:ext>
            </a:extLst>
          </p:cNvPr>
          <p:cNvGrpSpPr/>
          <p:nvPr/>
        </p:nvGrpSpPr>
        <p:grpSpPr>
          <a:xfrm>
            <a:off x="4464050" y="241300"/>
            <a:ext cx="3092451" cy="291705"/>
            <a:chOff x="4464050" y="241300"/>
            <a:chExt cx="3092451" cy="291705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2605B33D-49D3-786F-BC95-12A1DF5AE5D1}"/>
                </a:ext>
              </a:extLst>
            </p:cNvPr>
            <p:cNvGrpSpPr/>
            <p:nvPr/>
          </p:nvGrpSpPr>
          <p:grpSpPr>
            <a:xfrm rot="5400000">
              <a:off x="5979155" y="-1044342"/>
              <a:ext cx="63104" cy="3091589"/>
              <a:chOff x="0" y="0"/>
              <a:chExt cx="17101" cy="934750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520F368A-330B-8539-4764-F8453EAF6B91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26" name="TextBox 4">
                <a:extLst>
                  <a:ext uri="{FF2B5EF4-FFF2-40B4-BE49-F238E27FC236}">
                    <a16:creationId xmlns:a16="http://schemas.microsoft.com/office/drawing/2014/main" id="{FD6E241F-57DD-F55D-BF7B-50A4F0232AE7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E421A08A-ED5C-FDA2-98AD-C21BA973E5A0}"/>
                </a:ext>
              </a:extLst>
            </p:cNvPr>
            <p:cNvGrpSpPr/>
            <p:nvPr/>
          </p:nvGrpSpPr>
          <p:grpSpPr>
            <a:xfrm>
              <a:off x="4464050" y="241300"/>
              <a:ext cx="3036746" cy="194284"/>
              <a:chOff x="120176" y="-97609"/>
              <a:chExt cx="2266969" cy="233489"/>
            </a:xfrm>
          </p:grpSpPr>
          <p:sp>
            <p:nvSpPr>
              <p:cNvPr id="12" name="TextBox 20">
                <a:extLst>
                  <a:ext uri="{FF2B5EF4-FFF2-40B4-BE49-F238E27FC236}">
                    <a16:creationId xmlns:a16="http://schemas.microsoft.com/office/drawing/2014/main" id="{C2A4B155-A304-FBA9-6C3C-E1FBDECC8BF9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 </a:t>
                </a:r>
              </a:p>
            </p:txBody>
          </p:sp>
          <p:sp>
            <p:nvSpPr>
              <p:cNvPr id="13" name="TextBox 21">
                <a:extLst>
                  <a:ext uri="{FF2B5EF4-FFF2-40B4-BE49-F238E27FC236}">
                    <a16:creationId xmlns:a16="http://schemas.microsoft.com/office/drawing/2014/main" id="{1B91217F-3C67-375B-0C65-821E88C6B1A4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26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948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893FC-1A9F-183D-1E12-BC3789E48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09BED864-46B7-845B-A4CB-02D3AC5D67F0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23B55-1A27-9A3D-87EE-1797FFB46EC8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4E3CBA4-0CC2-FE02-70BF-EC0545344F1C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F2BC8C3E-8253-E84D-CC95-C596991DDE7B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B3DAE56-F84C-5C23-8BD9-57F747EE7FDA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0E26F99-2262-72DE-EB32-E6029448D7B3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35417598-643C-24E8-6A9E-FF76F1854F64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6192913-2617-D869-473A-D5FDBEC67226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121DAD23-DC84-AC5E-20AB-B3F9347F28F5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A44AF485-2AC5-ABEB-AE2B-DCD9D5521604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258D6D4-1E5D-9DF1-774D-953DE0D13166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CA73B34F-D268-1D39-9AB8-02F061641E88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AB3C38EC-CA54-0330-2184-072E90F5C4DB}"/>
              </a:ext>
            </a:extLst>
          </p:cNvPr>
          <p:cNvSpPr txBox="1"/>
          <p:nvPr/>
        </p:nvSpPr>
        <p:spPr>
          <a:xfrm>
            <a:off x="671063" y="730604"/>
            <a:ext cx="6214372" cy="436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en-US" sz="2400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PËRKUFIZIME BUXHETORE TË THJESHTUARA</a:t>
            </a:r>
            <a:endParaRPr lang="sq-AL" sz="2400" b="1" noProof="0" dirty="0">
              <a:solidFill>
                <a:srgbClr val="365B6D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21" name="TextBox 26">
            <a:extLst>
              <a:ext uri="{FF2B5EF4-FFF2-40B4-BE49-F238E27FC236}">
                <a16:creationId xmlns:a16="http://schemas.microsoft.com/office/drawing/2014/main" id="{099895A2-4609-B1D9-32E9-6E42D9E555D3}"/>
              </a:ext>
            </a:extLst>
          </p:cNvPr>
          <p:cNvSpPr txBox="1"/>
          <p:nvPr/>
        </p:nvSpPr>
        <p:spPr>
          <a:xfrm>
            <a:off x="606312" y="1550359"/>
            <a:ext cx="3171937" cy="8525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Të ardhurat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janë para që qeveria mbledh, kryesisht nga taksat, por edhe nga tarifat, gjobat dhe fitimet nga ndërmarrjet në pronësi të qeverisë.</a:t>
            </a:r>
          </a:p>
          <a:p>
            <a:pPr rtl="0"/>
            <a:endParaRPr lang="sq-AL" sz="6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Shpenzimet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janë paratë që qeveria shpenzon për t'u ofruar shërbime qytetarëve të saj.</a:t>
            </a:r>
          </a:p>
          <a:p>
            <a:pPr rtl="0"/>
            <a:endParaRPr lang="sq-AL" sz="6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Buxheti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është një plan se si qeveria do të mbledhë dhe shpenzojë para dhe do të financojë një deficit gjatë një viti. Ai përfshin totalin e të ardhurave, shpenzimeve dhe financimit të qeverive qendrore dhe vendore dhe fondeve speciale, të cilat miratohen me ligj nga Kuvendi i Shqipërisë ose me vendim të këshillit të njësisë së qeverisjes vendore.</a:t>
            </a:r>
          </a:p>
          <a:p>
            <a:pPr rtl="0"/>
            <a:endParaRPr lang="sq-AL" sz="6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Buxheti i përgjithshëm i qeverisë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është shuma e buxhetit qendror dhe vendor (e rregulluar për transfertat nga buxheti qendror në atë vendor)</a:t>
            </a:r>
            <a:r>
              <a:rPr lang="en-GB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4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endParaRPr lang="sq-AL" sz="600" b="1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Buxheti i qeverisë qendrore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përfshin të gjitha të ardhurat, shpenzimet dhe financimin e qeverisë qendrore - duke përfshirë edhe fondet speciale.</a:t>
            </a:r>
          </a:p>
          <a:p>
            <a:pPr rtl="0"/>
            <a:endParaRPr lang="sq-AL" sz="6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Buxheti i qeverisjes vendore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përfshin të gjitha të ardhurat, shpenzimet dhe financimin e njësive të qeverisjes vendore (bashkive</a:t>
            </a:r>
            <a:r>
              <a:rPr lang="en-US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dhe</a:t>
            </a:r>
            <a:r>
              <a:rPr lang="en-US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qarqeve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)</a:t>
            </a:r>
            <a:r>
              <a:rPr lang="en-GB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.</a:t>
            </a:r>
            <a:endParaRPr lang="sq-AL" sz="14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endParaRPr lang="sq-AL" sz="600" b="1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Borxhi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është shuma totale e parave që qeveria u detyrohet financuesve të saj, zakonisht nga huamarrja</a:t>
            </a:r>
            <a:r>
              <a:rPr lang="en-US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për të mbuluar deficitet e kaluara.</a:t>
            </a:r>
          </a:p>
          <a:p>
            <a:pPr rtl="0"/>
            <a:endParaRPr lang="sq-AL" sz="6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Deficit</a:t>
            </a:r>
            <a:r>
              <a:rPr lang="en-US" sz="1400" b="1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i</a:t>
            </a: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në një vit buxhetor është diferenca midis të ardhurave dhe shpenzimeve, kur shpenzimet janë më të mëdha se të ardhurat.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id="{DCBD43CB-1443-13CF-57EA-12C2A408299A}"/>
              </a:ext>
            </a:extLst>
          </p:cNvPr>
          <p:cNvSpPr txBox="1"/>
          <p:nvPr/>
        </p:nvSpPr>
        <p:spPr>
          <a:xfrm>
            <a:off x="4111167" y="1571101"/>
            <a:ext cx="2938291" cy="7632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Tepricë 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në një vit buxhetor është diferenca midis të ardhurave dhe shpenzimeve, kur të ardhurat janë më të mëdha se shpenzimet.</a:t>
            </a:r>
          </a:p>
          <a:p>
            <a:pPr rtl="0"/>
            <a:endParaRPr lang="sq-AL" sz="600" b="1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Politika Fiskale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është plani i qeverisë se si të mbledhë dhe shpenzojë para për të ndihmuar ekonominë. Ai përfshin vendime në lidhje me taksat, shpenzimet dhe huamarrjen.</a:t>
            </a:r>
          </a:p>
          <a:p>
            <a:pPr rtl="0"/>
            <a:endParaRPr lang="sq-AL" sz="600" b="1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Produkti i Brendshëm Bruto (PBB)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është vlera totale e të gjitha mallrave dhe shërbimeve që një vend prodhon në një vit. Është një mënyrë për të matur se sa e madhe dhe e shëndetshme është ekonomia.</a:t>
            </a:r>
          </a:p>
          <a:p>
            <a:pPr rtl="0"/>
            <a:endParaRPr lang="sq-AL" sz="600" b="1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Inflacioni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është rritja e përgjithshme e çmimeve me kalimin e kohës, që do të thotë se  me të njëjtën sasi parash blihet më pak sesa më parë.</a:t>
            </a:r>
          </a:p>
          <a:p>
            <a:pPr rtl="0"/>
            <a:endParaRPr lang="sq-AL" sz="600" b="1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Interesi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është kostoja e huazimit të parave.</a:t>
            </a:r>
          </a:p>
          <a:p>
            <a:pPr rtl="0"/>
            <a:endParaRPr lang="sq-AL" sz="600" b="1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Detyrimet e prapambetura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janë pagesat e vonuara të faturave.</a:t>
            </a:r>
          </a:p>
          <a:p>
            <a:pPr rtl="0"/>
            <a:endParaRPr lang="sq-AL" sz="600" b="1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Rishikimi i buxhetit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është ndryshimi në ligjin e buxhetit vjetor gjatë vitit.</a:t>
            </a:r>
          </a:p>
          <a:p>
            <a:pPr rtl="0"/>
            <a:endParaRPr lang="sq-AL" sz="600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Bilanci Primar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është ndryshimi midis asaj që mbledh dhe shpenzon qeveria, pa llogaritur pagesat e interesit mbi borxhin.</a:t>
            </a: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</a:p>
          <a:p>
            <a:pPr rtl="0"/>
            <a:endParaRPr lang="sq-AL" sz="600" b="1" noProof="0" dirty="0">
              <a:solidFill>
                <a:srgbClr val="365B6D"/>
              </a:solidFill>
              <a:latin typeface="Barlow" panose="00000500000000000000" pitchFamily="2" charset="0"/>
            </a:endParaRPr>
          </a:p>
          <a:p>
            <a:pPr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Shkalla e zbatimit të buxhetit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tregon  përqindjen e buxhetit të zbatuar deri në fund të periudhës raportuese.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5BB5B7-F089-7CA2-3BDA-1481276A491D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38" name="Group 2">
              <a:extLst>
                <a:ext uri="{FF2B5EF4-FFF2-40B4-BE49-F238E27FC236}">
                  <a16:creationId xmlns:a16="http://schemas.microsoft.com/office/drawing/2014/main" id="{8DA74A05-94FC-DB55-08C7-DEEE4601FA82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42" name="Freeform 3">
                <a:extLst>
                  <a:ext uri="{FF2B5EF4-FFF2-40B4-BE49-F238E27FC236}">
                    <a16:creationId xmlns:a16="http://schemas.microsoft.com/office/drawing/2014/main" id="{80E9AA82-9036-2FC8-A27E-39B27871C23E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43" name="TextBox 4">
                <a:extLst>
                  <a:ext uri="{FF2B5EF4-FFF2-40B4-BE49-F238E27FC236}">
                    <a16:creationId xmlns:a16="http://schemas.microsoft.com/office/drawing/2014/main" id="{7C974A0A-9346-F253-0327-16D4BDD80129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39" name="Group 19">
              <a:extLst>
                <a:ext uri="{FF2B5EF4-FFF2-40B4-BE49-F238E27FC236}">
                  <a16:creationId xmlns:a16="http://schemas.microsoft.com/office/drawing/2014/main" id="{C31224B7-1FF2-F3FA-D6E2-0D45C27264D1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40" name="TextBox 20">
                <a:extLst>
                  <a:ext uri="{FF2B5EF4-FFF2-40B4-BE49-F238E27FC236}">
                    <a16:creationId xmlns:a16="http://schemas.microsoft.com/office/drawing/2014/main" id="{56F702E3-14CA-A5AF-CD4B-5CCDF77AD679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Buxhet</a:t>
                </a:r>
                <a:r>
                  <a:rPr lang="en-GB" sz="999" spc="3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i</a:t>
                </a:r>
                <a:r>
                  <a:rPr lang="en-GB" sz="999" spc="3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për Qytetarët </a:t>
                </a:r>
              </a:p>
            </p:txBody>
          </p:sp>
          <p:sp>
            <p:nvSpPr>
              <p:cNvPr id="41" name="TextBox 21">
                <a:extLst>
                  <a:ext uri="{FF2B5EF4-FFF2-40B4-BE49-F238E27FC236}">
                    <a16:creationId xmlns:a16="http://schemas.microsoft.com/office/drawing/2014/main" id="{7BD3C2BB-B692-CF20-000D-6B99B0068A22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sq-AL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27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5428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71404-3444-478D-8192-728886CFAB3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44" y="8449792"/>
            <a:ext cx="3365412" cy="22436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56000" y="880087"/>
            <a:ext cx="510971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480"/>
              </a:lnSpc>
            </a:pPr>
            <a:r>
              <a:rPr lang="sq-AL" sz="320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Përmbajtje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8456DA-3B91-0DB5-D116-E997FFE06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93918"/>
              </p:ext>
            </p:extLst>
          </p:nvPr>
        </p:nvGraphicFramePr>
        <p:xfrm>
          <a:off x="756000" y="2283460"/>
          <a:ext cx="58353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6984">
                  <a:extLst>
                    <a:ext uri="{9D8B030D-6E8A-4147-A177-3AD203B41FA5}">
                      <a16:colId xmlns:a16="http://schemas.microsoft.com/office/drawing/2014/main" val="2919944890"/>
                    </a:ext>
                  </a:extLst>
                </a:gridCol>
                <a:gridCol w="488316">
                  <a:extLst>
                    <a:ext uri="{9D8B030D-6E8A-4147-A177-3AD203B41FA5}">
                      <a16:colId xmlns:a16="http://schemas.microsoft.com/office/drawing/2014/main" val="40496442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b="0" u="none" strike="noStrike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MESAZH PËR LEXUESIN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4</a:t>
                      </a:r>
                      <a:endParaRPr lang="sq-AL" sz="1400" b="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3571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POPULLSIA DHE PUNËSIMI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5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400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TREGUESIT KRYESORË FISKALË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6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579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sym typeface="Barlow"/>
                        </a:rPr>
                        <a:t>TË ARDHURAT 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7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69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SHPENZIMET 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9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981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     Mbrojtja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1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1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0741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     Rendi dhe Siguria Publike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1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2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638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     Çështjet Ekonomike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1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3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666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     </a:t>
                      </a:r>
                      <a:r>
                        <a:rPr lang="en-US" sz="1400" u="none" strike="noStrike" kern="1200" noProof="0" dirty="0" err="1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Mbrojtja</a:t>
                      </a:r>
                      <a:r>
                        <a:rPr lang="en-US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 e </a:t>
                      </a:r>
                      <a:r>
                        <a:rPr lang="en-US" sz="1400" u="none" strike="noStrike" kern="1200" noProof="0" dirty="0" err="1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Mjedisit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1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6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211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     Strehimi 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1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7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190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     Shëndetësia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1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8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459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     Argëtimi, Kultura dhe Feja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19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53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     Arsimi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2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0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769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     Mbrojtja Sociale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2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1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596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BUXHETI VENDOR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2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2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15446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RISHIKIMET E BUXHETIT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2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4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522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BORXHI PUBLIK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07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ea typeface="Barlow"/>
                          <a:cs typeface="Barlow"/>
                          <a:sym typeface="Barlow"/>
                        </a:rPr>
                        <a:t>REFORMAT NË MENAXHIMIN E FINANCAVE PUBLIKE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2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6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183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1400" u="none" strike="noStrike" kern="12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  <a:sym typeface="Barlow"/>
                        </a:rPr>
                        <a:t>TERMAT KRYESORE TË BUXHETIT </a:t>
                      </a:r>
                      <a:endParaRPr lang="sq-AL" sz="1400" u="none" strike="noStrike" kern="12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q-AL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2</a:t>
                      </a:r>
                      <a:r>
                        <a:rPr lang="en-US" sz="1400" noProof="0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7</a:t>
                      </a:r>
                      <a:endParaRPr lang="sq-AL" sz="1400" noProof="0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29524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89102" y="4276422"/>
            <a:ext cx="1004624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rtl="0"/>
            <a:endParaRPr lang="sq-AL" noProof="0" dirty="0"/>
          </a:p>
        </p:txBody>
      </p:sp>
      <p:sp>
        <p:nvSpPr>
          <p:cNvPr id="14" name="TextBox 14"/>
          <p:cNvSpPr txBox="1"/>
          <p:nvPr/>
        </p:nvSpPr>
        <p:spPr>
          <a:xfrm>
            <a:off x="732348" y="4773289"/>
            <a:ext cx="6086157" cy="545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lnSpc>
                <a:spcPts val="1694"/>
              </a:lnSpc>
            </a:pPr>
            <a:endParaRPr lang="sq-AL" sz="1200" b="1" spc="4" noProof="0" dirty="0">
              <a:solidFill>
                <a:srgbClr val="365B6D"/>
              </a:solidFill>
              <a:latin typeface="Barlow" panose="00000500000000000000" pitchFamily="2" charset="0"/>
              <a:ea typeface="Barlow Bold"/>
              <a:cs typeface="Barlow Bold"/>
              <a:sym typeface="Barlow Bold"/>
            </a:endParaRPr>
          </a:p>
          <a:p>
            <a:pPr rtl="0"/>
            <a:r>
              <a:rPr lang="sq-AL" sz="1400" i="1" noProof="0" dirty="0">
                <a:latin typeface="Barlow" panose="00000500000000000000" pitchFamily="2" charset="0"/>
              </a:rPr>
              <a:t>Të dashur </a:t>
            </a:r>
            <a:r>
              <a:rPr lang="en-US" sz="1400" i="1" dirty="0">
                <a:latin typeface="Barlow" panose="00000500000000000000" pitchFamily="2" charset="0"/>
              </a:rPr>
              <a:t>Q</a:t>
            </a:r>
            <a:r>
              <a:rPr lang="sq-AL" sz="1400" i="1" noProof="0" dirty="0">
                <a:latin typeface="Barlow" panose="00000500000000000000" pitchFamily="2" charset="0"/>
              </a:rPr>
              <a:t>ytetarë,</a:t>
            </a:r>
          </a:p>
          <a:p>
            <a:pPr rtl="0"/>
            <a:endParaRPr lang="sq-AL" sz="1400" noProof="0" dirty="0">
              <a:latin typeface="Barlow" panose="00000500000000000000" pitchFamily="2" charset="0"/>
            </a:endParaRPr>
          </a:p>
          <a:p>
            <a:pPr algn="just"/>
            <a:r>
              <a:rPr lang="sq-AL" sz="1400" noProof="0" dirty="0">
                <a:latin typeface="Barlow" panose="00000500000000000000" pitchFamily="2" charset="0"/>
              </a:rPr>
              <a:t>Për herë të pare</a:t>
            </a:r>
            <a:r>
              <a:rPr lang="en-US" sz="1400" noProof="0" dirty="0">
                <a:latin typeface="Barlow" panose="00000500000000000000" pitchFamily="2" charset="0"/>
              </a:rPr>
              <a:t>,</a:t>
            </a:r>
            <a:r>
              <a:rPr lang="sq-AL" sz="1400" noProof="0" dirty="0">
                <a:latin typeface="Barlow" panose="00000500000000000000" pitchFamily="2" charset="0"/>
              </a:rPr>
              <a:t> </a:t>
            </a:r>
            <a:r>
              <a:rPr lang="en-US" sz="1400" noProof="0" dirty="0" err="1">
                <a:latin typeface="Barlow" panose="00000500000000000000" pitchFamily="2" charset="0"/>
              </a:rPr>
              <a:t>kam</a:t>
            </a:r>
            <a:r>
              <a:rPr lang="sq-AL" sz="1400" noProof="0" dirty="0">
                <a:latin typeface="Barlow" panose="00000500000000000000" pitchFamily="2" charset="0"/>
              </a:rPr>
              <a:t> kënaqësinë t’ju paraqes Buxhetin Faktik 2024</a:t>
            </a:r>
            <a:r>
              <a:rPr lang="en-US" sz="1400" noProof="0" dirty="0">
                <a:latin typeface="Barlow" panose="00000500000000000000" pitchFamily="2" charset="0"/>
              </a:rPr>
              <a:t> </a:t>
            </a:r>
            <a:r>
              <a:rPr lang="en-US" sz="1400" noProof="0" dirty="0" err="1">
                <a:latin typeface="Barlow" panose="00000500000000000000" pitchFamily="2" charset="0"/>
              </a:rPr>
              <a:t>për</a:t>
            </a:r>
            <a:r>
              <a:rPr lang="en-US" sz="1400" noProof="0" dirty="0">
                <a:latin typeface="Barlow" panose="00000500000000000000" pitchFamily="2" charset="0"/>
              </a:rPr>
              <a:t> </a:t>
            </a:r>
            <a:r>
              <a:rPr lang="en-US" sz="1400" dirty="0">
                <a:latin typeface="Barlow" panose="00000500000000000000" pitchFamily="2" charset="0"/>
              </a:rPr>
              <a:t>Q</a:t>
            </a:r>
            <a:r>
              <a:rPr lang="en-US" sz="1400" noProof="0" dirty="0" err="1">
                <a:latin typeface="Barlow" panose="00000500000000000000" pitchFamily="2" charset="0"/>
              </a:rPr>
              <a:t>ytetarin</a:t>
            </a:r>
            <a:r>
              <a:rPr lang="sq-AL" sz="1400" noProof="0" dirty="0">
                <a:latin typeface="Barlow" panose="00000500000000000000" pitchFamily="2" charset="0"/>
              </a:rPr>
              <a:t>, si një dokument të dedikuar për Ju. </a:t>
            </a:r>
            <a:endParaRPr lang="en-US" sz="1400" noProof="0" dirty="0">
              <a:latin typeface="Barlow" panose="00000500000000000000" pitchFamily="2" charset="0"/>
            </a:endParaRPr>
          </a:p>
          <a:p>
            <a:pPr algn="just"/>
            <a:endParaRPr lang="en-US" sz="1400" noProof="0" dirty="0">
              <a:latin typeface="Barlow" panose="00000500000000000000" pitchFamily="2" charset="0"/>
            </a:endParaRPr>
          </a:p>
          <a:p>
            <a:pPr algn="just"/>
            <a:r>
              <a:rPr lang="sq-AL" sz="1400" noProof="0" dirty="0">
                <a:latin typeface="Barlow" panose="00000500000000000000" pitchFamily="2" charset="0"/>
              </a:rPr>
              <a:t>Ky raport përmban të dhëna mbi të ardhurat që mblidhen nga taksat dhe burimet e tjera, por edhe për mënyrën se si paratë shpenzohen duke u kthyer në investime </a:t>
            </a:r>
            <a:r>
              <a:rPr lang="en-US" sz="1400" noProof="0" dirty="0">
                <a:latin typeface="Barlow" panose="00000500000000000000" pitchFamily="2" charset="0"/>
              </a:rPr>
              <a:t>e </a:t>
            </a:r>
            <a:r>
              <a:rPr lang="en-US" sz="1400" noProof="0" dirty="0" err="1">
                <a:latin typeface="Barlow" panose="00000500000000000000" pitchFamily="2" charset="0"/>
              </a:rPr>
              <a:t>prioritete</a:t>
            </a:r>
            <a:r>
              <a:rPr lang="en-US" sz="1400" noProof="0" dirty="0">
                <a:latin typeface="Barlow" panose="00000500000000000000" pitchFamily="2" charset="0"/>
              </a:rPr>
              <a:t>, </a:t>
            </a:r>
            <a:r>
              <a:rPr lang="sq-AL" sz="1400" noProof="0" dirty="0">
                <a:latin typeface="Barlow" panose="00000500000000000000" pitchFamily="2" charset="0"/>
              </a:rPr>
              <a:t>në dobi të ekonomisë sonë të përbashkët.</a:t>
            </a:r>
            <a:r>
              <a:rPr lang="en-US" sz="1400" noProof="0" dirty="0">
                <a:latin typeface="Barlow" panose="00000500000000000000" pitchFamily="2" charset="0"/>
              </a:rPr>
              <a:t> </a:t>
            </a:r>
          </a:p>
          <a:p>
            <a:pPr algn="just"/>
            <a:endParaRPr lang="en-US" sz="1400" dirty="0">
              <a:latin typeface="Barlow" panose="00000500000000000000" pitchFamily="2" charset="0"/>
            </a:endParaRPr>
          </a:p>
          <a:p>
            <a:pPr algn="just"/>
            <a:r>
              <a:rPr lang="en-US" sz="1400" noProof="0" dirty="0" err="1">
                <a:latin typeface="Barlow" panose="00000500000000000000" pitchFamily="2" charset="0"/>
              </a:rPr>
              <a:t>Qëllimi</a:t>
            </a:r>
            <a:r>
              <a:rPr lang="en-US" sz="1400" noProof="0" dirty="0">
                <a:latin typeface="Barlow" panose="00000500000000000000" pitchFamily="2" charset="0"/>
              </a:rPr>
              <a:t> </a:t>
            </a:r>
            <a:r>
              <a:rPr lang="en-US" sz="1400" noProof="0" dirty="0" err="1">
                <a:latin typeface="Barlow" panose="00000500000000000000" pitchFamily="2" charset="0"/>
              </a:rPr>
              <a:t>ynë</a:t>
            </a:r>
            <a:r>
              <a:rPr lang="en-US" sz="1400" noProof="0" dirty="0">
                <a:latin typeface="Barlow" panose="00000500000000000000" pitchFamily="2" charset="0"/>
              </a:rPr>
              <a:t> </a:t>
            </a:r>
            <a:r>
              <a:rPr lang="en-US" sz="1400" noProof="0" dirty="0" err="1">
                <a:latin typeface="Barlow" panose="00000500000000000000" pitchFamily="2" charset="0"/>
              </a:rPr>
              <a:t>është</a:t>
            </a:r>
            <a:r>
              <a:rPr lang="en-US" sz="1400" noProof="0" dirty="0">
                <a:latin typeface="Barlow" panose="00000500000000000000" pitchFamily="2" charset="0"/>
              </a:rPr>
              <a:t> </a:t>
            </a:r>
            <a:r>
              <a:rPr lang="en-US" sz="1400" noProof="0" dirty="0" err="1">
                <a:latin typeface="Barlow" panose="00000500000000000000" pitchFamily="2" charset="0"/>
              </a:rPr>
              <a:t>dhënia</a:t>
            </a:r>
            <a:r>
              <a:rPr lang="en-US" sz="1400" noProof="0" dirty="0">
                <a:latin typeface="Barlow" panose="00000500000000000000" pitchFamily="2" charset="0"/>
              </a:rPr>
              <a:t> e </a:t>
            </a:r>
            <a:r>
              <a:rPr lang="sq-AL" sz="1400" noProof="0" dirty="0">
                <a:latin typeface="Barlow" panose="00000500000000000000" pitchFamily="2" charset="0"/>
              </a:rPr>
              <a:t>një informacion</a:t>
            </a:r>
            <a:r>
              <a:rPr lang="en-US" sz="1400" noProof="0" dirty="0" err="1">
                <a:latin typeface="Barlow" panose="00000500000000000000" pitchFamily="2" charset="0"/>
              </a:rPr>
              <a:t>i</a:t>
            </a:r>
            <a:r>
              <a:rPr lang="sq-AL" sz="1400" noProof="0" dirty="0">
                <a:latin typeface="Barlow" panose="00000500000000000000" pitchFamily="2" charset="0"/>
              </a:rPr>
              <a:t> të thjeshtuar </a:t>
            </a:r>
            <a:r>
              <a:rPr lang="en-US" sz="1400" noProof="0" dirty="0">
                <a:latin typeface="Barlow" panose="00000500000000000000" pitchFamily="2" charset="0"/>
              </a:rPr>
              <a:t>e </a:t>
            </a:r>
            <a:r>
              <a:rPr lang="en-US" sz="1400" noProof="0" dirty="0" err="1">
                <a:latin typeface="Barlow" panose="00000500000000000000" pitchFamily="2" charset="0"/>
              </a:rPr>
              <a:t>leht</a:t>
            </a:r>
            <a:r>
              <a:rPr lang="en-US" sz="1400" dirty="0" err="1">
                <a:latin typeface="Barlow" panose="00000500000000000000" pitchFamily="2" charset="0"/>
              </a:rPr>
              <a:t>ësisht</a:t>
            </a:r>
            <a:r>
              <a:rPr lang="en-US" sz="1400" dirty="0">
                <a:latin typeface="Barlow" panose="00000500000000000000" pitchFamily="2" charset="0"/>
              </a:rPr>
              <a:t> </a:t>
            </a:r>
            <a:r>
              <a:rPr lang="en-US" sz="1400" dirty="0" err="1">
                <a:latin typeface="Barlow" panose="00000500000000000000" pitchFamily="2" charset="0"/>
              </a:rPr>
              <a:t>të</a:t>
            </a:r>
            <a:r>
              <a:rPr lang="en-US" sz="1400" dirty="0">
                <a:latin typeface="Barlow" panose="00000500000000000000" pitchFamily="2" charset="0"/>
              </a:rPr>
              <a:t> </a:t>
            </a:r>
            <a:r>
              <a:rPr lang="en-US" sz="1400" dirty="0" err="1">
                <a:latin typeface="Barlow" panose="00000500000000000000" pitchFamily="2" charset="0"/>
              </a:rPr>
              <a:t>kuptueshëm</a:t>
            </a:r>
            <a:r>
              <a:rPr lang="en-US" sz="1400" dirty="0">
                <a:latin typeface="Barlow" panose="00000500000000000000" pitchFamily="2" charset="0"/>
              </a:rPr>
              <a:t> </a:t>
            </a:r>
            <a:r>
              <a:rPr lang="en-US" sz="1400" dirty="0" err="1">
                <a:latin typeface="Barlow" panose="00000500000000000000" pitchFamily="2" charset="0"/>
              </a:rPr>
              <a:t>nga</a:t>
            </a:r>
            <a:r>
              <a:rPr lang="en-US" sz="1400" dirty="0">
                <a:latin typeface="Barlow" panose="00000500000000000000" pitchFamily="2" charset="0"/>
              </a:rPr>
              <a:t> </a:t>
            </a:r>
            <a:r>
              <a:rPr lang="en-US" sz="1400" dirty="0" err="1">
                <a:latin typeface="Barlow" panose="00000500000000000000" pitchFamily="2" charset="0"/>
              </a:rPr>
              <a:t>të</a:t>
            </a:r>
            <a:r>
              <a:rPr lang="en-US" sz="1400" dirty="0">
                <a:latin typeface="Barlow" panose="00000500000000000000" pitchFamily="2" charset="0"/>
              </a:rPr>
              <a:t> </a:t>
            </a:r>
            <a:r>
              <a:rPr lang="en-US" sz="1400" dirty="0" err="1">
                <a:latin typeface="Barlow" panose="00000500000000000000" pitchFamily="2" charset="0"/>
              </a:rPr>
              <a:t>gjithë</a:t>
            </a:r>
            <a:r>
              <a:rPr lang="en-US" sz="1400" dirty="0">
                <a:latin typeface="Barlow" panose="00000500000000000000" pitchFamily="2" charset="0"/>
              </a:rPr>
              <a:t>, </a:t>
            </a:r>
            <a:r>
              <a:rPr lang="sq-AL" sz="1400" noProof="0" dirty="0">
                <a:latin typeface="Barlow" panose="00000500000000000000" pitchFamily="2" charset="0"/>
              </a:rPr>
              <a:t>mbi reformat e rëndësishme që po ndërmarrim për të përmirësuar menaxhimin e parave publike, të gjitha këto, si pjesë e udhëtimit tonë të përbashkët drejt anëtarësimit në Bashkimin  Evropian.</a:t>
            </a:r>
          </a:p>
          <a:p>
            <a:pPr algn="just"/>
            <a:endParaRPr lang="sq-AL" sz="1400" noProof="0" dirty="0">
              <a:latin typeface="Barlow" panose="00000500000000000000" pitchFamily="2" charset="0"/>
            </a:endParaRPr>
          </a:p>
          <a:p>
            <a:pPr algn="just"/>
            <a:r>
              <a:rPr lang="sq-AL" sz="1400" noProof="0" dirty="0">
                <a:latin typeface="Barlow" panose="00000500000000000000" pitchFamily="2" charset="0"/>
              </a:rPr>
              <a:t>Hartimi i tij është pjesë e angazhimit tonë të vazhdueshëm për të qenë transparentë, të përgjegjshëm dhe të hapur me ju. Ne besojmë se çdo qytetar ka të drejtë të informohet se si përdoren </a:t>
            </a:r>
            <a:r>
              <a:rPr lang="en-US" sz="1400" noProof="0" dirty="0">
                <a:latin typeface="Barlow" panose="00000500000000000000" pitchFamily="2" charset="0"/>
              </a:rPr>
              <a:t>me </a:t>
            </a:r>
            <a:r>
              <a:rPr lang="en-US" sz="1400" noProof="0" dirty="0" err="1">
                <a:latin typeface="Barlow" panose="00000500000000000000" pitchFamily="2" charset="0"/>
              </a:rPr>
              <a:t>efektivitet</a:t>
            </a:r>
            <a:r>
              <a:rPr lang="en-US" sz="1400" noProof="0" dirty="0">
                <a:latin typeface="Barlow" panose="00000500000000000000" pitchFamily="2" charset="0"/>
              </a:rPr>
              <a:t> </a:t>
            </a:r>
            <a:r>
              <a:rPr lang="sq-AL" sz="1400" noProof="0" dirty="0">
                <a:latin typeface="Barlow" panose="00000500000000000000" pitchFamily="2" charset="0"/>
              </a:rPr>
              <a:t>fondet publike</a:t>
            </a:r>
            <a:r>
              <a:rPr lang="en-US" sz="1400" noProof="0" dirty="0">
                <a:latin typeface="Barlow" panose="00000500000000000000" pitchFamily="2" charset="0"/>
              </a:rPr>
              <a:t>,</a:t>
            </a:r>
            <a:r>
              <a:rPr lang="sq-AL" sz="1400" noProof="0" dirty="0">
                <a:latin typeface="Barlow" panose="00000500000000000000" pitchFamily="2" charset="0"/>
              </a:rPr>
              <a:t> për garantimin e një një të ardhmeje më të mirë për vendin tonë.</a:t>
            </a:r>
            <a:endParaRPr lang="en-US" sz="1400" noProof="0" dirty="0">
              <a:latin typeface="Barlow" panose="00000500000000000000" pitchFamily="2" charset="0"/>
            </a:endParaRPr>
          </a:p>
          <a:p>
            <a:pPr algn="just"/>
            <a:endParaRPr lang="en-US" sz="1400" dirty="0">
              <a:latin typeface="Barlow" panose="00000500000000000000" pitchFamily="2" charset="0"/>
            </a:endParaRPr>
          </a:p>
          <a:p>
            <a:pPr algn="just"/>
            <a:endParaRPr lang="en-US" sz="1400" noProof="0" dirty="0">
              <a:latin typeface="Barlow" panose="00000500000000000000" pitchFamily="2" charset="0"/>
            </a:endParaRPr>
          </a:p>
          <a:p>
            <a:pPr algn="just"/>
            <a:r>
              <a:rPr lang="en-US" sz="1400" noProof="0" dirty="0">
                <a:latin typeface="Barlow" panose="00000500000000000000" pitchFamily="2" charset="0"/>
              </a:rPr>
              <a:t>         </a:t>
            </a:r>
          </a:p>
          <a:p>
            <a:pPr algn="just"/>
            <a:r>
              <a:rPr lang="en-US" sz="1600" dirty="0">
                <a:latin typeface="Barlow" panose="00000500000000000000" pitchFamily="2" charset="0"/>
              </a:rPr>
              <a:t>         </a:t>
            </a:r>
            <a:r>
              <a:rPr lang="en-US" sz="1600" noProof="0" dirty="0">
                <a:latin typeface="Barlow" panose="00000500000000000000" pitchFamily="2" charset="0"/>
              </a:rPr>
              <a:t> </a:t>
            </a:r>
            <a:r>
              <a:rPr lang="sq-AL" sz="1600" b="1" noProof="0" dirty="0">
                <a:latin typeface="Barlow" panose="00000500000000000000" pitchFamily="2" charset="0"/>
              </a:rPr>
              <a:t>Ministri i Financave</a:t>
            </a:r>
          </a:p>
          <a:p>
            <a:pPr rtl="0"/>
            <a:endParaRPr lang="sq-AL" sz="1400" b="1" noProof="0" dirty="0">
              <a:latin typeface="Barlow" panose="00000500000000000000" pitchFamily="2" charset="0"/>
            </a:endParaRPr>
          </a:p>
          <a:p>
            <a:pPr rtl="0"/>
            <a:r>
              <a:rPr lang="en-US" sz="1600" b="1" noProof="0" dirty="0">
                <a:latin typeface="Barlow" panose="00000500000000000000" pitchFamily="2" charset="0"/>
              </a:rPr>
              <a:t>                </a:t>
            </a:r>
            <a:r>
              <a:rPr lang="sq-AL" sz="1600" b="1" noProof="0" dirty="0">
                <a:latin typeface="Barlow" panose="00000500000000000000" pitchFamily="2" charset="0"/>
              </a:rPr>
              <a:t>Petrit MALAJ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7014" y="757769"/>
            <a:ext cx="3793236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>
              <a:lnSpc>
                <a:spcPts val="3920"/>
              </a:lnSpc>
            </a:pPr>
            <a:r>
              <a:rPr lang="sq-AL" sz="2800" b="1" noProof="0" dirty="0">
                <a:solidFill>
                  <a:srgbClr val="365B6D"/>
                </a:solidFill>
                <a:latin typeface="Barlow" panose="00000500000000000000" pitchFamily="2" charset="0"/>
                <a:sym typeface="Barlow Bold"/>
              </a:rPr>
              <a:t>Mesazh për lexuesin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16EC064-A45E-837F-4CC7-B72E239851E4}"/>
              </a:ext>
            </a:extLst>
          </p:cNvPr>
          <p:cNvSpPr txBox="1"/>
          <p:nvPr/>
        </p:nvSpPr>
        <p:spPr>
          <a:xfrm>
            <a:off x="851862" y="8863685"/>
            <a:ext cx="2057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4200"/>
              </a:lnSpc>
              <a:spcBef>
                <a:spcPct val="0"/>
              </a:spcBef>
            </a:pPr>
            <a:r>
              <a:rPr lang="sq-AL" sz="3000" spc="12" noProof="0" dirty="0">
                <a:solidFill>
                  <a:srgbClr val="365B6D"/>
                </a:solidFill>
                <a:latin typeface="Eyesome Script"/>
                <a:ea typeface="Eyesome Script"/>
                <a:cs typeface="Eyesome Script"/>
                <a:sym typeface="Eyesome Script"/>
              </a:rPr>
              <a:t>Falëminderit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E411C7-92C3-4FE6-D016-72E4BB85FE93}"/>
              </a:ext>
            </a:extLst>
          </p:cNvPr>
          <p:cNvGrpSpPr/>
          <p:nvPr/>
        </p:nvGrpSpPr>
        <p:grpSpPr>
          <a:xfrm>
            <a:off x="4464050" y="241300"/>
            <a:ext cx="3092451" cy="291705"/>
            <a:chOff x="4464050" y="241300"/>
            <a:chExt cx="3092451" cy="291705"/>
          </a:xfrm>
        </p:grpSpPr>
        <p:grpSp>
          <p:nvGrpSpPr>
            <p:cNvPr id="24" name="Group 2">
              <a:extLst>
                <a:ext uri="{FF2B5EF4-FFF2-40B4-BE49-F238E27FC236}">
                  <a16:creationId xmlns:a16="http://schemas.microsoft.com/office/drawing/2014/main" id="{A7FF123F-9D5F-AC93-A87F-AF49A2CCA50B}"/>
                </a:ext>
              </a:extLst>
            </p:cNvPr>
            <p:cNvGrpSpPr/>
            <p:nvPr/>
          </p:nvGrpSpPr>
          <p:grpSpPr>
            <a:xfrm rot="5400000">
              <a:off x="5979155" y="-1044342"/>
              <a:ext cx="63104" cy="3091589"/>
              <a:chOff x="0" y="0"/>
              <a:chExt cx="17101" cy="934750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FBC2B3AA-FD5D-F26B-79CE-8E7B28AA7F7B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29" name="TextBox 4">
                <a:extLst>
                  <a:ext uri="{FF2B5EF4-FFF2-40B4-BE49-F238E27FC236}">
                    <a16:creationId xmlns:a16="http://schemas.microsoft.com/office/drawing/2014/main" id="{F6D9AB13-A3EF-03D9-24E0-F1F3237B71F9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041110A4-8502-5ED7-D703-0CD00A910F14}"/>
                </a:ext>
              </a:extLst>
            </p:cNvPr>
            <p:cNvGrpSpPr/>
            <p:nvPr/>
          </p:nvGrpSpPr>
          <p:grpSpPr>
            <a:xfrm>
              <a:off x="4464050" y="241300"/>
              <a:ext cx="3036746" cy="194284"/>
              <a:chOff x="120176" y="-97609"/>
              <a:chExt cx="2266969" cy="233489"/>
            </a:xfrm>
          </p:grpSpPr>
          <p:sp>
            <p:nvSpPr>
              <p:cNvPr id="26" name="TextBox 20">
                <a:extLst>
                  <a:ext uri="{FF2B5EF4-FFF2-40B4-BE49-F238E27FC236}">
                    <a16:creationId xmlns:a16="http://schemas.microsoft.com/office/drawing/2014/main" id="{FF29BE5C-7927-CDA8-29EC-48D030F65D13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për Qytetarët</a:t>
                </a:r>
              </a:p>
            </p:txBody>
          </p:sp>
          <p:sp>
            <p:nvSpPr>
              <p:cNvPr id="27" name="TextBox 21">
                <a:extLst>
                  <a:ext uri="{FF2B5EF4-FFF2-40B4-BE49-F238E27FC236}">
                    <a16:creationId xmlns:a16="http://schemas.microsoft.com/office/drawing/2014/main" id="{27B11D17-5AEE-F421-E3CA-763354B89CAB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en-US" sz="1200" b="1" spc="4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4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062496F7-7B8A-3A49-6E76-250DB5AD8055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26FC3803-7767-9049-269D-1C0AE2026EA2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62DBD71B-C06F-726F-BF6D-62F280FD911D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3" name="Group 15">
            <a:extLst>
              <a:ext uri="{FF2B5EF4-FFF2-40B4-BE49-F238E27FC236}">
                <a16:creationId xmlns:a16="http://schemas.microsoft.com/office/drawing/2014/main" id="{CF896186-ED56-C7B4-5A03-874A658700D8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40B2B9CD-80C1-12E5-72A4-C4901150CB9A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2FDC8752-BEDC-8AEE-9E73-82A5070C81F2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6" name="Group 8">
            <a:extLst>
              <a:ext uri="{FF2B5EF4-FFF2-40B4-BE49-F238E27FC236}">
                <a16:creationId xmlns:a16="http://schemas.microsoft.com/office/drawing/2014/main" id="{4ABA09F6-AE8B-05D7-D6D0-AE46CA2259A7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909F0586-BC2B-28AA-3002-4C34C704A6EF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482E328B-9DED-9165-1A53-B5C7EA2D7D8A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9" name="Group 18">
            <a:extLst>
              <a:ext uri="{FF2B5EF4-FFF2-40B4-BE49-F238E27FC236}">
                <a16:creationId xmlns:a16="http://schemas.microsoft.com/office/drawing/2014/main" id="{0CE44520-8F32-4982-5606-B91D331652E1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7C74D98E-962A-E92B-290F-C446404D8A1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41" name="TextBox 20">
              <a:extLst>
                <a:ext uri="{FF2B5EF4-FFF2-40B4-BE49-F238E27FC236}">
                  <a16:creationId xmlns:a16="http://schemas.microsoft.com/office/drawing/2014/main" id="{4752D127-66BC-8225-0AF4-DDC8766EB380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pic>
        <p:nvPicPr>
          <p:cNvPr id="3" name="Picture 2" descr="A person sitting at a desk writing on a piece of paper">
            <a:extLst>
              <a:ext uri="{FF2B5EF4-FFF2-40B4-BE49-F238E27FC236}">
                <a16:creationId xmlns:a16="http://schemas.microsoft.com/office/drawing/2014/main" id="{311A6DE2-74D2-CDA7-6D23-B442D7042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13" y="1667240"/>
            <a:ext cx="4450252" cy="29668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C1DBA-02FE-1B96-027E-9CF1FF7A9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797B4B58-694B-F495-C6E9-E3B46F4E50F6}"/>
              </a:ext>
            </a:extLst>
          </p:cNvPr>
          <p:cNvSpPr txBox="1"/>
          <p:nvPr/>
        </p:nvSpPr>
        <p:spPr>
          <a:xfrm>
            <a:off x="755999" y="689325"/>
            <a:ext cx="6018875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POPULLSIA DHE PUNËSIMI</a:t>
            </a:r>
          </a:p>
        </p:txBody>
      </p:sp>
      <p:pic>
        <p:nvPicPr>
          <p:cNvPr id="4" name="Picture 3" descr="A city with many tall buildings  AI-generated content may be incorrect.">
            <a:extLst>
              <a:ext uri="{FF2B5EF4-FFF2-40B4-BE49-F238E27FC236}">
                <a16:creationId xmlns:a16="http://schemas.microsoft.com/office/drawing/2014/main" id="{8534FEE3-3BFC-5290-7E48-DA8B9D03F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4" y="4608609"/>
            <a:ext cx="7556500" cy="60720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A46FB9-B6A4-E8C6-383F-1827A9226136}"/>
              </a:ext>
            </a:extLst>
          </p:cNvPr>
          <p:cNvSpPr/>
          <p:nvPr/>
        </p:nvSpPr>
        <p:spPr>
          <a:xfrm>
            <a:off x="135025" y="4528418"/>
            <a:ext cx="7569314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q-AL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3427F-4BF2-4CAF-46F3-319BD2F95D9A}"/>
              </a:ext>
            </a:extLst>
          </p:cNvPr>
          <p:cNvSpPr txBox="1"/>
          <p:nvPr/>
        </p:nvSpPr>
        <p:spPr>
          <a:xfrm>
            <a:off x="546629" y="1251481"/>
            <a:ext cx="63468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Të dhënat kryesore </a:t>
            </a:r>
            <a:r>
              <a:rPr lang="en-GB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për</a:t>
            </a:r>
            <a:r>
              <a:rPr lang="en-GB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GB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popullsinë</a:t>
            </a:r>
            <a:r>
              <a:rPr lang="en-GB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GB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dhe</a:t>
            </a:r>
            <a:r>
              <a:rPr lang="en-GB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GB" sz="1400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punësimin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 mblidhen dhe publikohen nga INSTAT. Regjistrimi i popullsisë dhe i banesave </a:t>
            </a:r>
            <a:r>
              <a:rPr lang="en-GB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(Census)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që u bë në vitin  2023 numëroi 2.4 milionë banorë, që janë 420 mijë persona më pak krahasuar me regjistrimin e vitit 2011. Shkalla e punësimit dhe paga mesatare mujore reale janë rritur me kalimin e kohës.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6AB738-EEC7-4815-3909-8B187301A146}"/>
              </a:ext>
            </a:extLst>
          </p:cNvPr>
          <p:cNvGrpSpPr/>
          <p:nvPr/>
        </p:nvGrpSpPr>
        <p:grpSpPr>
          <a:xfrm>
            <a:off x="604655" y="2676137"/>
            <a:ext cx="3079221" cy="1724024"/>
            <a:chOff x="781625" y="1917700"/>
            <a:chExt cx="3079221" cy="193569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9C1AAF7-C21E-297D-9E62-6D655E6CF5CA}"/>
                </a:ext>
              </a:extLst>
            </p:cNvPr>
            <p:cNvSpPr/>
            <p:nvPr/>
          </p:nvSpPr>
          <p:spPr>
            <a:xfrm>
              <a:off x="781625" y="1917700"/>
              <a:ext cx="3027276" cy="1935695"/>
            </a:xfrm>
            <a:custGeom>
              <a:avLst/>
              <a:gdLst>
                <a:gd name="connsiteX0" fmla="*/ 11063 w 1390939"/>
                <a:gd name="connsiteY0" fmla="*/ 52125 h 867129"/>
                <a:gd name="connsiteX1" fmla="*/ 479 w 1390939"/>
                <a:gd name="connsiteY1" fmla="*/ 511442 h 867129"/>
                <a:gd name="connsiteX2" fmla="*/ 17413 w 1390939"/>
                <a:gd name="connsiteY2" fmla="*/ 718875 h 867129"/>
                <a:gd name="connsiteX3" fmla="*/ 70329 w 1390939"/>
                <a:gd name="connsiteY3" fmla="*/ 786609 h 867129"/>
                <a:gd name="connsiteX4" fmla="*/ 165579 w 1390939"/>
                <a:gd name="connsiteY4" fmla="*/ 788725 h 867129"/>
                <a:gd name="connsiteX5" fmla="*/ 823863 w 1390939"/>
                <a:gd name="connsiteY5" fmla="*/ 828942 h 867129"/>
                <a:gd name="connsiteX6" fmla="*/ 1236613 w 1390939"/>
                <a:gd name="connsiteY6" fmla="*/ 867042 h 867129"/>
                <a:gd name="connsiteX7" fmla="*/ 1338213 w 1390939"/>
                <a:gd name="connsiteY7" fmla="*/ 837409 h 867129"/>
                <a:gd name="connsiteX8" fmla="*/ 1386896 w 1390939"/>
                <a:gd name="connsiteY8" fmla="*/ 776025 h 867129"/>
                <a:gd name="connsiteX9" fmla="*/ 1384779 w 1390939"/>
                <a:gd name="connsiteY9" fmla="*/ 568592 h 867129"/>
                <a:gd name="connsiteX10" fmla="*/ 1357263 w 1390939"/>
                <a:gd name="connsiteY10" fmla="*/ 223575 h 867129"/>
                <a:gd name="connsiteX11" fmla="*/ 1333979 w 1390939"/>
                <a:gd name="connsiteY11" fmla="*/ 45775 h 867129"/>
                <a:gd name="connsiteX12" fmla="*/ 1287413 w 1390939"/>
                <a:gd name="connsiteY12" fmla="*/ 11909 h 867129"/>
                <a:gd name="connsiteX13" fmla="*/ 720146 w 1390939"/>
                <a:gd name="connsiteY13" fmla="*/ 7675 h 867129"/>
                <a:gd name="connsiteX14" fmla="*/ 239663 w 1390939"/>
                <a:gd name="connsiteY14" fmla="*/ 7675 h 867129"/>
                <a:gd name="connsiteX15" fmla="*/ 72446 w 1390939"/>
                <a:gd name="connsiteY15" fmla="*/ 5559 h 867129"/>
                <a:gd name="connsiteX16" fmla="*/ 11063 w 1390939"/>
                <a:gd name="connsiteY16" fmla="*/ 52125 h 86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939" h="867129">
                  <a:moveTo>
                    <a:pt x="11063" y="52125"/>
                  </a:moveTo>
                  <a:cubicBezTo>
                    <a:pt x="-931" y="136439"/>
                    <a:pt x="-579" y="400317"/>
                    <a:pt x="479" y="511442"/>
                  </a:cubicBezTo>
                  <a:cubicBezTo>
                    <a:pt x="1537" y="622567"/>
                    <a:pt x="5771" y="673014"/>
                    <a:pt x="17413" y="718875"/>
                  </a:cubicBezTo>
                  <a:cubicBezTo>
                    <a:pt x="29055" y="764736"/>
                    <a:pt x="45635" y="774967"/>
                    <a:pt x="70329" y="786609"/>
                  </a:cubicBezTo>
                  <a:cubicBezTo>
                    <a:pt x="95023" y="798251"/>
                    <a:pt x="165579" y="788725"/>
                    <a:pt x="165579" y="788725"/>
                  </a:cubicBezTo>
                  <a:lnTo>
                    <a:pt x="823863" y="828942"/>
                  </a:lnTo>
                  <a:cubicBezTo>
                    <a:pt x="1002369" y="841995"/>
                    <a:pt x="1150888" y="865631"/>
                    <a:pt x="1236613" y="867042"/>
                  </a:cubicBezTo>
                  <a:cubicBezTo>
                    <a:pt x="1322338" y="868453"/>
                    <a:pt x="1313166" y="852578"/>
                    <a:pt x="1338213" y="837409"/>
                  </a:cubicBezTo>
                  <a:cubicBezTo>
                    <a:pt x="1363260" y="822240"/>
                    <a:pt x="1379135" y="820828"/>
                    <a:pt x="1386896" y="776025"/>
                  </a:cubicBezTo>
                  <a:cubicBezTo>
                    <a:pt x="1394657" y="731222"/>
                    <a:pt x="1389718" y="660667"/>
                    <a:pt x="1384779" y="568592"/>
                  </a:cubicBezTo>
                  <a:cubicBezTo>
                    <a:pt x="1379840" y="476517"/>
                    <a:pt x="1365730" y="310711"/>
                    <a:pt x="1357263" y="223575"/>
                  </a:cubicBezTo>
                  <a:cubicBezTo>
                    <a:pt x="1348796" y="136439"/>
                    <a:pt x="1345621" y="81053"/>
                    <a:pt x="1333979" y="45775"/>
                  </a:cubicBezTo>
                  <a:cubicBezTo>
                    <a:pt x="1322337" y="10497"/>
                    <a:pt x="1389719" y="18259"/>
                    <a:pt x="1287413" y="11909"/>
                  </a:cubicBezTo>
                  <a:cubicBezTo>
                    <a:pt x="1185108" y="5559"/>
                    <a:pt x="720146" y="7675"/>
                    <a:pt x="720146" y="7675"/>
                  </a:cubicBezTo>
                  <a:lnTo>
                    <a:pt x="239663" y="7675"/>
                  </a:lnTo>
                  <a:cubicBezTo>
                    <a:pt x="131713" y="7322"/>
                    <a:pt x="109488" y="-1849"/>
                    <a:pt x="72446" y="5559"/>
                  </a:cubicBezTo>
                  <a:cubicBezTo>
                    <a:pt x="35404" y="12967"/>
                    <a:pt x="23057" y="-32189"/>
                    <a:pt x="11063" y="5212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D18F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r>
                <a:rPr lang="sq-AL" sz="1400" b="1" noProof="0" dirty="0">
                  <a:latin typeface="Barlow" panose="00000500000000000000" pitchFamily="2" charset="0"/>
                </a:rPr>
                <a:t>shpenzime të planifikuara</a:t>
              </a:r>
            </a:p>
            <a:p>
              <a:pPr lvl="0" algn="ctr" rtl="0"/>
              <a:r>
                <a:rPr lang="sq-AL" sz="1400" b="1" noProof="0" dirty="0">
                  <a:latin typeface="Barlow" panose="00000500000000000000" pitchFamily="2" charset="0"/>
                </a:rPr>
                <a:t>7.0 miliardë lekë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39023CC-7AD5-F3A5-7D35-FE8C01DA6AC2}"/>
                </a:ext>
              </a:extLst>
            </p:cNvPr>
            <p:cNvSpPr txBox="1"/>
            <p:nvPr/>
          </p:nvSpPr>
          <p:spPr>
            <a:xfrm>
              <a:off x="783820" y="2126206"/>
              <a:ext cx="2918230" cy="38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q-AL" sz="1600" b="1" noProof="0" dirty="0">
                  <a:latin typeface="Barlow" panose="00000500000000000000" pitchFamily="2" charset="0"/>
                </a:rPr>
                <a:t>popullsia gjithsej: 2.4 milionë</a:t>
              </a:r>
            </a:p>
          </p:txBody>
        </p:sp>
        <p:pic>
          <p:nvPicPr>
            <p:cNvPr id="35" name="Picture 4" descr="Man and woman icon vector illustration. male and female sign and">
              <a:extLst>
                <a:ext uri="{FF2B5EF4-FFF2-40B4-BE49-F238E27FC236}">
                  <a16:creationId xmlns:a16="http://schemas.microsoft.com/office/drawing/2014/main" id="{9C83457F-CEA9-F88A-2FDC-584FFC919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650" y="2520234"/>
              <a:ext cx="1273175" cy="663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44A7EA-D214-AD4C-038F-589EEE296BA9}"/>
                </a:ext>
              </a:extLst>
            </p:cNvPr>
            <p:cNvSpPr txBox="1"/>
            <p:nvPr/>
          </p:nvSpPr>
          <p:spPr>
            <a:xfrm>
              <a:off x="2702320" y="2646231"/>
              <a:ext cx="882650" cy="38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sq-AL" sz="1600" b="1" noProof="0" dirty="0">
                  <a:latin typeface="Barlow" panose="00000500000000000000" pitchFamily="2" charset="0"/>
                </a:rPr>
                <a:t>50.4%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199FF4-B131-1572-8D18-C10195E02664}"/>
                </a:ext>
              </a:extLst>
            </p:cNvPr>
            <p:cNvSpPr txBox="1"/>
            <p:nvPr/>
          </p:nvSpPr>
          <p:spPr>
            <a:xfrm>
              <a:off x="917970" y="2646231"/>
              <a:ext cx="882650" cy="38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sq-AL" sz="1600" b="1" noProof="0" dirty="0">
                  <a:latin typeface="Barlow" panose="00000500000000000000" pitchFamily="2" charset="0"/>
                </a:rPr>
                <a:t>49.6%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B3D2B1B-0C45-BCEF-C165-AC0B77862135}"/>
                </a:ext>
              </a:extLst>
            </p:cNvPr>
            <p:cNvSpPr/>
            <p:nvPr/>
          </p:nvSpPr>
          <p:spPr>
            <a:xfrm>
              <a:off x="2511067" y="3385737"/>
              <a:ext cx="1349779" cy="1674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 rtl="0"/>
              <a:r>
                <a:rPr lang="sq-AL" sz="1000" b="1" i="1" noProof="0" dirty="0">
                  <a:latin typeface="Barlow" panose="00000500000000000000" pitchFamily="2" charset="0"/>
                </a:rPr>
                <a:t>INSTAT, popullsia</a:t>
              </a:r>
            </a:p>
            <a:p>
              <a:pPr algn="l" rtl="0"/>
              <a:r>
                <a:rPr lang="sq-AL" sz="1000" b="1" i="1" noProof="0" dirty="0">
                  <a:latin typeface="Barlow" panose="00000500000000000000" pitchFamily="2" charset="0"/>
                </a:rPr>
                <a:t>regjistrimi i vitit 2023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FDB950-0FEF-3519-3EE6-F43E6F44C48B}"/>
              </a:ext>
            </a:extLst>
          </p:cNvPr>
          <p:cNvGrpSpPr/>
          <p:nvPr/>
        </p:nvGrpSpPr>
        <p:grpSpPr>
          <a:xfrm>
            <a:off x="3849485" y="2681567"/>
            <a:ext cx="3002366" cy="1666507"/>
            <a:chOff x="4083050" y="1862027"/>
            <a:chExt cx="3002366" cy="1871116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312078C-A014-FBC5-5D1C-2B53BFE5EC50}"/>
                </a:ext>
              </a:extLst>
            </p:cNvPr>
            <p:cNvSpPr/>
            <p:nvPr/>
          </p:nvSpPr>
          <p:spPr>
            <a:xfrm>
              <a:off x="4083050" y="1862027"/>
              <a:ext cx="3002366" cy="1871116"/>
            </a:xfrm>
            <a:custGeom>
              <a:avLst/>
              <a:gdLst>
                <a:gd name="connsiteX0" fmla="*/ 10697 w 1379494"/>
                <a:gd name="connsiteY0" fmla="*/ 135515 h 775813"/>
                <a:gd name="connsiteX1" fmla="*/ 13872 w 1379494"/>
                <a:gd name="connsiteY1" fmla="*/ 641927 h 775813"/>
                <a:gd name="connsiteX2" fmla="*/ 102772 w 1379494"/>
                <a:gd name="connsiteY2" fmla="*/ 770515 h 775813"/>
                <a:gd name="connsiteX3" fmla="*/ 636172 w 1379494"/>
                <a:gd name="connsiteY3" fmla="*/ 753052 h 775813"/>
                <a:gd name="connsiteX4" fmla="*/ 1244185 w 1379494"/>
                <a:gd name="connsiteY4" fmla="*/ 721302 h 775813"/>
                <a:gd name="connsiteX5" fmla="*/ 1372772 w 1379494"/>
                <a:gd name="connsiteY5" fmla="*/ 641927 h 775813"/>
                <a:gd name="connsiteX6" fmla="*/ 1360072 w 1379494"/>
                <a:gd name="connsiteY6" fmla="*/ 216477 h 775813"/>
                <a:gd name="connsiteX7" fmla="*/ 1348960 w 1379494"/>
                <a:gd name="connsiteY7" fmla="*/ 37090 h 775813"/>
                <a:gd name="connsiteX8" fmla="*/ 1085435 w 1379494"/>
                <a:gd name="connsiteY8" fmla="*/ 18040 h 775813"/>
                <a:gd name="connsiteX9" fmla="*/ 434560 w 1379494"/>
                <a:gd name="connsiteY9" fmla="*/ 2165 h 775813"/>
                <a:gd name="connsiteX10" fmla="*/ 115472 w 1379494"/>
                <a:gd name="connsiteY10" fmla="*/ 16452 h 775813"/>
                <a:gd name="connsiteX11" fmla="*/ 10697 w 1379494"/>
                <a:gd name="connsiteY11" fmla="*/ 135515 h 77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9494" h="775813">
                  <a:moveTo>
                    <a:pt x="10697" y="135515"/>
                  </a:moveTo>
                  <a:cubicBezTo>
                    <a:pt x="-6236" y="239761"/>
                    <a:pt x="-1474" y="536094"/>
                    <a:pt x="13872" y="641927"/>
                  </a:cubicBezTo>
                  <a:cubicBezTo>
                    <a:pt x="29218" y="747760"/>
                    <a:pt x="-945" y="751994"/>
                    <a:pt x="102772" y="770515"/>
                  </a:cubicBezTo>
                  <a:cubicBezTo>
                    <a:pt x="206489" y="789036"/>
                    <a:pt x="636172" y="753052"/>
                    <a:pt x="636172" y="753052"/>
                  </a:cubicBezTo>
                  <a:cubicBezTo>
                    <a:pt x="826407" y="744850"/>
                    <a:pt x="1121418" y="739823"/>
                    <a:pt x="1244185" y="721302"/>
                  </a:cubicBezTo>
                  <a:cubicBezTo>
                    <a:pt x="1366952" y="702781"/>
                    <a:pt x="1353458" y="726064"/>
                    <a:pt x="1372772" y="641927"/>
                  </a:cubicBezTo>
                  <a:cubicBezTo>
                    <a:pt x="1392086" y="557790"/>
                    <a:pt x="1364041" y="317283"/>
                    <a:pt x="1360072" y="216477"/>
                  </a:cubicBezTo>
                  <a:cubicBezTo>
                    <a:pt x="1356103" y="115671"/>
                    <a:pt x="1394733" y="70163"/>
                    <a:pt x="1348960" y="37090"/>
                  </a:cubicBezTo>
                  <a:cubicBezTo>
                    <a:pt x="1303187" y="4017"/>
                    <a:pt x="1237835" y="23861"/>
                    <a:pt x="1085435" y="18040"/>
                  </a:cubicBezTo>
                  <a:cubicBezTo>
                    <a:pt x="933035" y="12219"/>
                    <a:pt x="596220" y="2430"/>
                    <a:pt x="434560" y="2165"/>
                  </a:cubicBezTo>
                  <a:cubicBezTo>
                    <a:pt x="272900" y="1900"/>
                    <a:pt x="186645" y="-7890"/>
                    <a:pt x="115472" y="16452"/>
                  </a:cubicBezTo>
                  <a:cubicBezTo>
                    <a:pt x="44299" y="40794"/>
                    <a:pt x="27630" y="31269"/>
                    <a:pt x="10697" y="13551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r>
                <a:rPr lang="sq-AL" sz="1400" b="1" noProof="0" dirty="0">
                  <a:solidFill>
                    <a:prstClr val="white"/>
                  </a:solidFill>
                  <a:latin typeface="Barlow" panose="00000500000000000000" pitchFamily="2" charset="0"/>
                </a:rPr>
                <a:t>shpenzime aktuale</a:t>
              </a:r>
            </a:p>
            <a:p>
              <a:pPr lvl="0" algn="ctr" rtl="0"/>
              <a:r>
                <a:rPr lang="sq-AL" sz="1400" b="1" noProof="0" dirty="0">
                  <a:latin typeface="Barlow" panose="00000500000000000000" pitchFamily="2" charset="0"/>
                </a:rPr>
                <a:t>8.0 miliardë lekë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C61940D-F7DC-1186-CF83-1809E7D1D63C}"/>
                </a:ext>
              </a:extLst>
            </p:cNvPr>
            <p:cNvSpPr txBox="1"/>
            <p:nvPr/>
          </p:nvSpPr>
          <p:spPr>
            <a:xfrm>
              <a:off x="4515098" y="2098917"/>
              <a:ext cx="2138269" cy="38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q-AL" sz="1600" b="1" noProof="0" dirty="0">
                  <a:latin typeface="Barlow" panose="00000500000000000000" pitchFamily="2" charset="0"/>
                </a:rPr>
                <a:t>jetëgjatësia</a:t>
              </a:r>
            </a:p>
          </p:txBody>
        </p:sp>
        <p:pic>
          <p:nvPicPr>
            <p:cNvPr id="44" name="Picture 4" descr="Man and woman icon vector illustration. male and female sign and">
              <a:extLst>
                <a:ext uri="{FF2B5EF4-FFF2-40B4-BE49-F238E27FC236}">
                  <a16:creationId xmlns:a16="http://schemas.microsoft.com/office/drawing/2014/main" id="{DD5F2DE4-2DBE-45E0-A4CD-FD8C4CA18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7450" y="2526584"/>
              <a:ext cx="1273175" cy="663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3DC8DBF-EB87-3708-7553-7D1ABAFD39E3}"/>
                </a:ext>
              </a:extLst>
            </p:cNvPr>
            <p:cNvSpPr txBox="1"/>
            <p:nvPr/>
          </p:nvSpPr>
          <p:spPr>
            <a:xfrm>
              <a:off x="6026940" y="2563445"/>
              <a:ext cx="882650" cy="656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sq-AL" sz="1600" b="1" noProof="0" dirty="0">
                  <a:latin typeface="Barlow" panose="00000500000000000000" pitchFamily="2" charset="0"/>
                </a:rPr>
                <a:t>80.9 vjet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6564EB-54EB-649B-D20B-D24A31569821}"/>
                </a:ext>
              </a:extLst>
            </p:cNvPr>
            <p:cNvSpPr txBox="1"/>
            <p:nvPr/>
          </p:nvSpPr>
          <p:spPr>
            <a:xfrm>
              <a:off x="4318046" y="2566194"/>
              <a:ext cx="882650" cy="656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sq-AL" sz="1600" b="1" noProof="0" dirty="0">
                  <a:latin typeface="Barlow" panose="00000500000000000000" pitchFamily="2" charset="0"/>
                </a:rPr>
                <a:t>77.3 vjet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FBA14D0-CB1B-7B17-4839-03CB5FA0CE1B}"/>
                </a:ext>
              </a:extLst>
            </p:cNvPr>
            <p:cNvSpPr/>
            <p:nvPr/>
          </p:nvSpPr>
          <p:spPr>
            <a:xfrm>
              <a:off x="4159249" y="3473563"/>
              <a:ext cx="1005899" cy="1449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 rtl="0"/>
              <a:r>
                <a:rPr lang="sq-AL" sz="1000" b="1" i="1" noProof="0" dirty="0">
                  <a:latin typeface="Barlow" panose="00000500000000000000" pitchFamily="2" charset="0"/>
                </a:rPr>
                <a:t>INSTAT, 2023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58E4FB3-741C-A196-0351-B05786182A8F}"/>
              </a:ext>
            </a:extLst>
          </p:cNvPr>
          <p:cNvGrpSpPr/>
          <p:nvPr/>
        </p:nvGrpSpPr>
        <p:grpSpPr>
          <a:xfrm>
            <a:off x="3907428" y="4632846"/>
            <a:ext cx="2986087" cy="1640166"/>
            <a:chOff x="835066" y="4726372"/>
            <a:chExt cx="2986087" cy="1841541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A10F3B5-C4A7-52DE-70A8-A01DDEB1D9B4}"/>
                </a:ext>
              </a:extLst>
            </p:cNvPr>
            <p:cNvSpPr/>
            <p:nvPr/>
          </p:nvSpPr>
          <p:spPr>
            <a:xfrm>
              <a:off x="847320" y="4726372"/>
              <a:ext cx="2961581" cy="1841541"/>
            </a:xfrm>
            <a:custGeom>
              <a:avLst/>
              <a:gdLst>
                <a:gd name="connsiteX0" fmla="*/ 2307 w 1360754"/>
                <a:gd name="connsiteY0" fmla="*/ 165248 h 824951"/>
                <a:gd name="connsiteX1" fmla="*/ 11832 w 1360754"/>
                <a:gd name="connsiteY1" fmla="*/ 611336 h 824951"/>
                <a:gd name="connsiteX2" fmla="*/ 45169 w 1360754"/>
                <a:gd name="connsiteY2" fmla="*/ 747861 h 824951"/>
                <a:gd name="connsiteX3" fmla="*/ 313457 w 1360754"/>
                <a:gd name="connsiteY3" fmla="*/ 806598 h 824951"/>
                <a:gd name="connsiteX4" fmla="*/ 1116732 w 1360754"/>
                <a:gd name="connsiteY4" fmla="*/ 820886 h 824951"/>
                <a:gd name="connsiteX5" fmla="*/ 1332632 w 1360754"/>
                <a:gd name="connsiteY5" fmla="*/ 741511 h 824951"/>
                <a:gd name="connsiteX6" fmla="*/ 1359619 w 1360754"/>
                <a:gd name="connsiteY6" fmla="*/ 428773 h 824951"/>
                <a:gd name="connsiteX7" fmla="*/ 1346919 w 1360754"/>
                <a:gd name="connsiteY7" fmla="*/ 116036 h 824951"/>
                <a:gd name="connsiteX8" fmla="*/ 1294532 w 1360754"/>
                <a:gd name="connsiteY8" fmla="*/ 25548 h 824951"/>
                <a:gd name="connsiteX9" fmla="*/ 1169119 w 1360754"/>
                <a:gd name="connsiteY9" fmla="*/ 148 h 824951"/>
                <a:gd name="connsiteX10" fmla="*/ 792882 w 1360754"/>
                <a:gd name="connsiteY10" fmla="*/ 14436 h 824951"/>
                <a:gd name="connsiteX11" fmla="*/ 262657 w 1360754"/>
                <a:gd name="connsiteY11" fmla="*/ 36661 h 824951"/>
                <a:gd name="connsiteX12" fmla="*/ 51519 w 1360754"/>
                <a:gd name="connsiteY12" fmla="*/ 63648 h 824951"/>
                <a:gd name="connsiteX13" fmla="*/ 2307 w 1360754"/>
                <a:gd name="connsiteY13" fmla="*/ 165248 h 82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0754" h="824951">
                  <a:moveTo>
                    <a:pt x="2307" y="165248"/>
                  </a:moveTo>
                  <a:cubicBezTo>
                    <a:pt x="-4308" y="256529"/>
                    <a:pt x="4688" y="514234"/>
                    <a:pt x="11832" y="611336"/>
                  </a:cubicBezTo>
                  <a:cubicBezTo>
                    <a:pt x="18976" y="708438"/>
                    <a:pt x="-5102" y="715317"/>
                    <a:pt x="45169" y="747861"/>
                  </a:cubicBezTo>
                  <a:cubicBezTo>
                    <a:pt x="95440" y="780405"/>
                    <a:pt x="134863" y="794427"/>
                    <a:pt x="313457" y="806598"/>
                  </a:cubicBezTo>
                  <a:cubicBezTo>
                    <a:pt x="492051" y="818769"/>
                    <a:pt x="946870" y="831734"/>
                    <a:pt x="1116732" y="820886"/>
                  </a:cubicBezTo>
                  <a:cubicBezTo>
                    <a:pt x="1286595" y="810038"/>
                    <a:pt x="1292151" y="806863"/>
                    <a:pt x="1332632" y="741511"/>
                  </a:cubicBezTo>
                  <a:cubicBezTo>
                    <a:pt x="1373113" y="676159"/>
                    <a:pt x="1357238" y="533019"/>
                    <a:pt x="1359619" y="428773"/>
                  </a:cubicBezTo>
                  <a:cubicBezTo>
                    <a:pt x="1362000" y="324527"/>
                    <a:pt x="1357767" y="183240"/>
                    <a:pt x="1346919" y="116036"/>
                  </a:cubicBezTo>
                  <a:cubicBezTo>
                    <a:pt x="1336071" y="48832"/>
                    <a:pt x="1324165" y="44863"/>
                    <a:pt x="1294532" y="25548"/>
                  </a:cubicBezTo>
                  <a:cubicBezTo>
                    <a:pt x="1264899" y="6233"/>
                    <a:pt x="1252727" y="2000"/>
                    <a:pt x="1169119" y="148"/>
                  </a:cubicBezTo>
                  <a:cubicBezTo>
                    <a:pt x="1085511" y="-1704"/>
                    <a:pt x="792882" y="14436"/>
                    <a:pt x="792882" y="14436"/>
                  </a:cubicBezTo>
                  <a:lnTo>
                    <a:pt x="262657" y="36661"/>
                  </a:lnTo>
                  <a:cubicBezTo>
                    <a:pt x="139097" y="44863"/>
                    <a:pt x="94911" y="40365"/>
                    <a:pt x="51519" y="63648"/>
                  </a:cubicBezTo>
                  <a:cubicBezTo>
                    <a:pt x="8127" y="86931"/>
                    <a:pt x="8922" y="73967"/>
                    <a:pt x="2307" y="16524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5D78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r>
                <a:rPr lang="sq-AL" sz="1400" b="1" noProof="0" dirty="0">
                  <a:latin typeface="Barlow" panose="00000500000000000000" pitchFamily="2" charset="0"/>
                </a:rPr>
                <a:t>rritje në krahasim me vitin 2023</a:t>
              </a:r>
            </a:p>
            <a:p>
              <a:pPr lvl="0" algn="ctr" rtl="0"/>
              <a:r>
                <a:rPr lang="sq-AL" sz="1400" b="1" noProof="0" dirty="0">
                  <a:latin typeface="Barlow" panose="00000500000000000000" pitchFamily="2" charset="0"/>
                </a:rPr>
                <a:t>x%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AEFE5B3-575E-CADD-EDF0-95D2EB1378DB}"/>
                </a:ext>
              </a:extLst>
            </p:cNvPr>
            <p:cNvSpPr txBox="1"/>
            <p:nvPr/>
          </p:nvSpPr>
          <p:spPr>
            <a:xfrm>
              <a:off x="835066" y="4943783"/>
              <a:ext cx="2986087" cy="656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q-AL" sz="1600" b="1" noProof="0" dirty="0">
                  <a:latin typeface="Barlow" panose="00000500000000000000" pitchFamily="2" charset="0"/>
                </a:rPr>
                <a:t>shkalla e punësimit popullsia e moshës 15-64 vjeç: 68.</a:t>
              </a:r>
              <a:r>
                <a:rPr lang="en-US" sz="1600" b="1" noProof="0" dirty="0">
                  <a:latin typeface="Barlow" panose="00000500000000000000" pitchFamily="2" charset="0"/>
                </a:rPr>
                <a:t>6</a:t>
              </a:r>
              <a:r>
                <a:rPr lang="sq-AL" sz="1600" b="1" noProof="0" dirty="0">
                  <a:latin typeface="Barlow" panose="00000500000000000000" pitchFamily="2" charset="0"/>
                </a:rPr>
                <a:t>%</a:t>
              </a:r>
            </a:p>
          </p:txBody>
        </p:sp>
        <p:pic>
          <p:nvPicPr>
            <p:cNvPr id="51" name="Picture 4" descr="Man and woman icon vector illustration. male and female sign and">
              <a:extLst>
                <a:ext uri="{FF2B5EF4-FFF2-40B4-BE49-F238E27FC236}">
                  <a16:creationId xmlns:a16="http://schemas.microsoft.com/office/drawing/2014/main" id="{E697343B-4CE7-7046-328F-047C45071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371" y="5639084"/>
              <a:ext cx="1273175" cy="663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6F51258-99F1-0888-B8CF-FFD03E805476}"/>
                </a:ext>
              </a:extLst>
            </p:cNvPr>
            <p:cNvSpPr/>
            <p:nvPr/>
          </p:nvSpPr>
          <p:spPr>
            <a:xfrm>
              <a:off x="2634943" y="6261100"/>
              <a:ext cx="1178320" cy="211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 rtl="0"/>
              <a:r>
                <a:rPr lang="sq-AL" sz="1000" b="1" i="1" noProof="0" dirty="0">
                  <a:latin typeface="Barlow" panose="00000500000000000000" pitchFamily="2" charset="0"/>
                </a:rPr>
                <a:t>INSTAT, T4 202</a:t>
              </a:r>
              <a:r>
                <a:rPr lang="en-US" sz="1000" b="1" i="1" noProof="0" dirty="0">
                  <a:latin typeface="Barlow" panose="00000500000000000000" pitchFamily="2" charset="0"/>
                </a:rPr>
                <a:t>4</a:t>
              </a:r>
              <a:endParaRPr lang="sq-AL" sz="1000" b="1" i="1" noProof="0" dirty="0">
                <a:latin typeface="Barlow" panose="000005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4072742-F1CB-43DF-782F-E76C05A585BB}"/>
                </a:ext>
              </a:extLst>
            </p:cNvPr>
            <p:cNvSpPr txBox="1"/>
            <p:nvPr/>
          </p:nvSpPr>
          <p:spPr>
            <a:xfrm>
              <a:off x="2745861" y="5762193"/>
              <a:ext cx="882650" cy="38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sq-AL" sz="1600" b="1" noProof="0" dirty="0">
                  <a:latin typeface="Barlow" panose="00000500000000000000" pitchFamily="2" charset="0"/>
                </a:rPr>
                <a:t>6</a:t>
              </a:r>
              <a:r>
                <a:rPr lang="en-US" sz="1600" b="1" dirty="0">
                  <a:latin typeface="Barlow" panose="00000500000000000000" pitchFamily="2" charset="0"/>
                </a:rPr>
                <a:t>2.4</a:t>
              </a:r>
              <a:r>
                <a:rPr lang="sq-AL" sz="1600" b="1" noProof="0" dirty="0">
                  <a:latin typeface="Barlow" panose="00000500000000000000" pitchFamily="2" charset="0"/>
                </a:rPr>
                <a:t>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12F640-EE77-FBB0-9B7A-DBCB84C149CC}"/>
                </a:ext>
              </a:extLst>
            </p:cNvPr>
            <p:cNvSpPr txBox="1"/>
            <p:nvPr/>
          </p:nvSpPr>
          <p:spPr>
            <a:xfrm>
              <a:off x="995251" y="5762193"/>
              <a:ext cx="882650" cy="38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sq-AL" sz="1600" b="1" noProof="0" dirty="0">
                  <a:latin typeface="Barlow" panose="00000500000000000000" pitchFamily="2" charset="0"/>
                </a:rPr>
                <a:t>74.9%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0C41EF-FEA3-D132-7901-8AA5A2E43175}"/>
              </a:ext>
            </a:extLst>
          </p:cNvPr>
          <p:cNvGrpSpPr/>
          <p:nvPr/>
        </p:nvGrpSpPr>
        <p:grpSpPr>
          <a:xfrm>
            <a:off x="604753" y="6241573"/>
            <a:ext cx="2985183" cy="1054888"/>
            <a:chOff x="882734" y="6162826"/>
            <a:chExt cx="2985183" cy="1393674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0DDEA2A-A341-DD3C-CC84-B4F005CC0E8D}"/>
                </a:ext>
              </a:extLst>
            </p:cNvPr>
            <p:cNvSpPr/>
            <p:nvPr/>
          </p:nvSpPr>
          <p:spPr>
            <a:xfrm>
              <a:off x="882734" y="6162826"/>
              <a:ext cx="2985183" cy="1393674"/>
            </a:xfrm>
            <a:custGeom>
              <a:avLst/>
              <a:gdLst>
                <a:gd name="connsiteX0" fmla="*/ 21458 w 2467191"/>
                <a:gd name="connsiteY0" fmla="*/ 529368 h 1113573"/>
                <a:gd name="connsiteX1" fmla="*/ 144225 w 2467191"/>
                <a:gd name="connsiteY1" fmla="*/ 1003501 h 1113573"/>
                <a:gd name="connsiteX2" fmla="*/ 178091 w 2467191"/>
                <a:gd name="connsiteY2" fmla="*/ 1083934 h 1113573"/>
                <a:gd name="connsiteX3" fmla="*/ 211958 w 2467191"/>
                <a:gd name="connsiteY3" fmla="*/ 1083934 h 1113573"/>
                <a:gd name="connsiteX4" fmla="*/ 1740191 w 2467191"/>
                <a:gd name="connsiteY4" fmla="*/ 1109334 h 1113573"/>
                <a:gd name="connsiteX5" fmla="*/ 2383658 w 2467191"/>
                <a:gd name="connsiteY5" fmla="*/ 1096634 h 1113573"/>
                <a:gd name="connsiteX6" fmla="*/ 2464091 w 2467191"/>
                <a:gd name="connsiteY6" fmla="*/ 952701 h 1113573"/>
                <a:gd name="connsiteX7" fmla="*/ 2430225 w 2467191"/>
                <a:gd name="connsiteY7" fmla="*/ 410834 h 1113573"/>
                <a:gd name="connsiteX8" fmla="*/ 2358258 w 2467191"/>
                <a:gd name="connsiteY8" fmla="*/ 101801 h 1113573"/>
                <a:gd name="connsiteX9" fmla="*/ 2252425 w 2467191"/>
                <a:gd name="connsiteY9" fmla="*/ 4434 h 1113573"/>
                <a:gd name="connsiteX10" fmla="*/ 1520058 w 2467191"/>
                <a:gd name="connsiteY10" fmla="*/ 25601 h 1113573"/>
                <a:gd name="connsiteX11" fmla="*/ 360125 w 2467191"/>
                <a:gd name="connsiteY11" fmla="*/ 106034 h 1113573"/>
                <a:gd name="connsiteX12" fmla="*/ 110358 w 2467191"/>
                <a:gd name="connsiteY12" fmla="*/ 156834 h 1113573"/>
                <a:gd name="connsiteX13" fmla="*/ 8758 w 2467191"/>
                <a:gd name="connsiteY13" fmla="*/ 258434 h 1113573"/>
                <a:gd name="connsiteX14" fmla="*/ 21458 w 2467191"/>
                <a:gd name="connsiteY14" fmla="*/ 529368 h 1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67191" h="1113573">
                  <a:moveTo>
                    <a:pt x="21458" y="529368"/>
                  </a:moveTo>
                  <a:cubicBezTo>
                    <a:pt x="44036" y="653546"/>
                    <a:pt x="118120" y="911073"/>
                    <a:pt x="144225" y="1003501"/>
                  </a:cubicBezTo>
                  <a:cubicBezTo>
                    <a:pt x="170330" y="1095929"/>
                    <a:pt x="166802" y="1070529"/>
                    <a:pt x="178091" y="1083934"/>
                  </a:cubicBezTo>
                  <a:cubicBezTo>
                    <a:pt x="189380" y="1097339"/>
                    <a:pt x="211958" y="1083934"/>
                    <a:pt x="211958" y="1083934"/>
                  </a:cubicBezTo>
                  <a:lnTo>
                    <a:pt x="1740191" y="1109334"/>
                  </a:lnTo>
                  <a:cubicBezTo>
                    <a:pt x="2102141" y="1111451"/>
                    <a:pt x="2263008" y="1122739"/>
                    <a:pt x="2383658" y="1096634"/>
                  </a:cubicBezTo>
                  <a:cubicBezTo>
                    <a:pt x="2504308" y="1070529"/>
                    <a:pt x="2456330" y="1067001"/>
                    <a:pt x="2464091" y="952701"/>
                  </a:cubicBezTo>
                  <a:cubicBezTo>
                    <a:pt x="2471852" y="838401"/>
                    <a:pt x="2447864" y="552651"/>
                    <a:pt x="2430225" y="410834"/>
                  </a:cubicBezTo>
                  <a:cubicBezTo>
                    <a:pt x="2412586" y="269017"/>
                    <a:pt x="2387891" y="169534"/>
                    <a:pt x="2358258" y="101801"/>
                  </a:cubicBezTo>
                  <a:cubicBezTo>
                    <a:pt x="2328625" y="34068"/>
                    <a:pt x="2392125" y="17134"/>
                    <a:pt x="2252425" y="4434"/>
                  </a:cubicBezTo>
                  <a:cubicBezTo>
                    <a:pt x="2112725" y="-8266"/>
                    <a:pt x="1835441" y="8668"/>
                    <a:pt x="1520058" y="25601"/>
                  </a:cubicBezTo>
                  <a:cubicBezTo>
                    <a:pt x="1204675" y="42534"/>
                    <a:pt x="595075" y="84162"/>
                    <a:pt x="360125" y="106034"/>
                  </a:cubicBezTo>
                  <a:cubicBezTo>
                    <a:pt x="125175" y="127906"/>
                    <a:pt x="168919" y="131434"/>
                    <a:pt x="110358" y="156834"/>
                  </a:cubicBezTo>
                  <a:cubicBezTo>
                    <a:pt x="51797" y="182234"/>
                    <a:pt x="24280" y="197756"/>
                    <a:pt x="8758" y="258434"/>
                  </a:cubicBezTo>
                  <a:cubicBezTo>
                    <a:pt x="-6764" y="319112"/>
                    <a:pt x="-1120" y="405190"/>
                    <a:pt x="21458" y="52936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471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r>
                <a:rPr lang="sq-AL" sz="1400" b="1" noProof="0" dirty="0">
                  <a:latin typeface="Barlow" panose="00000500000000000000" pitchFamily="2" charset="0"/>
                </a:rPr>
                <a:t>shpenzime aktuale</a:t>
              </a:r>
            </a:p>
            <a:p>
              <a:pPr lvl="0" algn="ctr" rtl="0"/>
              <a:r>
                <a:rPr lang="sq-AL" sz="1400" b="1" noProof="0" dirty="0">
                  <a:latin typeface="Barlow" panose="00000500000000000000" pitchFamily="2" charset="0"/>
                </a:rPr>
                <a:t>0.3% e PBB-së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614ECAB-5C25-06E6-6664-3F83B43056BB}"/>
                </a:ext>
              </a:extLst>
            </p:cNvPr>
            <p:cNvSpPr txBox="1"/>
            <p:nvPr/>
          </p:nvSpPr>
          <p:spPr>
            <a:xfrm>
              <a:off x="1063183" y="6456402"/>
              <a:ext cx="2547255" cy="772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q-AL" sz="1600" b="1" noProof="0" dirty="0">
                  <a:latin typeface="Barlow" panose="00000500000000000000" pitchFamily="2" charset="0"/>
                </a:rPr>
                <a:t>shkalla e papunësisë</a:t>
              </a:r>
            </a:p>
            <a:p>
              <a:pPr algn="ctr" rtl="0"/>
              <a:r>
                <a:rPr lang="sq-AL" sz="1600" b="1" noProof="0" dirty="0">
                  <a:latin typeface="Barlow" panose="00000500000000000000" pitchFamily="2" charset="0"/>
                </a:rPr>
                <a:t>8.</a:t>
              </a:r>
              <a:r>
                <a:rPr lang="en-US" sz="1600" b="1" noProof="0" dirty="0">
                  <a:latin typeface="Barlow" panose="00000500000000000000" pitchFamily="2" charset="0"/>
                </a:rPr>
                <a:t>5</a:t>
              </a:r>
              <a:r>
                <a:rPr lang="sq-AL" sz="1600" b="1" noProof="0" dirty="0">
                  <a:latin typeface="Barlow" panose="00000500000000000000" pitchFamily="2" charset="0"/>
                </a:rPr>
                <a:t>%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8135D6A-B84D-685F-EEF7-B80A829DF699}"/>
                </a:ext>
              </a:extLst>
            </p:cNvPr>
            <p:cNvSpPr/>
            <p:nvPr/>
          </p:nvSpPr>
          <p:spPr>
            <a:xfrm>
              <a:off x="2737803" y="7100241"/>
              <a:ext cx="1098327" cy="3467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 rtl="0"/>
              <a:r>
                <a:rPr lang="sq-AL" sz="1000" b="1" i="1" noProof="0" dirty="0">
                  <a:latin typeface="Barlow" panose="00000500000000000000" pitchFamily="2" charset="0"/>
                </a:rPr>
                <a:t>INSTAT, T4 202</a:t>
              </a:r>
              <a:r>
                <a:rPr lang="en-US" sz="1000" b="1" i="1" noProof="0" dirty="0">
                  <a:latin typeface="Barlow" panose="00000500000000000000" pitchFamily="2" charset="0"/>
                </a:rPr>
                <a:t>4</a:t>
              </a:r>
              <a:endParaRPr lang="sq-AL" sz="1000" b="1" i="1" noProof="0" dirty="0">
                <a:latin typeface="Barlow" panose="000005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EB0449B-587A-2F2A-2A52-4891CD671891}"/>
              </a:ext>
            </a:extLst>
          </p:cNvPr>
          <p:cNvGrpSpPr/>
          <p:nvPr/>
        </p:nvGrpSpPr>
        <p:grpSpPr>
          <a:xfrm>
            <a:off x="546629" y="4625661"/>
            <a:ext cx="3027276" cy="1372100"/>
            <a:chOff x="860020" y="7437985"/>
            <a:chExt cx="3027276" cy="1871116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4DB70EF-6CA3-3F1C-63AE-F4843109F3C0}"/>
                </a:ext>
              </a:extLst>
            </p:cNvPr>
            <p:cNvSpPr/>
            <p:nvPr/>
          </p:nvSpPr>
          <p:spPr>
            <a:xfrm>
              <a:off x="860020" y="7437985"/>
              <a:ext cx="3027276" cy="1871116"/>
            </a:xfrm>
            <a:custGeom>
              <a:avLst/>
              <a:gdLst>
                <a:gd name="connsiteX0" fmla="*/ 2841 w 1366504"/>
                <a:gd name="connsiteY0" fmla="*/ 126136 h 842202"/>
                <a:gd name="connsiteX1" fmla="*/ 26654 w 1366504"/>
                <a:gd name="connsiteY1" fmla="*/ 581749 h 842202"/>
                <a:gd name="connsiteX2" fmla="*/ 66341 w 1366504"/>
                <a:gd name="connsiteY2" fmla="*/ 759549 h 842202"/>
                <a:gd name="connsiteX3" fmla="*/ 180641 w 1366504"/>
                <a:gd name="connsiteY3" fmla="*/ 840511 h 842202"/>
                <a:gd name="connsiteX4" fmla="*/ 758491 w 1366504"/>
                <a:gd name="connsiteY4" fmla="*/ 810349 h 842202"/>
                <a:gd name="connsiteX5" fmla="*/ 1237916 w 1366504"/>
                <a:gd name="connsiteY5" fmla="*/ 761136 h 842202"/>
                <a:gd name="connsiteX6" fmla="*/ 1337929 w 1366504"/>
                <a:gd name="connsiteY6" fmla="*/ 681761 h 842202"/>
                <a:gd name="connsiteX7" fmla="*/ 1364916 w 1366504"/>
                <a:gd name="connsiteY7" fmla="*/ 449986 h 842202"/>
                <a:gd name="connsiteX8" fmla="*/ 1301416 w 1366504"/>
                <a:gd name="connsiteY8" fmla="*/ 137249 h 842202"/>
                <a:gd name="connsiteX9" fmla="*/ 1252204 w 1366504"/>
                <a:gd name="connsiteY9" fmla="*/ 61049 h 842202"/>
                <a:gd name="connsiteX10" fmla="*/ 1017254 w 1366504"/>
                <a:gd name="connsiteY10" fmla="*/ 30886 h 842202"/>
                <a:gd name="connsiteX11" fmla="*/ 418766 w 1366504"/>
                <a:gd name="connsiteY11" fmla="*/ 8661 h 842202"/>
                <a:gd name="connsiteX12" fmla="*/ 93329 w 1366504"/>
                <a:gd name="connsiteY12" fmla="*/ 10249 h 842202"/>
                <a:gd name="connsiteX13" fmla="*/ 2841 w 1366504"/>
                <a:gd name="connsiteY13" fmla="*/ 126136 h 84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6504" h="842202">
                  <a:moveTo>
                    <a:pt x="2841" y="126136"/>
                  </a:moveTo>
                  <a:cubicBezTo>
                    <a:pt x="-8271" y="221386"/>
                    <a:pt x="16071" y="476180"/>
                    <a:pt x="26654" y="581749"/>
                  </a:cubicBezTo>
                  <a:cubicBezTo>
                    <a:pt x="37237" y="687318"/>
                    <a:pt x="40677" y="716422"/>
                    <a:pt x="66341" y="759549"/>
                  </a:cubicBezTo>
                  <a:cubicBezTo>
                    <a:pt x="92005" y="802676"/>
                    <a:pt x="65283" y="832044"/>
                    <a:pt x="180641" y="840511"/>
                  </a:cubicBezTo>
                  <a:cubicBezTo>
                    <a:pt x="295999" y="848978"/>
                    <a:pt x="582279" y="823578"/>
                    <a:pt x="758491" y="810349"/>
                  </a:cubicBezTo>
                  <a:cubicBezTo>
                    <a:pt x="934703" y="797120"/>
                    <a:pt x="1141343" y="782567"/>
                    <a:pt x="1237916" y="761136"/>
                  </a:cubicBezTo>
                  <a:cubicBezTo>
                    <a:pt x="1334489" y="739705"/>
                    <a:pt x="1316762" y="733619"/>
                    <a:pt x="1337929" y="681761"/>
                  </a:cubicBezTo>
                  <a:cubicBezTo>
                    <a:pt x="1359096" y="629903"/>
                    <a:pt x="1371001" y="540738"/>
                    <a:pt x="1364916" y="449986"/>
                  </a:cubicBezTo>
                  <a:cubicBezTo>
                    <a:pt x="1358831" y="359234"/>
                    <a:pt x="1320201" y="202072"/>
                    <a:pt x="1301416" y="137249"/>
                  </a:cubicBezTo>
                  <a:cubicBezTo>
                    <a:pt x="1282631" y="72426"/>
                    <a:pt x="1299564" y="78776"/>
                    <a:pt x="1252204" y="61049"/>
                  </a:cubicBezTo>
                  <a:cubicBezTo>
                    <a:pt x="1204844" y="43322"/>
                    <a:pt x="1156160" y="39617"/>
                    <a:pt x="1017254" y="30886"/>
                  </a:cubicBezTo>
                  <a:cubicBezTo>
                    <a:pt x="878348" y="22155"/>
                    <a:pt x="572753" y="12100"/>
                    <a:pt x="418766" y="8661"/>
                  </a:cubicBezTo>
                  <a:cubicBezTo>
                    <a:pt x="264779" y="5222"/>
                    <a:pt x="162650" y="-9859"/>
                    <a:pt x="93329" y="10249"/>
                  </a:cubicBezTo>
                  <a:cubicBezTo>
                    <a:pt x="24008" y="30357"/>
                    <a:pt x="13953" y="30886"/>
                    <a:pt x="2841" y="126136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r>
                <a:rPr lang="sq-AL" sz="1400" b="1" noProof="0" dirty="0">
                  <a:latin typeface="Barlow" panose="00000500000000000000" pitchFamily="2" charset="0"/>
                </a:rPr>
                <a:t>shkalla e ekzekutimit të buxhetit</a:t>
              </a:r>
            </a:p>
            <a:p>
              <a:pPr lvl="0" algn="ctr" rtl="0"/>
              <a:r>
                <a:rPr lang="sq-AL" sz="1400" b="1" noProof="0" dirty="0">
                  <a:latin typeface="Barlow" panose="00000500000000000000" pitchFamily="2" charset="0"/>
                </a:rPr>
                <a:t>110.3%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579F4AD-D3B3-A3C8-E531-48C989DE37AC}"/>
                </a:ext>
              </a:extLst>
            </p:cNvPr>
            <p:cNvSpPr txBox="1"/>
            <p:nvPr/>
          </p:nvSpPr>
          <p:spPr>
            <a:xfrm>
              <a:off x="1015950" y="7664949"/>
              <a:ext cx="2633261" cy="113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sq-AL" sz="1600" b="1" noProof="0" dirty="0">
                  <a:latin typeface="Barlow" panose="00000500000000000000" pitchFamily="2" charset="0"/>
                </a:rPr>
                <a:t>paga mujore </a:t>
              </a:r>
            </a:p>
            <a:p>
              <a:pPr algn="ctr" rtl="0"/>
              <a:r>
                <a:rPr lang="sq-AL" sz="1600" b="1" noProof="0" dirty="0">
                  <a:latin typeface="Barlow" panose="00000500000000000000" pitchFamily="2" charset="0"/>
                </a:rPr>
                <a:t>mesatare bruto:</a:t>
              </a:r>
            </a:p>
            <a:p>
              <a:pPr algn="ctr" rtl="0"/>
              <a:r>
                <a:rPr lang="sq-AL" sz="1600" b="1" noProof="0" dirty="0">
                  <a:latin typeface="Barlow" panose="00000500000000000000" pitchFamily="2" charset="0"/>
                </a:rPr>
                <a:t>7</a:t>
              </a:r>
              <a:r>
                <a:rPr lang="en-US" sz="1600" b="1" noProof="0" dirty="0">
                  <a:latin typeface="Barlow" panose="00000500000000000000" pitchFamily="2" charset="0"/>
                </a:rPr>
                <a:t>7</a:t>
              </a:r>
              <a:r>
                <a:rPr lang="sq-AL" sz="1600" b="1" noProof="0" dirty="0">
                  <a:latin typeface="Barlow" panose="00000500000000000000" pitchFamily="2" charset="0"/>
                </a:rPr>
                <a:t>.</a:t>
              </a:r>
              <a:r>
                <a:rPr lang="en-US" sz="1600" b="1" noProof="0" dirty="0">
                  <a:latin typeface="Barlow" panose="00000500000000000000" pitchFamily="2" charset="0"/>
                </a:rPr>
                <a:t>485</a:t>
              </a:r>
              <a:r>
                <a:rPr lang="sq-AL" sz="1600" b="1" noProof="0" dirty="0">
                  <a:latin typeface="Barlow" panose="00000500000000000000" pitchFamily="2" charset="0"/>
                </a:rPr>
                <a:t> lekë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483E573-8986-E954-F991-11F2F2630DED}"/>
                </a:ext>
              </a:extLst>
            </p:cNvPr>
            <p:cNvSpPr txBox="1"/>
            <p:nvPr/>
          </p:nvSpPr>
          <p:spPr>
            <a:xfrm>
              <a:off x="1080097" y="8906558"/>
              <a:ext cx="1129106" cy="310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r">
                <a:defRPr sz="1000" i="1">
                  <a:latin typeface="Barlow" panose="00000500000000000000" pitchFamily="2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l" rtl="0"/>
              <a:r>
                <a:rPr lang="sq-AL" b="1" noProof="0" dirty="0"/>
                <a:t>INSTAT,  202</a:t>
              </a:r>
              <a:r>
                <a:rPr lang="en-US" b="1" noProof="0" dirty="0"/>
                <a:t>4</a:t>
              </a:r>
              <a:endParaRPr lang="sq-AL" b="1" noProof="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C6C209D-F389-7432-8B25-61AE5E2D24EE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64" name="Group 2">
              <a:extLst>
                <a:ext uri="{FF2B5EF4-FFF2-40B4-BE49-F238E27FC236}">
                  <a16:creationId xmlns:a16="http://schemas.microsoft.com/office/drawing/2014/main" id="{31AEE1A5-F870-CA8A-CBE2-E15322AA8F93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68" name="Freeform 3">
                <a:extLst>
                  <a:ext uri="{FF2B5EF4-FFF2-40B4-BE49-F238E27FC236}">
                    <a16:creationId xmlns:a16="http://schemas.microsoft.com/office/drawing/2014/main" id="{A13A219A-EB14-86F5-0985-0D17CEF08E0B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69" name="TextBox 4">
                <a:extLst>
                  <a:ext uri="{FF2B5EF4-FFF2-40B4-BE49-F238E27FC236}">
                    <a16:creationId xmlns:a16="http://schemas.microsoft.com/office/drawing/2014/main" id="{54EB9BE6-53B6-B21F-BF14-D435F037A992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65" name="Group 19">
              <a:extLst>
                <a:ext uri="{FF2B5EF4-FFF2-40B4-BE49-F238E27FC236}">
                  <a16:creationId xmlns:a16="http://schemas.microsoft.com/office/drawing/2014/main" id="{D4EF1AE0-68C7-68C9-2789-0F320AE8CF06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66" name="TextBox 20">
                <a:extLst>
                  <a:ext uri="{FF2B5EF4-FFF2-40B4-BE49-F238E27FC236}">
                    <a16:creationId xmlns:a16="http://schemas.microsoft.com/office/drawing/2014/main" id="{4E68CBC3-84F5-2A9F-47B3-56D647DBA892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</a:t>
                </a:r>
              </a:p>
            </p:txBody>
          </p:sp>
          <p:sp>
            <p:nvSpPr>
              <p:cNvPr id="67" name="TextBox 21">
                <a:extLst>
                  <a:ext uri="{FF2B5EF4-FFF2-40B4-BE49-F238E27FC236}">
                    <a16:creationId xmlns:a16="http://schemas.microsoft.com/office/drawing/2014/main" id="{6CFBF0DD-7448-CD8E-F974-B6AA66D6C9DC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en-US" sz="1200" b="1" spc="4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5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76" name="Group 5">
            <a:extLst>
              <a:ext uri="{FF2B5EF4-FFF2-40B4-BE49-F238E27FC236}">
                <a16:creationId xmlns:a16="http://schemas.microsoft.com/office/drawing/2014/main" id="{EBE8381B-21F1-0B8B-8677-B3B27883D218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229B0208-137A-2A4A-1081-0285C82AC135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78" name="TextBox 7">
              <a:extLst>
                <a:ext uri="{FF2B5EF4-FFF2-40B4-BE49-F238E27FC236}">
                  <a16:creationId xmlns:a16="http://schemas.microsoft.com/office/drawing/2014/main" id="{CD550D41-2224-639D-EB0A-BCB8E3CF1F02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79" name="Group 15">
            <a:extLst>
              <a:ext uri="{FF2B5EF4-FFF2-40B4-BE49-F238E27FC236}">
                <a16:creationId xmlns:a16="http://schemas.microsoft.com/office/drawing/2014/main" id="{AA25E339-8BE0-A3EB-6662-48BED384FD6A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EA8B8D5F-C097-607C-183B-21CAA575EC0C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81" name="TextBox 17">
              <a:extLst>
                <a:ext uri="{FF2B5EF4-FFF2-40B4-BE49-F238E27FC236}">
                  <a16:creationId xmlns:a16="http://schemas.microsoft.com/office/drawing/2014/main" id="{287793B7-B29F-910A-507A-3C4A70E8C7C9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5891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8D701-5B5E-C2BE-AC0D-575EEAC90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0F38A1EC-D7B7-2D9A-5734-E24B37374BA8}"/>
              </a:ext>
            </a:extLst>
          </p:cNvPr>
          <p:cNvSpPr txBox="1"/>
          <p:nvPr/>
        </p:nvSpPr>
        <p:spPr>
          <a:xfrm>
            <a:off x="755999" y="689325"/>
            <a:ext cx="6072664" cy="430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TREGUESIT KRYESORË FISKALË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B67B66-E69A-28F9-6C37-2935462B7833}"/>
              </a:ext>
            </a:extLst>
          </p:cNvPr>
          <p:cNvGrpSpPr/>
          <p:nvPr/>
        </p:nvGrpSpPr>
        <p:grpSpPr>
          <a:xfrm>
            <a:off x="387350" y="1178963"/>
            <a:ext cx="6781799" cy="2357995"/>
            <a:chOff x="196850" y="1519017"/>
            <a:chExt cx="7133815" cy="223583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95C5935-A3CE-1EA6-999E-986A9E95A813}"/>
                </a:ext>
              </a:extLst>
            </p:cNvPr>
            <p:cNvSpPr/>
            <p:nvPr/>
          </p:nvSpPr>
          <p:spPr>
            <a:xfrm>
              <a:off x="196850" y="1536047"/>
              <a:ext cx="1729818" cy="1093660"/>
            </a:xfrm>
            <a:custGeom>
              <a:avLst/>
              <a:gdLst>
                <a:gd name="connsiteX0" fmla="*/ 11063 w 1390939"/>
                <a:gd name="connsiteY0" fmla="*/ 52125 h 867129"/>
                <a:gd name="connsiteX1" fmla="*/ 479 w 1390939"/>
                <a:gd name="connsiteY1" fmla="*/ 511442 h 867129"/>
                <a:gd name="connsiteX2" fmla="*/ 17413 w 1390939"/>
                <a:gd name="connsiteY2" fmla="*/ 718875 h 867129"/>
                <a:gd name="connsiteX3" fmla="*/ 70329 w 1390939"/>
                <a:gd name="connsiteY3" fmla="*/ 786609 h 867129"/>
                <a:gd name="connsiteX4" fmla="*/ 165579 w 1390939"/>
                <a:gd name="connsiteY4" fmla="*/ 788725 h 867129"/>
                <a:gd name="connsiteX5" fmla="*/ 823863 w 1390939"/>
                <a:gd name="connsiteY5" fmla="*/ 828942 h 867129"/>
                <a:gd name="connsiteX6" fmla="*/ 1236613 w 1390939"/>
                <a:gd name="connsiteY6" fmla="*/ 867042 h 867129"/>
                <a:gd name="connsiteX7" fmla="*/ 1338213 w 1390939"/>
                <a:gd name="connsiteY7" fmla="*/ 837409 h 867129"/>
                <a:gd name="connsiteX8" fmla="*/ 1386896 w 1390939"/>
                <a:gd name="connsiteY8" fmla="*/ 776025 h 867129"/>
                <a:gd name="connsiteX9" fmla="*/ 1384779 w 1390939"/>
                <a:gd name="connsiteY9" fmla="*/ 568592 h 867129"/>
                <a:gd name="connsiteX10" fmla="*/ 1357263 w 1390939"/>
                <a:gd name="connsiteY10" fmla="*/ 223575 h 867129"/>
                <a:gd name="connsiteX11" fmla="*/ 1333979 w 1390939"/>
                <a:gd name="connsiteY11" fmla="*/ 45775 h 867129"/>
                <a:gd name="connsiteX12" fmla="*/ 1287413 w 1390939"/>
                <a:gd name="connsiteY12" fmla="*/ 11909 h 867129"/>
                <a:gd name="connsiteX13" fmla="*/ 720146 w 1390939"/>
                <a:gd name="connsiteY13" fmla="*/ 7675 h 867129"/>
                <a:gd name="connsiteX14" fmla="*/ 239663 w 1390939"/>
                <a:gd name="connsiteY14" fmla="*/ 7675 h 867129"/>
                <a:gd name="connsiteX15" fmla="*/ 72446 w 1390939"/>
                <a:gd name="connsiteY15" fmla="*/ 5559 h 867129"/>
                <a:gd name="connsiteX16" fmla="*/ 11063 w 1390939"/>
                <a:gd name="connsiteY16" fmla="*/ 52125 h 86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939" h="867129">
                  <a:moveTo>
                    <a:pt x="11063" y="52125"/>
                  </a:moveTo>
                  <a:cubicBezTo>
                    <a:pt x="-931" y="136439"/>
                    <a:pt x="-579" y="400317"/>
                    <a:pt x="479" y="511442"/>
                  </a:cubicBezTo>
                  <a:cubicBezTo>
                    <a:pt x="1537" y="622567"/>
                    <a:pt x="5771" y="673014"/>
                    <a:pt x="17413" y="718875"/>
                  </a:cubicBezTo>
                  <a:cubicBezTo>
                    <a:pt x="29055" y="764736"/>
                    <a:pt x="45635" y="774967"/>
                    <a:pt x="70329" y="786609"/>
                  </a:cubicBezTo>
                  <a:cubicBezTo>
                    <a:pt x="95023" y="798251"/>
                    <a:pt x="165579" y="788725"/>
                    <a:pt x="165579" y="788725"/>
                  </a:cubicBezTo>
                  <a:lnTo>
                    <a:pt x="823863" y="828942"/>
                  </a:lnTo>
                  <a:cubicBezTo>
                    <a:pt x="1002369" y="841995"/>
                    <a:pt x="1150888" y="865631"/>
                    <a:pt x="1236613" y="867042"/>
                  </a:cubicBezTo>
                  <a:cubicBezTo>
                    <a:pt x="1322338" y="868453"/>
                    <a:pt x="1313166" y="852578"/>
                    <a:pt x="1338213" y="837409"/>
                  </a:cubicBezTo>
                  <a:cubicBezTo>
                    <a:pt x="1363260" y="822240"/>
                    <a:pt x="1379135" y="820828"/>
                    <a:pt x="1386896" y="776025"/>
                  </a:cubicBezTo>
                  <a:cubicBezTo>
                    <a:pt x="1394657" y="731222"/>
                    <a:pt x="1389718" y="660667"/>
                    <a:pt x="1384779" y="568592"/>
                  </a:cubicBezTo>
                  <a:cubicBezTo>
                    <a:pt x="1379840" y="476517"/>
                    <a:pt x="1365730" y="310711"/>
                    <a:pt x="1357263" y="223575"/>
                  </a:cubicBezTo>
                  <a:cubicBezTo>
                    <a:pt x="1348796" y="136439"/>
                    <a:pt x="1345621" y="81053"/>
                    <a:pt x="1333979" y="45775"/>
                  </a:cubicBezTo>
                  <a:cubicBezTo>
                    <a:pt x="1322337" y="10497"/>
                    <a:pt x="1389719" y="18259"/>
                    <a:pt x="1287413" y="11909"/>
                  </a:cubicBezTo>
                  <a:cubicBezTo>
                    <a:pt x="1185108" y="5559"/>
                    <a:pt x="720146" y="7675"/>
                    <a:pt x="720146" y="7675"/>
                  </a:cubicBezTo>
                  <a:lnTo>
                    <a:pt x="239663" y="7675"/>
                  </a:lnTo>
                  <a:cubicBezTo>
                    <a:pt x="131713" y="7322"/>
                    <a:pt x="109488" y="-1849"/>
                    <a:pt x="72446" y="5559"/>
                  </a:cubicBezTo>
                  <a:cubicBezTo>
                    <a:pt x="35404" y="12967"/>
                    <a:pt x="23057" y="-32189"/>
                    <a:pt x="11063" y="52125"/>
                  </a:cubicBezTo>
                  <a:close/>
                </a:path>
              </a:pathLst>
            </a:custGeom>
            <a:solidFill>
              <a:srgbClr val="D18F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ct val="120000"/>
                </a:lnSpc>
              </a:pPr>
              <a:r>
                <a:rPr lang="sq-AL" sz="1400" b="1" noProof="0" dirty="0">
                  <a:latin typeface="Barlow" panose="00000500000000000000" pitchFamily="2" charset="0"/>
                </a:rPr>
                <a:t>produkti </a:t>
              </a:r>
              <a:r>
                <a:rPr lang="en-US" sz="1400" b="1" noProof="0" dirty="0" err="1">
                  <a:latin typeface="Barlow" panose="00000500000000000000" pitchFamily="2" charset="0"/>
                </a:rPr>
                <a:t>i</a:t>
              </a:r>
              <a:r>
                <a:rPr lang="sq-AL" sz="1400" b="1" noProof="0" dirty="0">
                  <a:latin typeface="Barlow" panose="00000500000000000000" pitchFamily="2" charset="0"/>
                </a:rPr>
                <a:t> brendshëm bruto</a:t>
              </a:r>
            </a:p>
            <a:p>
              <a:pPr algn="ctr" rtl="0">
                <a:lnSpc>
                  <a:spcPct val="120000"/>
                </a:lnSpc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2.530 miliardë lekë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B4C385-DB1F-C0DF-A2B2-389A7FCE22FF}"/>
                </a:ext>
              </a:extLst>
            </p:cNvPr>
            <p:cNvSpPr/>
            <p:nvPr/>
          </p:nvSpPr>
          <p:spPr>
            <a:xfrm>
              <a:off x="2023349" y="2629707"/>
              <a:ext cx="1705766" cy="1093661"/>
            </a:xfrm>
            <a:custGeom>
              <a:avLst/>
              <a:gdLst>
                <a:gd name="connsiteX0" fmla="*/ 21458 w 2467191"/>
                <a:gd name="connsiteY0" fmla="*/ 529368 h 1113573"/>
                <a:gd name="connsiteX1" fmla="*/ 144225 w 2467191"/>
                <a:gd name="connsiteY1" fmla="*/ 1003501 h 1113573"/>
                <a:gd name="connsiteX2" fmla="*/ 178091 w 2467191"/>
                <a:gd name="connsiteY2" fmla="*/ 1083934 h 1113573"/>
                <a:gd name="connsiteX3" fmla="*/ 211958 w 2467191"/>
                <a:gd name="connsiteY3" fmla="*/ 1083934 h 1113573"/>
                <a:gd name="connsiteX4" fmla="*/ 1740191 w 2467191"/>
                <a:gd name="connsiteY4" fmla="*/ 1109334 h 1113573"/>
                <a:gd name="connsiteX5" fmla="*/ 2383658 w 2467191"/>
                <a:gd name="connsiteY5" fmla="*/ 1096634 h 1113573"/>
                <a:gd name="connsiteX6" fmla="*/ 2464091 w 2467191"/>
                <a:gd name="connsiteY6" fmla="*/ 952701 h 1113573"/>
                <a:gd name="connsiteX7" fmla="*/ 2430225 w 2467191"/>
                <a:gd name="connsiteY7" fmla="*/ 410834 h 1113573"/>
                <a:gd name="connsiteX8" fmla="*/ 2358258 w 2467191"/>
                <a:gd name="connsiteY8" fmla="*/ 101801 h 1113573"/>
                <a:gd name="connsiteX9" fmla="*/ 2252425 w 2467191"/>
                <a:gd name="connsiteY9" fmla="*/ 4434 h 1113573"/>
                <a:gd name="connsiteX10" fmla="*/ 1520058 w 2467191"/>
                <a:gd name="connsiteY10" fmla="*/ 25601 h 1113573"/>
                <a:gd name="connsiteX11" fmla="*/ 360125 w 2467191"/>
                <a:gd name="connsiteY11" fmla="*/ 106034 h 1113573"/>
                <a:gd name="connsiteX12" fmla="*/ 110358 w 2467191"/>
                <a:gd name="connsiteY12" fmla="*/ 156834 h 1113573"/>
                <a:gd name="connsiteX13" fmla="*/ 8758 w 2467191"/>
                <a:gd name="connsiteY13" fmla="*/ 258434 h 1113573"/>
                <a:gd name="connsiteX14" fmla="*/ 21458 w 2467191"/>
                <a:gd name="connsiteY14" fmla="*/ 529368 h 1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67191" h="1113573">
                  <a:moveTo>
                    <a:pt x="21458" y="529368"/>
                  </a:moveTo>
                  <a:cubicBezTo>
                    <a:pt x="44036" y="653546"/>
                    <a:pt x="118120" y="911073"/>
                    <a:pt x="144225" y="1003501"/>
                  </a:cubicBezTo>
                  <a:cubicBezTo>
                    <a:pt x="170330" y="1095929"/>
                    <a:pt x="166802" y="1070529"/>
                    <a:pt x="178091" y="1083934"/>
                  </a:cubicBezTo>
                  <a:cubicBezTo>
                    <a:pt x="189380" y="1097339"/>
                    <a:pt x="211958" y="1083934"/>
                    <a:pt x="211958" y="1083934"/>
                  </a:cubicBezTo>
                  <a:lnTo>
                    <a:pt x="1740191" y="1109334"/>
                  </a:lnTo>
                  <a:cubicBezTo>
                    <a:pt x="2102141" y="1111451"/>
                    <a:pt x="2263008" y="1122739"/>
                    <a:pt x="2383658" y="1096634"/>
                  </a:cubicBezTo>
                  <a:cubicBezTo>
                    <a:pt x="2504308" y="1070529"/>
                    <a:pt x="2456330" y="1067001"/>
                    <a:pt x="2464091" y="952701"/>
                  </a:cubicBezTo>
                  <a:cubicBezTo>
                    <a:pt x="2471852" y="838401"/>
                    <a:pt x="2447864" y="552651"/>
                    <a:pt x="2430225" y="410834"/>
                  </a:cubicBezTo>
                  <a:cubicBezTo>
                    <a:pt x="2412586" y="269017"/>
                    <a:pt x="2387891" y="169534"/>
                    <a:pt x="2358258" y="101801"/>
                  </a:cubicBezTo>
                  <a:cubicBezTo>
                    <a:pt x="2328625" y="34068"/>
                    <a:pt x="2392125" y="17134"/>
                    <a:pt x="2252425" y="4434"/>
                  </a:cubicBezTo>
                  <a:cubicBezTo>
                    <a:pt x="2112725" y="-8266"/>
                    <a:pt x="1835441" y="8668"/>
                    <a:pt x="1520058" y="25601"/>
                  </a:cubicBezTo>
                  <a:cubicBezTo>
                    <a:pt x="1204675" y="42534"/>
                    <a:pt x="595075" y="84162"/>
                    <a:pt x="360125" y="106034"/>
                  </a:cubicBezTo>
                  <a:cubicBezTo>
                    <a:pt x="125175" y="127906"/>
                    <a:pt x="168919" y="131434"/>
                    <a:pt x="110358" y="156834"/>
                  </a:cubicBezTo>
                  <a:cubicBezTo>
                    <a:pt x="51797" y="182234"/>
                    <a:pt x="24280" y="197756"/>
                    <a:pt x="8758" y="258434"/>
                  </a:cubicBezTo>
                  <a:cubicBezTo>
                    <a:pt x="-6764" y="319112"/>
                    <a:pt x="-1120" y="405190"/>
                    <a:pt x="21458" y="529368"/>
                  </a:cubicBezTo>
                  <a:close/>
                </a:path>
              </a:pathLst>
            </a:custGeom>
            <a:solidFill>
              <a:srgbClr val="365B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borxh publik</a:t>
              </a:r>
            </a:p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54% e PBB-së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C00C34F-D36A-B725-6483-89C1234DAE58}"/>
                </a:ext>
              </a:extLst>
            </p:cNvPr>
            <p:cNvSpPr/>
            <p:nvPr/>
          </p:nvSpPr>
          <p:spPr>
            <a:xfrm>
              <a:off x="2005633" y="1525367"/>
              <a:ext cx="1715584" cy="1057172"/>
            </a:xfrm>
            <a:custGeom>
              <a:avLst/>
              <a:gdLst>
                <a:gd name="connsiteX0" fmla="*/ 10697 w 1379494"/>
                <a:gd name="connsiteY0" fmla="*/ 135515 h 775813"/>
                <a:gd name="connsiteX1" fmla="*/ 13872 w 1379494"/>
                <a:gd name="connsiteY1" fmla="*/ 641927 h 775813"/>
                <a:gd name="connsiteX2" fmla="*/ 102772 w 1379494"/>
                <a:gd name="connsiteY2" fmla="*/ 770515 h 775813"/>
                <a:gd name="connsiteX3" fmla="*/ 636172 w 1379494"/>
                <a:gd name="connsiteY3" fmla="*/ 753052 h 775813"/>
                <a:gd name="connsiteX4" fmla="*/ 1244185 w 1379494"/>
                <a:gd name="connsiteY4" fmla="*/ 721302 h 775813"/>
                <a:gd name="connsiteX5" fmla="*/ 1372772 w 1379494"/>
                <a:gd name="connsiteY5" fmla="*/ 641927 h 775813"/>
                <a:gd name="connsiteX6" fmla="*/ 1360072 w 1379494"/>
                <a:gd name="connsiteY6" fmla="*/ 216477 h 775813"/>
                <a:gd name="connsiteX7" fmla="*/ 1348960 w 1379494"/>
                <a:gd name="connsiteY7" fmla="*/ 37090 h 775813"/>
                <a:gd name="connsiteX8" fmla="*/ 1085435 w 1379494"/>
                <a:gd name="connsiteY8" fmla="*/ 18040 h 775813"/>
                <a:gd name="connsiteX9" fmla="*/ 434560 w 1379494"/>
                <a:gd name="connsiteY9" fmla="*/ 2165 h 775813"/>
                <a:gd name="connsiteX10" fmla="*/ 115472 w 1379494"/>
                <a:gd name="connsiteY10" fmla="*/ 16452 h 775813"/>
                <a:gd name="connsiteX11" fmla="*/ 10697 w 1379494"/>
                <a:gd name="connsiteY11" fmla="*/ 135515 h 77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9494" h="775813">
                  <a:moveTo>
                    <a:pt x="10697" y="135515"/>
                  </a:moveTo>
                  <a:cubicBezTo>
                    <a:pt x="-6236" y="239761"/>
                    <a:pt x="-1474" y="536094"/>
                    <a:pt x="13872" y="641927"/>
                  </a:cubicBezTo>
                  <a:cubicBezTo>
                    <a:pt x="29218" y="747760"/>
                    <a:pt x="-945" y="751994"/>
                    <a:pt x="102772" y="770515"/>
                  </a:cubicBezTo>
                  <a:cubicBezTo>
                    <a:pt x="206489" y="789036"/>
                    <a:pt x="636172" y="753052"/>
                    <a:pt x="636172" y="753052"/>
                  </a:cubicBezTo>
                  <a:cubicBezTo>
                    <a:pt x="826407" y="744850"/>
                    <a:pt x="1121418" y="739823"/>
                    <a:pt x="1244185" y="721302"/>
                  </a:cubicBezTo>
                  <a:cubicBezTo>
                    <a:pt x="1366952" y="702781"/>
                    <a:pt x="1353458" y="726064"/>
                    <a:pt x="1372772" y="641927"/>
                  </a:cubicBezTo>
                  <a:cubicBezTo>
                    <a:pt x="1392086" y="557790"/>
                    <a:pt x="1364041" y="317283"/>
                    <a:pt x="1360072" y="216477"/>
                  </a:cubicBezTo>
                  <a:cubicBezTo>
                    <a:pt x="1356103" y="115671"/>
                    <a:pt x="1394733" y="70163"/>
                    <a:pt x="1348960" y="37090"/>
                  </a:cubicBezTo>
                  <a:cubicBezTo>
                    <a:pt x="1303187" y="4017"/>
                    <a:pt x="1237835" y="23861"/>
                    <a:pt x="1085435" y="18040"/>
                  </a:cubicBezTo>
                  <a:cubicBezTo>
                    <a:pt x="933035" y="12219"/>
                    <a:pt x="596220" y="2430"/>
                    <a:pt x="434560" y="2165"/>
                  </a:cubicBezTo>
                  <a:cubicBezTo>
                    <a:pt x="272900" y="1900"/>
                    <a:pt x="186645" y="-7890"/>
                    <a:pt x="115472" y="16452"/>
                  </a:cubicBezTo>
                  <a:cubicBezTo>
                    <a:pt x="44299" y="40794"/>
                    <a:pt x="27630" y="31269"/>
                    <a:pt x="10697" y="135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PBB për frymë</a:t>
              </a:r>
            </a:p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1.056.600 lekë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AF0DD1A-AD48-7FF3-5F67-BC75EF1B0B3D}"/>
                </a:ext>
              </a:extLst>
            </p:cNvPr>
            <p:cNvSpPr/>
            <p:nvPr/>
          </p:nvSpPr>
          <p:spPr>
            <a:xfrm>
              <a:off x="237022" y="2706036"/>
              <a:ext cx="1692278" cy="1040463"/>
            </a:xfrm>
            <a:custGeom>
              <a:avLst/>
              <a:gdLst>
                <a:gd name="connsiteX0" fmla="*/ 2307 w 1360754"/>
                <a:gd name="connsiteY0" fmla="*/ 165248 h 824951"/>
                <a:gd name="connsiteX1" fmla="*/ 11832 w 1360754"/>
                <a:gd name="connsiteY1" fmla="*/ 611336 h 824951"/>
                <a:gd name="connsiteX2" fmla="*/ 45169 w 1360754"/>
                <a:gd name="connsiteY2" fmla="*/ 747861 h 824951"/>
                <a:gd name="connsiteX3" fmla="*/ 313457 w 1360754"/>
                <a:gd name="connsiteY3" fmla="*/ 806598 h 824951"/>
                <a:gd name="connsiteX4" fmla="*/ 1116732 w 1360754"/>
                <a:gd name="connsiteY4" fmla="*/ 820886 h 824951"/>
                <a:gd name="connsiteX5" fmla="*/ 1332632 w 1360754"/>
                <a:gd name="connsiteY5" fmla="*/ 741511 h 824951"/>
                <a:gd name="connsiteX6" fmla="*/ 1359619 w 1360754"/>
                <a:gd name="connsiteY6" fmla="*/ 428773 h 824951"/>
                <a:gd name="connsiteX7" fmla="*/ 1346919 w 1360754"/>
                <a:gd name="connsiteY7" fmla="*/ 116036 h 824951"/>
                <a:gd name="connsiteX8" fmla="*/ 1294532 w 1360754"/>
                <a:gd name="connsiteY8" fmla="*/ 25548 h 824951"/>
                <a:gd name="connsiteX9" fmla="*/ 1169119 w 1360754"/>
                <a:gd name="connsiteY9" fmla="*/ 148 h 824951"/>
                <a:gd name="connsiteX10" fmla="*/ 792882 w 1360754"/>
                <a:gd name="connsiteY10" fmla="*/ 14436 h 824951"/>
                <a:gd name="connsiteX11" fmla="*/ 262657 w 1360754"/>
                <a:gd name="connsiteY11" fmla="*/ 36661 h 824951"/>
                <a:gd name="connsiteX12" fmla="*/ 51519 w 1360754"/>
                <a:gd name="connsiteY12" fmla="*/ 63648 h 824951"/>
                <a:gd name="connsiteX13" fmla="*/ 2307 w 1360754"/>
                <a:gd name="connsiteY13" fmla="*/ 165248 h 82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0754" h="824951">
                  <a:moveTo>
                    <a:pt x="2307" y="165248"/>
                  </a:moveTo>
                  <a:cubicBezTo>
                    <a:pt x="-4308" y="256529"/>
                    <a:pt x="4688" y="514234"/>
                    <a:pt x="11832" y="611336"/>
                  </a:cubicBezTo>
                  <a:cubicBezTo>
                    <a:pt x="18976" y="708438"/>
                    <a:pt x="-5102" y="715317"/>
                    <a:pt x="45169" y="747861"/>
                  </a:cubicBezTo>
                  <a:cubicBezTo>
                    <a:pt x="95440" y="780405"/>
                    <a:pt x="134863" y="794427"/>
                    <a:pt x="313457" y="806598"/>
                  </a:cubicBezTo>
                  <a:cubicBezTo>
                    <a:pt x="492051" y="818769"/>
                    <a:pt x="946870" y="831734"/>
                    <a:pt x="1116732" y="820886"/>
                  </a:cubicBezTo>
                  <a:cubicBezTo>
                    <a:pt x="1286595" y="810038"/>
                    <a:pt x="1292151" y="806863"/>
                    <a:pt x="1332632" y="741511"/>
                  </a:cubicBezTo>
                  <a:cubicBezTo>
                    <a:pt x="1373113" y="676159"/>
                    <a:pt x="1357238" y="533019"/>
                    <a:pt x="1359619" y="428773"/>
                  </a:cubicBezTo>
                  <a:cubicBezTo>
                    <a:pt x="1362000" y="324527"/>
                    <a:pt x="1357767" y="183240"/>
                    <a:pt x="1346919" y="116036"/>
                  </a:cubicBezTo>
                  <a:cubicBezTo>
                    <a:pt x="1336071" y="48832"/>
                    <a:pt x="1324165" y="44863"/>
                    <a:pt x="1294532" y="25548"/>
                  </a:cubicBezTo>
                  <a:cubicBezTo>
                    <a:pt x="1264899" y="6233"/>
                    <a:pt x="1252727" y="2000"/>
                    <a:pt x="1169119" y="148"/>
                  </a:cubicBezTo>
                  <a:cubicBezTo>
                    <a:pt x="1085511" y="-1704"/>
                    <a:pt x="792882" y="14436"/>
                    <a:pt x="792882" y="14436"/>
                  </a:cubicBezTo>
                  <a:lnTo>
                    <a:pt x="262657" y="36661"/>
                  </a:lnTo>
                  <a:cubicBezTo>
                    <a:pt x="139097" y="44863"/>
                    <a:pt x="94911" y="40365"/>
                    <a:pt x="51519" y="63648"/>
                  </a:cubicBezTo>
                  <a:cubicBezTo>
                    <a:pt x="8127" y="86931"/>
                    <a:pt x="8922" y="73967"/>
                    <a:pt x="2307" y="165248"/>
                  </a:cubicBezTo>
                  <a:close/>
                </a:path>
              </a:pathLst>
            </a:custGeom>
            <a:solidFill>
              <a:srgbClr val="5D78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deficit</a:t>
              </a:r>
            </a:p>
            <a:p>
              <a:pPr algn="ctr" rtl="0"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0.7%</a:t>
              </a:r>
              <a:r>
                <a:rPr lang="en-US" sz="1400" b="1" noProof="0" dirty="0">
                  <a:latin typeface="Barlow" panose="00000500000000000000" pitchFamily="2" charset="0"/>
                </a:rPr>
                <a:t> </a:t>
              </a:r>
              <a:r>
                <a:rPr lang="sq-AL" sz="1400" b="1" noProof="0" dirty="0">
                  <a:latin typeface="Barlow" panose="00000500000000000000" pitchFamily="2" charset="0"/>
                </a:rPr>
                <a:t>e PBB-së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5003924-8197-F927-B173-485CA25B72FD}"/>
                </a:ext>
              </a:extLst>
            </p:cNvPr>
            <p:cNvSpPr/>
            <p:nvPr/>
          </p:nvSpPr>
          <p:spPr>
            <a:xfrm>
              <a:off x="3800184" y="1536047"/>
              <a:ext cx="1729818" cy="1057172"/>
            </a:xfrm>
            <a:custGeom>
              <a:avLst/>
              <a:gdLst>
                <a:gd name="connsiteX0" fmla="*/ 2841 w 1366504"/>
                <a:gd name="connsiteY0" fmla="*/ 126136 h 842202"/>
                <a:gd name="connsiteX1" fmla="*/ 26654 w 1366504"/>
                <a:gd name="connsiteY1" fmla="*/ 581749 h 842202"/>
                <a:gd name="connsiteX2" fmla="*/ 66341 w 1366504"/>
                <a:gd name="connsiteY2" fmla="*/ 759549 h 842202"/>
                <a:gd name="connsiteX3" fmla="*/ 180641 w 1366504"/>
                <a:gd name="connsiteY3" fmla="*/ 840511 h 842202"/>
                <a:gd name="connsiteX4" fmla="*/ 758491 w 1366504"/>
                <a:gd name="connsiteY4" fmla="*/ 810349 h 842202"/>
                <a:gd name="connsiteX5" fmla="*/ 1237916 w 1366504"/>
                <a:gd name="connsiteY5" fmla="*/ 761136 h 842202"/>
                <a:gd name="connsiteX6" fmla="*/ 1337929 w 1366504"/>
                <a:gd name="connsiteY6" fmla="*/ 681761 h 842202"/>
                <a:gd name="connsiteX7" fmla="*/ 1364916 w 1366504"/>
                <a:gd name="connsiteY7" fmla="*/ 449986 h 842202"/>
                <a:gd name="connsiteX8" fmla="*/ 1301416 w 1366504"/>
                <a:gd name="connsiteY8" fmla="*/ 137249 h 842202"/>
                <a:gd name="connsiteX9" fmla="*/ 1252204 w 1366504"/>
                <a:gd name="connsiteY9" fmla="*/ 61049 h 842202"/>
                <a:gd name="connsiteX10" fmla="*/ 1017254 w 1366504"/>
                <a:gd name="connsiteY10" fmla="*/ 30886 h 842202"/>
                <a:gd name="connsiteX11" fmla="*/ 418766 w 1366504"/>
                <a:gd name="connsiteY11" fmla="*/ 8661 h 842202"/>
                <a:gd name="connsiteX12" fmla="*/ 93329 w 1366504"/>
                <a:gd name="connsiteY12" fmla="*/ 10249 h 842202"/>
                <a:gd name="connsiteX13" fmla="*/ 2841 w 1366504"/>
                <a:gd name="connsiteY13" fmla="*/ 126136 h 84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6504" h="842202">
                  <a:moveTo>
                    <a:pt x="2841" y="126136"/>
                  </a:moveTo>
                  <a:cubicBezTo>
                    <a:pt x="-8271" y="221386"/>
                    <a:pt x="16071" y="476180"/>
                    <a:pt x="26654" y="581749"/>
                  </a:cubicBezTo>
                  <a:cubicBezTo>
                    <a:pt x="37237" y="687318"/>
                    <a:pt x="40677" y="716422"/>
                    <a:pt x="66341" y="759549"/>
                  </a:cubicBezTo>
                  <a:cubicBezTo>
                    <a:pt x="92005" y="802676"/>
                    <a:pt x="65283" y="832044"/>
                    <a:pt x="180641" y="840511"/>
                  </a:cubicBezTo>
                  <a:cubicBezTo>
                    <a:pt x="295999" y="848978"/>
                    <a:pt x="582279" y="823578"/>
                    <a:pt x="758491" y="810349"/>
                  </a:cubicBezTo>
                  <a:cubicBezTo>
                    <a:pt x="934703" y="797120"/>
                    <a:pt x="1141343" y="782567"/>
                    <a:pt x="1237916" y="761136"/>
                  </a:cubicBezTo>
                  <a:cubicBezTo>
                    <a:pt x="1334489" y="739705"/>
                    <a:pt x="1316762" y="733619"/>
                    <a:pt x="1337929" y="681761"/>
                  </a:cubicBezTo>
                  <a:cubicBezTo>
                    <a:pt x="1359096" y="629903"/>
                    <a:pt x="1371001" y="540738"/>
                    <a:pt x="1364916" y="449986"/>
                  </a:cubicBezTo>
                  <a:cubicBezTo>
                    <a:pt x="1358831" y="359234"/>
                    <a:pt x="1320201" y="202072"/>
                    <a:pt x="1301416" y="137249"/>
                  </a:cubicBezTo>
                  <a:cubicBezTo>
                    <a:pt x="1282631" y="72426"/>
                    <a:pt x="1299564" y="78776"/>
                    <a:pt x="1252204" y="61049"/>
                  </a:cubicBezTo>
                  <a:cubicBezTo>
                    <a:pt x="1204844" y="43322"/>
                    <a:pt x="1156160" y="39617"/>
                    <a:pt x="1017254" y="30886"/>
                  </a:cubicBezTo>
                  <a:cubicBezTo>
                    <a:pt x="878348" y="22155"/>
                    <a:pt x="572753" y="12100"/>
                    <a:pt x="418766" y="8661"/>
                  </a:cubicBezTo>
                  <a:cubicBezTo>
                    <a:pt x="264779" y="5222"/>
                    <a:pt x="162650" y="-9859"/>
                    <a:pt x="93329" y="10249"/>
                  </a:cubicBezTo>
                  <a:cubicBezTo>
                    <a:pt x="24008" y="30357"/>
                    <a:pt x="13953" y="30886"/>
                    <a:pt x="2841" y="1261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ct val="120000"/>
                </a:lnSpc>
                <a:spcAft>
                  <a:spcPts val="300"/>
                </a:spcAft>
              </a:pPr>
              <a:r>
                <a:rPr lang="sq-AL" sz="1400" b="1" noProof="0" dirty="0">
                  <a:latin typeface="Barlow" panose="00000500000000000000" pitchFamily="2" charset="0"/>
                </a:rPr>
                <a:t>Rritja ekonomike 4.0%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29FD1D-5875-0E7E-5656-614ED5A76D04}"/>
                </a:ext>
              </a:extLst>
            </p:cNvPr>
            <p:cNvSpPr/>
            <p:nvPr/>
          </p:nvSpPr>
          <p:spPr>
            <a:xfrm>
              <a:off x="3815266" y="2689328"/>
              <a:ext cx="1715584" cy="1057172"/>
            </a:xfrm>
            <a:custGeom>
              <a:avLst/>
              <a:gdLst>
                <a:gd name="connsiteX0" fmla="*/ 10697 w 1379494"/>
                <a:gd name="connsiteY0" fmla="*/ 135515 h 775813"/>
                <a:gd name="connsiteX1" fmla="*/ 13872 w 1379494"/>
                <a:gd name="connsiteY1" fmla="*/ 641927 h 775813"/>
                <a:gd name="connsiteX2" fmla="*/ 102772 w 1379494"/>
                <a:gd name="connsiteY2" fmla="*/ 770515 h 775813"/>
                <a:gd name="connsiteX3" fmla="*/ 636172 w 1379494"/>
                <a:gd name="connsiteY3" fmla="*/ 753052 h 775813"/>
                <a:gd name="connsiteX4" fmla="*/ 1244185 w 1379494"/>
                <a:gd name="connsiteY4" fmla="*/ 721302 h 775813"/>
                <a:gd name="connsiteX5" fmla="*/ 1372772 w 1379494"/>
                <a:gd name="connsiteY5" fmla="*/ 641927 h 775813"/>
                <a:gd name="connsiteX6" fmla="*/ 1360072 w 1379494"/>
                <a:gd name="connsiteY6" fmla="*/ 216477 h 775813"/>
                <a:gd name="connsiteX7" fmla="*/ 1348960 w 1379494"/>
                <a:gd name="connsiteY7" fmla="*/ 37090 h 775813"/>
                <a:gd name="connsiteX8" fmla="*/ 1085435 w 1379494"/>
                <a:gd name="connsiteY8" fmla="*/ 18040 h 775813"/>
                <a:gd name="connsiteX9" fmla="*/ 434560 w 1379494"/>
                <a:gd name="connsiteY9" fmla="*/ 2165 h 775813"/>
                <a:gd name="connsiteX10" fmla="*/ 115472 w 1379494"/>
                <a:gd name="connsiteY10" fmla="*/ 16452 h 775813"/>
                <a:gd name="connsiteX11" fmla="*/ 10697 w 1379494"/>
                <a:gd name="connsiteY11" fmla="*/ 135515 h 77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9494" h="775813">
                  <a:moveTo>
                    <a:pt x="10697" y="135515"/>
                  </a:moveTo>
                  <a:cubicBezTo>
                    <a:pt x="-6236" y="239761"/>
                    <a:pt x="-1474" y="536094"/>
                    <a:pt x="13872" y="641927"/>
                  </a:cubicBezTo>
                  <a:cubicBezTo>
                    <a:pt x="29218" y="747760"/>
                    <a:pt x="-945" y="751994"/>
                    <a:pt x="102772" y="770515"/>
                  </a:cubicBezTo>
                  <a:cubicBezTo>
                    <a:pt x="206489" y="789036"/>
                    <a:pt x="636172" y="753052"/>
                    <a:pt x="636172" y="753052"/>
                  </a:cubicBezTo>
                  <a:cubicBezTo>
                    <a:pt x="826407" y="744850"/>
                    <a:pt x="1121418" y="739823"/>
                    <a:pt x="1244185" y="721302"/>
                  </a:cubicBezTo>
                  <a:cubicBezTo>
                    <a:pt x="1366952" y="702781"/>
                    <a:pt x="1353458" y="726064"/>
                    <a:pt x="1372772" y="641927"/>
                  </a:cubicBezTo>
                  <a:cubicBezTo>
                    <a:pt x="1392086" y="557790"/>
                    <a:pt x="1364041" y="317283"/>
                    <a:pt x="1360072" y="216477"/>
                  </a:cubicBezTo>
                  <a:cubicBezTo>
                    <a:pt x="1356103" y="115671"/>
                    <a:pt x="1394733" y="70163"/>
                    <a:pt x="1348960" y="37090"/>
                  </a:cubicBezTo>
                  <a:cubicBezTo>
                    <a:pt x="1303187" y="4017"/>
                    <a:pt x="1237835" y="23861"/>
                    <a:pt x="1085435" y="18040"/>
                  </a:cubicBezTo>
                  <a:cubicBezTo>
                    <a:pt x="933035" y="12219"/>
                    <a:pt x="596220" y="2430"/>
                    <a:pt x="434560" y="2165"/>
                  </a:cubicBezTo>
                  <a:cubicBezTo>
                    <a:pt x="272900" y="1900"/>
                    <a:pt x="186645" y="-7890"/>
                    <a:pt x="115472" y="16452"/>
                  </a:cubicBezTo>
                  <a:cubicBezTo>
                    <a:pt x="44299" y="40794"/>
                    <a:pt x="27630" y="31269"/>
                    <a:pt x="10697" y="135515"/>
                  </a:cubicBezTo>
                  <a:close/>
                </a:path>
              </a:pathLst>
            </a:custGeom>
            <a:solidFill>
              <a:srgbClr val="4471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të ardhura</a:t>
              </a:r>
            </a:p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28.1% e PBB-së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ED87F39-8481-1457-CC3F-DFC6468C599E}"/>
                </a:ext>
              </a:extLst>
            </p:cNvPr>
            <p:cNvSpPr/>
            <p:nvPr/>
          </p:nvSpPr>
          <p:spPr>
            <a:xfrm>
              <a:off x="5602619" y="1519017"/>
              <a:ext cx="1692278" cy="1040463"/>
            </a:xfrm>
            <a:custGeom>
              <a:avLst/>
              <a:gdLst>
                <a:gd name="connsiteX0" fmla="*/ 2307 w 1360754"/>
                <a:gd name="connsiteY0" fmla="*/ 165248 h 824951"/>
                <a:gd name="connsiteX1" fmla="*/ 11832 w 1360754"/>
                <a:gd name="connsiteY1" fmla="*/ 611336 h 824951"/>
                <a:gd name="connsiteX2" fmla="*/ 45169 w 1360754"/>
                <a:gd name="connsiteY2" fmla="*/ 747861 h 824951"/>
                <a:gd name="connsiteX3" fmla="*/ 313457 w 1360754"/>
                <a:gd name="connsiteY3" fmla="*/ 806598 h 824951"/>
                <a:gd name="connsiteX4" fmla="*/ 1116732 w 1360754"/>
                <a:gd name="connsiteY4" fmla="*/ 820886 h 824951"/>
                <a:gd name="connsiteX5" fmla="*/ 1332632 w 1360754"/>
                <a:gd name="connsiteY5" fmla="*/ 741511 h 824951"/>
                <a:gd name="connsiteX6" fmla="*/ 1359619 w 1360754"/>
                <a:gd name="connsiteY6" fmla="*/ 428773 h 824951"/>
                <a:gd name="connsiteX7" fmla="*/ 1346919 w 1360754"/>
                <a:gd name="connsiteY7" fmla="*/ 116036 h 824951"/>
                <a:gd name="connsiteX8" fmla="*/ 1294532 w 1360754"/>
                <a:gd name="connsiteY8" fmla="*/ 25548 h 824951"/>
                <a:gd name="connsiteX9" fmla="*/ 1169119 w 1360754"/>
                <a:gd name="connsiteY9" fmla="*/ 148 h 824951"/>
                <a:gd name="connsiteX10" fmla="*/ 792882 w 1360754"/>
                <a:gd name="connsiteY10" fmla="*/ 14436 h 824951"/>
                <a:gd name="connsiteX11" fmla="*/ 262657 w 1360754"/>
                <a:gd name="connsiteY11" fmla="*/ 36661 h 824951"/>
                <a:gd name="connsiteX12" fmla="*/ 51519 w 1360754"/>
                <a:gd name="connsiteY12" fmla="*/ 63648 h 824951"/>
                <a:gd name="connsiteX13" fmla="*/ 2307 w 1360754"/>
                <a:gd name="connsiteY13" fmla="*/ 165248 h 82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0754" h="824951">
                  <a:moveTo>
                    <a:pt x="2307" y="165248"/>
                  </a:moveTo>
                  <a:cubicBezTo>
                    <a:pt x="-4308" y="256529"/>
                    <a:pt x="4688" y="514234"/>
                    <a:pt x="11832" y="611336"/>
                  </a:cubicBezTo>
                  <a:cubicBezTo>
                    <a:pt x="18976" y="708438"/>
                    <a:pt x="-5102" y="715317"/>
                    <a:pt x="45169" y="747861"/>
                  </a:cubicBezTo>
                  <a:cubicBezTo>
                    <a:pt x="95440" y="780405"/>
                    <a:pt x="134863" y="794427"/>
                    <a:pt x="313457" y="806598"/>
                  </a:cubicBezTo>
                  <a:cubicBezTo>
                    <a:pt x="492051" y="818769"/>
                    <a:pt x="946870" y="831734"/>
                    <a:pt x="1116732" y="820886"/>
                  </a:cubicBezTo>
                  <a:cubicBezTo>
                    <a:pt x="1286595" y="810038"/>
                    <a:pt x="1292151" y="806863"/>
                    <a:pt x="1332632" y="741511"/>
                  </a:cubicBezTo>
                  <a:cubicBezTo>
                    <a:pt x="1373113" y="676159"/>
                    <a:pt x="1357238" y="533019"/>
                    <a:pt x="1359619" y="428773"/>
                  </a:cubicBezTo>
                  <a:cubicBezTo>
                    <a:pt x="1362000" y="324527"/>
                    <a:pt x="1357767" y="183240"/>
                    <a:pt x="1346919" y="116036"/>
                  </a:cubicBezTo>
                  <a:cubicBezTo>
                    <a:pt x="1336071" y="48832"/>
                    <a:pt x="1324165" y="44863"/>
                    <a:pt x="1294532" y="25548"/>
                  </a:cubicBezTo>
                  <a:cubicBezTo>
                    <a:pt x="1264899" y="6233"/>
                    <a:pt x="1252727" y="2000"/>
                    <a:pt x="1169119" y="148"/>
                  </a:cubicBezTo>
                  <a:cubicBezTo>
                    <a:pt x="1085511" y="-1704"/>
                    <a:pt x="792882" y="14436"/>
                    <a:pt x="792882" y="14436"/>
                  </a:cubicBezTo>
                  <a:lnTo>
                    <a:pt x="262657" y="36661"/>
                  </a:lnTo>
                  <a:cubicBezTo>
                    <a:pt x="139097" y="44863"/>
                    <a:pt x="94911" y="40365"/>
                    <a:pt x="51519" y="63648"/>
                  </a:cubicBezTo>
                  <a:cubicBezTo>
                    <a:pt x="8127" y="86931"/>
                    <a:pt x="8922" y="73967"/>
                    <a:pt x="2307" y="165248"/>
                  </a:cubicBezTo>
                  <a:close/>
                </a:path>
              </a:pathLst>
            </a:custGeom>
            <a:solidFill>
              <a:srgbClr val="5D78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inflacioni</a:t>
              </a:r>
            </a:p>
            <a:p>
              <a:pPr algn="ctr" rtl="0"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2.2%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7C4C1CE-724A-EA82-CC62-8F02A2170268}"/>
                </a:ext>
              </a:extLst>
            </p:cNvPr>
            <p:cNvSpPr/>
            <p:nvPr/>
          </p:nvSpPr>
          <p:spPr>
            <a:xfrm>
              <a:off x="5615081" y="2697681"/>
              <a:ext cx="1715584" cy="1057172"/>
            </a:xfrm>
            <a:custGeom>
              <a:avLst/>
              <a:gdLst>
                <a:gd name="connsiteX0" fmla="*/ 10697 w 1379494"/>
                <a:gd name="connsiteY0" fmla="*/ 135515 h 775813"/>
                <a:gd name="connsiteX1" fmla="*/ 13872 w 1379494"/>
                <a:gd name="connsiteY1" fmla="*/ 641927 h 775813"/>
                <a:gd name="connsiteX2" fmla="*/ 102772 w 1379494"/>
                <a:gd name="connsiteY2" fmla="*/ 770515 h 775813"/>
                <a:gd name="connsiteX3" fmla="*/ 636172 w 1379494"/>
                <a:gd name="connsiteY3" fmla="*/ 753052 h 775813"/>
                <a:gd name="connsiteX4" fmla="*/ 1244185 w 1379494"/>
                <a:gd name="connsiteY4" fmla="*/ 721302 h 775813"/>
                <a:gd name="connsiteX5" fmla="*/ 1372772 w 1379494"/>
                <a:gd name="connsiteY5" fmla="*/ 641927 h 775813"/>
                <a:gd name="connsiteX6" fmla="*/ 1360072 w 1379494"/>
                <a:gd name="connsiteY6" fmla="*/ 216477 h 775813"/>
                <a:gd name="connsiteX7" fmla="*/ 1348960 w 1379494"/>
                <a:gd name="connsiteY7" fmla="*/ 37090 h 775813"/>
                <a:gd name="connsiteX8" fmla="*/ 1085435 w 1379494"/>
                <a:gd name="connsiteY8" fmla="*/ 18040 h 775813"/>
                <a:gd name="connsiteX9" fmla="*/ 434560 w 1379494"/>
                <a:gd name="connsiteY9" fmla="*/ 2165 h 775813"/>
                <a:gd name="connsiteX10" fmla="*/ 115472 w 1379494"/>
                <a:gd name="connsiteY10" fmla="*/ 16452 h 775813"/>
                <a:gd name="connsiteX11" fmla="*/ 10697 w 1379494"/>
                <a:gd name="connsiteY11" fmla="*/ 135515 h 77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9494" h="775813">
                  <a:moveTo>
                    <a:pt x="10697" y="135515"/>
                  </a:moveTo>
                  <a:cubicBezTo>
                    <a:pt x="-6236" y="239761"/>
                    <a:pt x="-1474" y="536094"/>
                    <a:pt x="13872" y="641927"/>
                  </a:cubicBezTo>
                  <a:cubicBezTo>
                    <a:pt x="29218" y="747760"/>
                    <a:pt x="-945" y="751994"/>
                    <a:pt x="102772" y="770515"/>
                  </a:cubicBezTo>
                  <a:cubicBezTo>
                    <a:pt x="206489" y="789036"/>
                    <a:pt x="636172" y="753052"/>
                    <a:pt x="636172" y="753052"/>
                  </a:cubicBezTo>
                  <a:cubicBezTo>
                    <a:pt x="826407" y="744850"/>
                    <a:pt x="1121418" y="739823"/>
                    <a:pt x="1244185" y="721302"/>
                  </a:cubicBezTo>
                  <a:cubicBezTo>
                    <a:pt x="1366952" y="702781"/>
                    <a:pt x="1353458" y="726064"/>
                    <a:pt x="1372772" y="641927"/>
                  </a:cubicBezTo>
                  <a:cubicBezTo>
                    <a:pt x="1392086" y="557790"/>
                    <a:pt x="1364041" y="317283"/>
                    <a:pt x="1360072" y="216477"/>
                  </a:cubicBezTo>
                  <a:cubicBezTo>
                    <a:pt x="1356103" y="115671"/>
                    <a:pt x="1394733" y="70163"/>
                    <a:pt x="1348960" y="37090"/>
                  </a:cubicBezTo>
                  <a:cubicBezTo>
                    <a:pt x="1303187" y="4017"/>
                    <a:pt x="1237835" y="23861"/>
                    <a:pt x="1085435" y="18040"/>
                  </a:cubicBezTo>
                  <a:cubicBezTo>
                    <a:pt x="933035" y="12219"/>
                    <a:pt x="596220" y="2430"/>
                    <a:pt x="434560" y="2165"/>
                  </a:cubicBezTo>
                  <a:cubicBezTo>
                    <a:pt x="272900" y="1900"/>
                    <a:pt x="186645" y="-7890"/>
                    <a:pt x="115472" y="16452"/>
                  </a:cubicBezTo>
                  <a:cubicBezTo>
                    <a:pt x="44299" y="40794"/>
                    <a:pt x="27630" y="31269"/>
                    <a:pt x="10697" y="135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q-AL" sz="1400" b="1" noProof="0" dirty="0">
                  <a:latin typeface="Barlow" panose="00000500000000000000" pitchFamily="2" charset="0"/>
                </a:rPr>
                <a:t>shpenzim</a:t>
              </a:r>
            </a:p>
            <a:p>
              <a:pPr algn="ctr" rtl="0">
                <a:lnSpc>
                  <a:spcPct val="120000"/>
                </a:lnSpc>
                <a:spcBef>
                  <a:spcPts val="300"/>
                </a:spcBef>
              </a:pPr>
              <a:r>
                <a:rPr lang="sq-AL" sz="1400" b="1" noProof="0" dirty="0">
                  <a:latin typeface="Barlow" panose="00000500000000000000" pitchFamily="2" charset="0"/>
                </a:rPr>
                <a:t>28.8% e PBB-së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8560A79-D1F1-85DE-2753-FB44211AB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539258"/>
              </p:ext>
            </p:extLst>
          </p:nvPr>
        </p:nvGraphicFramePr>
        <p:xfrm>
          <a:off x="349250" y="3530133"/>
          <a:ext cx="6823996" cy="4947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1998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411998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3863496">
                <a:tc>
                  <a:txBody>
                    <a:bodyPr/>
                    <a:lstStyle/>
                    <a:p>
                      <a:pPr algn="l" rtl="0"/>
                      <a:r>
                        <a:rPr lang="sq-AL" sz="1300" b="1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Politika fiskale</a:t>
                      </a:r>
                    </a:p>
                    <a:p>
                      <a:pPr algn="just" rtl="0"/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Qeveria vijoi  të kishte në fokus mbajtjen e një  buxheti të shëndetshëm dhe të qëndrueshëm. Kjo do të thotë shpenzime të kujdesshme dhe  garantimi që vendi të mos marrë shumë hua. Në vitin 2024, financat e Shqipërisë ishin të mira: qeveria mblodhi 10.4% më shumë të ardhura se një vit më parë, ndërsa shpenzimet u rritën me 8.0%.</a:t>
                      </a:r>
                    </a:p>
                    <a:p>
                      <a:pPr algn="l" rtl="0"/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algn="l" rtl="0"/>
                      <a:r>
                        <a:rPr lang="sq-AL" sz="1300" b="1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Rritja ekonomike</a:t>
                      </a:r>
                    </a:p>
                    <a:p>
                      <a:pPr algn="just" rtl="0"/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Ekonomia shqiptare vazhdoi të rritej në vitin 2024. Prodhimi i përgjithshëm ekonomik (PBB) i vendit u rrit me 4%, falë një sezoni të suksesshëm turistik dhe më shumë njerëzve që shpenzonin para në vend. Sektorët e shërbimeve dhe të ndërtimit janë kontribuesit më të mëdhenj në këtë rritje.</a:t>
                      </a:r>
                    </a:p>
                    <a:p>
                      <a:pPr algn="l" rtl="0"/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q-AL" sz="1300" b="1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Deficiti Buxhetor</a:t>
                      </a:r>
                    </a:p>
                    <a:p>
                      <a:pPr marL="0" algn="just" defTabSz="914400" rtl="0" eaLnBrk="1" latinLnBrk="0" hangingPunct="1"/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Qeveria e uli deficitin buxhetor në 0.7% të PBB-së, që është më mirë se sa pritej. Gjatë viteve të ardhshme, qëllimi është që deficiti mesatar të mbahet rreth 2%, duke ndjekur "rregullin e artë" - që do të thotë huamarrje vetëm për investime, jo për shpenzime të përditshme.</a:t>
                      </a:r>
                    </a:p>
                    <a:p>
                      <a:pPr marL="0" algn="l" defTabSz="914400" rtl="0" eaLnBrk="1" latinLnBrk="0" hangingPunct="1"/>
                      <a:endParaRPr lang="sq-AL" sz="13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300" b="1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sq-AL" sz="1300" b="1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Borxhi Publik</a:t>
                      </a:r>
                    </a:p>
                    <a:p>
                      <a:pPr marL="0" algn="just" defTabSz="914400" rtl="0" eaLnBrk="1" latinLnBrk="0" hangingPunct="1"/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Shqipëria po punon për të ulur gradualisht borxhin e saj publik, i cili arriti në 54% të PBB-së në vitin 2024. Qeveria është e angazhuar për të mbajtur borxhin nën kontroll dhe për të ndjekur rregullat e përcaktuara në Ligjin Organik të Buxhetit, i cili promovon menaxhimin financiar të përgjegjshëm për stabilitet afatgjatë.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  <a:tr h="1084222">
                <a:tc gridSpan="2">
                  <a:txBody>
                    <a:bodyPr/>
                    <a:lstStyle/>
                    <a:p>
                      <a:pPr algn="l" rtl="0"/>
                      <a:r>
                        <a:rPr lang="sq-AL" sz="1300" b="1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Inflacioni dhe normat e interesit</a:t>
                      </a:r>
                    </a:p>
                    <a:p>
                      <a:pPr algn="just" rtl="0"/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Çmimet u rritën me hap më të ngadaltë në vitin 2024, me inflacionin që qëndroi pak nën objektivin prej 3%. Për të mbështetur këtë tendencë, Banka e Shqipërisë uli dy herë normat e interesit, nga 3.25% në 2.75%, për të ndihmuar në mbajtjen e inflacionit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brenda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3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normës</a:t>
                      </a:r>
                      <a:r>
                        <a:rPr lang="en-GB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3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dhe për të mbështetur ekonominë</a:t>
                      </a:r>
                      <a:r>
                        <a:rPr lang="sq-AL" sz="1300" b="0" noProof="0" dirty="0"/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200" b="0" kern="1200" spc="4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01838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192A8EA-0FD3-3AD1-2488-072C223A7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375109"/>
              </p:ext>
            </p:extLst>
          </p:nvPr>
        </p:nvGraphicFramePr>
        <p:xfrm>
          <a:off x="450409" y="8528511"/>
          <a:ext cx="6589813" cy="1679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1729">
                  <a:extLst>
                    <a:ext uri="{9D8B030D-6E8A-4147-A177-3AD203B41FA5}">
                      <a16:colId xmlns:a16="http://schemas.microsoft.com/office/drawing/2014/main" val="2138564345"/>
                    </a:ext>
                  </a:extLst>
                </a:gridCol>
                <a:gridCol w="1252021">
                  <a:extLst>
                    <a:ext uri="{9D8B030D-6E8A-4147-A177-3AD203B41FA5}">
                      <a16:colId xmlns:a16="http://schemas.microsoft.com/office/drawing/2014/main" val="3079534368"/>
                    </a:ext>
                  </a:extLst>
                </a:gridCol>
                <a:gridCol w="1252021">
                  <a:extLst>
                    <a:ext uri="{9D8B030D-6E8A-4147-A177-3AD203B41FA5}">
                      <a16:colId xmlns:a16="http://schemas.microsoft.com/office/drawing/2014/main" val="1448557282"/>
                    </a:ext>
                  </a:extLst>
                </a:gridCol>
                <a:gridCol w="1252021">
                  <a:extLst>
                    <a:ext uri="{9D8B030D-6E8A-4147-A177-3AD203B41FA5}">
                      <a16:colId xmlns:a16="http://schemas.microsoft.com/office/drawing/2014/main" val="2671348666"/>
                    </a:ext>
                  </a:extLst>
                </a:gridCol>
                <a:gridCol w="1252021">
                  <a:extLst>
                    <a:ext uri="{9D8B030D-6E8A-4147-A177-3AD203B41FA5}">
                      <a16:colId xmlns:a16="http://schemas.microsoft.com/office/drawing/2014/main" val="2434375369"/>
                    </a:ext>
                  </a:extLst>
                </a:gridCol>
              </a:tblGrid>
              <a:tr h="276462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sq-AL" sz="13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Buxheti i Qeverisë së Përgjithshme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876946"/>
                  </a:ext>
                </a:extLst>
              </a:tr>
              <a:tr h="503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i="1" noProof="0" dirty="0">
                          <a:solidFill>
                            <a:srgbClr val="C00000"/>
                          </a:solidFill>
                          <a:latin typeface="Barlow" panose="00000500000000000000" pitchFamily="2" charset="0"/>
                        </a:rPr>
                        <a:t>miliardë lekë</a:t>
                      </a:r>
                      <a:endParaRPr lang="sq-AL" sz="1300" b="1" i="1" u="none" strike="noStrike" noProof="0" dirty="0">
                        <a:solidFill>
                          <a:srgbClr val="C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300" b="1" u="none" strike="noStrike" noProof="0" dirty="0" err="1">
                          <a:effectLst/>
                          <a:latin typeface="Barlow" panose="00000500000000000000" pitchFamily="2" charset="0"/>
                        </a:rPr>
                        <a:t>Buxheti</a:t>
                      </a:r>
                      <a:r>
                        <a:rPr lang="en-GB" sz="1300" b="1" u="none" strike="noStrike" noProof="0" dirty="0">
                          <a:effectLst/>
                          <a:latin typeface="Barlow" panose="00000500000000000000" pitchFamily="2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en-GB" sz="1300" b="1" u="none" strike="noStrike" noProof="0" dirty="0" err="1">
                          <a:effectLst/>
                          <a:latin typeface="Barlow" panose="00000500000000000000" pitchFamily="2" charset="0"/>
                        </a:rPr>
                        <a:t>fillestar</a:t>
                      </a:r>
                      <a:endParaRPr lang="sq-AL" sz="1300" b="1" i="0" u="none" strike="noStrike" noProof="0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300" b="1" u="none" strike="noStrike" noProof="0" dirty="0" err="1">
                          <a:effectLst/>
                          <a:latin typeface="Barlow" panose="00000500000000000000" pitchFamily="2" charset="0"/>
                        </a:rPr>
                        <a:t>Buxheti</a:t>
                      </a:r>
                      <a:r>
                        <a:rPr lang="en-GB" sz="1300" b="1" u="none" strike="noStrike" noProof="0" dirty="0"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GB" sz="1300" b="1" u="none" strike="noStrike" noProof="0" dirty="0" err="1">
                          <a:effectLst/>
                          <a:latin typeface="Barlow" panose="00000500000000000000" pitchFamily="2" charset="0"/>
                        </a:rPr>
                        <a:t>i</a:t>
                      </a:r>
                      <a:r>
                        <a:rPr lang="en-GB" sz="1300" b="1" u="none" strike="noStrike" noProof="0" dirty="0"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sq-AL" sz="1300" b="1" u="none" strike="noStrike" noProof="0" dirty="0">
                          <a:effectLst/>
                          <a:latin typeface="Barlow" panose="00000500000000000000" pitchFamily="2" charset="0"/>
                        </a:rPr>
                        <a:t> rishikuar</a:t>
                      </a:r>
                      <a:endParaRPr lang="sq-AL" sz="1300" b="1" i="0" u="none" strike="noStrike" noProof="0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3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Realizimi</a:t>
                      </a:r>
                      <a:r>
                        <a:rPr lang="en-GB" sz="13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en-GB" sz="13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faktik</a:t>
                      </a:r>
                      <a:endParaRPr lang="sq-AL" sz="1300" b="1" i="0" u="none" strike="noStrike" noProof="0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noProof="0" dirty="0" err="1">
                          <a:effectLst/>
                          <a:latin typeface="Barlow" panose="00000500000000000000" pitchFamily="2" charset="0"/>
                        </a:rPr>
                        <a:t>Realizimi</a:t>
                      </a:r>
                      <a:r>
                        <a:rPr lang="en-US" sz="1300" b="1" u="none" strike="noStrike" noProof="0" dirty="0"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US" sz="1300" b="1" u="none" strike="noStrike" noProof="0" dirty="0" err="1">
                          <a:effectLst/>
                          <a:latin typeface="Barlow" panose="00000500000000000000" pitchFamily="2" charset="0"/>
                        </a:rPr>
                        <a:t>në</a:t>
                      </a:r>
                      <a:r>
                        <a:rPr lang="en-US" sz="1300" b="1" u="none" strike="noStrike" noProof="0" dirty="0">
                          <a:effectLst/>
                          <a:latin typeface="Barlow" panose="00000500000000000000" pitchFamily="2" charset="0"/>
                        </a:rPr>
                        <a:t> % </a:t>
                      </a:r>
                      <a:r>
                        <a:rPr lang="en-US" sz="1100" b="0" i="1" u="none" strike="noStrike" noProof="0" dirty="0">
                          <a:effectLst/>
                          <a:latin typeface="Barlow" panose="00000500000000000000" pitchFamily="2" charset="0"/>
                        </a:rPr>
                        <a:t>(</a:t>
                      </a:r>
                      <a:r>
                        <a:rPr lang="en-US" sz="1100" b="0" i="1" u="none" strike="noStrike" noProof="0" dirty="0" err="1">
                          <a:effectLst/>
                          <a:latin typeface="Barlow" panose="00000500000000000000" pitchFamily="2" charset="0"/>
                        </a:rPr>
                        <a:t>ndaj</a:t>
                      </a:r>
                      <a:r>
                        <a:rPr lang="en-US" sz="1100" b="0" i="1" u="none" strike="noStrike" noProof="0" dirty="0"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US" sz="1100" b="0" i="1" u="none" strike="noStrike" noProof="0" dirty="0" err="1">
                          <a:effectLst/>
                          <a:latin typeface="Barlow" panose="00000500000000000000" pitchFamily="2" charset="0"/>
                        </a:rPr>
                        <a:t>buxhetit</a:t>
                      </a:r>
                      <a:r>
                        <a:rPr lang="en-US" sz="1100" b="0" i="1" u="none" strike="noStrike" noProof="0" dirty="0"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US" sz="1100" b="0" i="1" u="none" strike="noStrike" noProof="0" dirty="0" err="1">
                          <a:effectLst/>
                          <a:latin typeface="Barlow" panose="00000500000000000000" pitchFamily="2" charset="0"/>
                        </a:rPr>
                        <a:t>fillestar</a:t>
                      </a:r>
                      <a:r>
                        <a:rPr lang="en-US" sz="1100" b="0" i="1" u="none" strike="noStrike" noProof="0" dirty="0">
                          <a:effectLst/>
                          <a:latin typeface="Barlow" panose="00000500000000000000" pitchFamily="2" charset="0"/>
                        </a:rPr>
                        <a:t>)</a:t>
                      </a:r>
                      <a:endParaRPr lang="sq-AL" sz="1300" b="0" i="1" u="none" strike="noStrike" noProof="0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084109"/>
                  </a:ext>
                </a:extLst>
              </a:tr>
              <a:tr h="276462"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u="none" strike="noStrike" noProof="0" dirty="0">
                          <a:effectLst/>
                          <a:latin typeface="Barlow" panose="00000500000000000000" pitchFamily="2" charset="0"/>
                        </a:rPr>
                        <a:t>Të ardhurat totale</a:t>
                      </a:r>
                      <a:endParaRPr lang="sq-AL" sz="1300" b="1" i="0" u="none" strike="noStrike" noProof="0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676.1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714.1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710.6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105.1%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99750"/>
                  </a:ext>
                </a:extLst>
              </a:tr>
              <a:tr h="276462"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u="none" strike="noStrike" noProof="0" dirty="0">
                          <a:effectLst/>
                          <a:latin typeface="Barlow" panose="00000500000000000000" pitchFamily="2" charset="0"/>
                        </a:rPr>
                        <a:t>Shpenzimet totale</a:t>
                      </a:r>
                      <a:endParaRPr lang="sq-AL" sz="1300" b="1" i="0" u="none" strike="noStrike" noProof="0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737.4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771.3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728.6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98.8%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007903"/>
                  </a:ext>
                </a:extLst>
              </a:tr>
              <a:tr h="276462">
                <a:tc>
                  <a:txBody>
                    <a:bodyPr/>
                    <a:lstStyle/>
                    <a:p>
                      <a:pPr algn="ctr" rtl="0" fontAlgn="ctr"/>
                      <a:r>
                        <a:rPr lang="sq-AL" sz="1300" b="1" u="none" strike="noStrike" noProof="0" dirty="0">
                          <a:effectLst/>
                          <a:latin typeface="Barlow" panose="00000500000000000000" pitchFamily="2" charset="0"/>
                        </a:rPr>
                        <a:t>Deficit</a:t>
                      </a:r>
                      <a:endParaRPr lang="sq-AL" sz="1300" b="1" i="0" u="none" strike="noStrike" noProof="0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4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61.28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57.28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sq-AL" sz="13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.0</a:t>
                      </a: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sq-AL" sz="1300" b="0" u="none" strike="noStrike" kern="1200" noProof="0" dirty="0">
                        <a:solidFill>
                          <a:schemeClr val="dk1"/>
                        </a:solidFill>
                        <a:effectLst/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20250" marR="20250" marT="20250" marB="202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121535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54D705A-FB6C-DD5A-9815-573001DCE4E2}"/>
              </a:ext>
            </a:extLst>
          </p:cNvPr>
          <p:cNvGrpSpPr/>
          <p:nvPr/>
        </p:nvGrpSpPr>
        <p:grpSpPr>
          <a:xfrm>
            <a:off x="4464050" y="241300"/>
            <a:ext cx="3092451" cy="291705"/>
            <a:chOff x="4464050" y="241300"/>
            <a:chExt cx="3092451" cy="291705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D92E81E9-0EC1-9071-9EF3-3ECEE2D55362}"/>
                </a:ext>
              </a:extLst>
            </p:cNvPr>
            <p:cNvGrpSpPr/>
            <p:nvPr/>
          </p:nvGrpSpPr>
          <p:grpSpPr>
            <a:xfrm rot="5400000">
              <a:off x="5979155" y="-1044342"/>
              <a:ext cx="63104" cy="3091589"/>
              <a:chOff x="0" y="0"/>
              <a:chExt cx="17101" cy="934750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F00D2CB2-E3EE-4B7F-E70B-ACE0BA3A5898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23" name="TextBox 4">
                <a:extLst>
                  <a:ext uri="{FF2B5EF4-FFF2-40B4-BE49-F238E27FC236}">
                    <a16:creationId xmlns:a16="http://schemas.microsoft.com/office/drawing/2014/main" id="{C8B00D08-2192-4E99-647C-A92B048FEB34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15" name="Group 19">
              <a:extLst>
                <a:ext uri="{FF2B5EF4-FFF2-40B4-BE49-F238E27FC236}">
                  <a16:creationId xmlns:a16="http://schemas.microsoft.com/office/drawing/2014/main" id="{FEF3F567-0826-6F5D-3157-1839E28BF1AD}"/>
                </a:ext>
              </a:extLst>
            </p:cNvPr>
            <p:cNvGrpSpPr/>
            <p:nvPr/>
          </p:nvGrpSpPr>
          <p:grpSpPr>
            <a:xfrm>
              <a:off x="4464050" y="241300"/>
              <a:ext cx="3036746" cy="194285"/>
              <a:chOff x="120176" y="-97609"/>
              <a:chExt cx="2266969" cy="233489"/>
            </a:xfrm>
          </p:grpSpPr>
          <p:sp>
            <p:nvSpPr>
              <p:cNvPr id="17" name="TextBox 20">
                <a:extLst>
                  <a:ext uri="{FF2B5EF4-FFF2-40B4-BE49-F238E27FC236}">
                    <a16:creationId xmlns:a16="http://schemas.microsoft.com/office/drawing/2014/main" id="{A454582F-077E-B9F4-1253-1E269B403DFD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p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ër Qytetarët</a:t>
                </a:r>
              </a:p>
            </p:txBody>
          </p:sp>
          <p:sp>
            <p:nvSpPr>
              <p:cNvPr id="18" name="TextBox 21">
                <a:extLst>
                  <a:ext uri="{FF2B5EF4-FFF2-40B4-BE49-F238E27FC236}">
                    <a16:creationId xmlns:a16="http://schemas.microsoft.com/office/drawing/2014/main" id="{5BE4FC48-54CF-C010-8C28-4B3D898DA976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en-US" sz="1200" b="1" spc="4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6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F854AF95-CFAC-E0FD-4BF7-A63E3B84EB55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B9CE1AAE-47BE-005E-4787-D42B816871DD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85039E94-5105-7866-6808-135BA9A427D4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3" name="Group 15">
            <a:extLst>
              <a:ext uri="{FF2B5EF4-FFF2-40B4-BE49-F238E27FC236}">
                <a16:creationId xmlns:a16="http://schemas.microsoft.com/office/drawing/2014/main" id="{E3660DA1-DD6C-ABE5-2355-99D1FBC13D27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B1F3EAD6-FF0C-D0C9-963E-27B22B8D5856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66EC78CF-2156-6DE2-3C1C-D4D4B53E6C81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6" name="Group 8">
            <a:extLst>
              <a:ext uri="{FF2B5EF4-FFF2-40B4-BE49-F238E27FC236}">
                <a16:creationId xmlns:a16="http://schemas.microsoft.com/office/drawing/2014/main" id="{10CCDC8F-2E51-3246-5CF9-2D1506D044A3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78338114-4002-10B4-044D-F1B965B8C5DD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2A4BBF57-69BE-D3E7-3599-F5AC622CC6F6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9" name="Group 18">
            <a:extLst>
              <a:ext uri="{FF2B5EF4-FFF2-40B4-BE49-F238E27FC236}">
                <a16:creationId xmlns:a16="http://schemas.microsoft.com/office/drawing/2014/main" id="{6EDEB7BE-9A53-FE18-48F9-38CE3E0E9E56}"/>
              </a:ext>
            </a:extLst>
          </p:cNvPr>
          <p:cNvGrpSpPr/>
          <p:nvPr/>
        </p:nvGrpSpPr>
        <p:grpSpPr>
          <a:xfrm rot="1136038">
            <a:off x="-1753433" y="8874481"/>
            <a:ext cx="2921675" cy="2556466"/>
            <a:chOff x="-34608" y="11872"/>
            <a:chExt cx="812800" cy="711200"/>
          </a:xfrm>
        </p:grpSpPr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11C20DF-A8F4-18AE-08A1-D96163FE8635}"/>
                </a:ext>
              </a:extLst>
            </p:cNvPr>
            <p:cNvSpPr/>
            <p:nvPr/>
          </p:nvSpPr>
          <p:spPr>
            <a:xfrm>
              <a:off x="-34608" y="11872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41" name="TextBox 20">
              <a:extLst>
                <a:ext uri="{FF2B5EF4-FFF2-40B4-BE49-F238E27FC236}">
                  <a16:creationId xmlns:a16="http://schemas.microsoft.com/office/drawing/2014/main" id="{578A5351-B654-BF84-D92D-B248CC575795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1273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FEF65-9AD3-2ED5-D1E9-1E64B038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CB656A28-EC00-421E-7377-CE9D3AEF7A80}"/>
              </a:ext>
            </a:extLst>
          </p:cNvPr>
          <p:cNvSpPr txBox="1"/>
          <p:nvPr/>
        </p:nvSpPr>
        <p:spPr>
          <a:xfrm>
            <a:off x="755999" y="689325"/>
            <a:ext cx="6072664" cy="430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TË ARDHURAT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4694E3D-E3FB-16A3-D9B5-40B1193DCBEB}"/>
              </a:ext>
            </a:extLst>
          </p:cNvPr>
          <p:cNvSpPr/>
          <p:nvPr/>
        </p:nvSpPr>
        <p:spPr>
          <a:xfrm>
            <a:off x="740211" y="1321934"/>
            <a:ext cx="1961368" cy="1205366"/>
          </a:xfrm>
          <a:custGeom>
            <a:avLst/>
            <a:gdLst>
              <a:gd name="connsiteX0" fmla="*/ 11063 w 1390939"/>
              <a:gd name="connsiteY0" fmla="*/ 52125 h 867129"/>
              <a:gd name="connsiteX1" fmla="*/ 479 w 1390939"/>
              <a:gd name="connsiteY1" fmla="*/ 511442 h 867129"/>
              <a:gd name="connsiteX2" fmla="*/ 17413 w 1390939"/>
              <a:gd name="connsiteY2" fmla="*/ 718875 h 867129"/>
              <a:gd name="connsiteX3" fmla="*/ 70329 w 1390939"/>
              <a:gd name="connsiteY3" fmla="*/ 786609 h 867129"/>
              <a:gd name="connsiteX4" fmla="*/ 165579 w 1390939"/>
              <a:gd name="connsiteY4" fmla="*/ 788725 h 867129"/>
              <a:gd name="connsiteX5" fmla="*/ 823863 w 1390939"/>
              <a:gd name="connsiteY5" fmla="*/ 828942 h 867129"/>
              <a:gd name="connsiteX6" fmla="*/ 1236613 w 1390939"/>
              <a:gd name="connsiteY6" fmla="*/ 867042 h 867129"/>
              <a:gd name="connsiteX7" fmla="*/ 1338213 w 1390939"/>
              <a:gd name="connsiteY7" fmla="*/ 837409 h 867129"/>
              <a:gd name="connsiteX8" fmla="*/ 1386896 w 1390939"/>
              <a:gd name="connsiteY8" fmla="*/ 776025 h 867129"/>
              <a:gd name="connsiteX9" fmla="*/ 1384779 w 1390939"/>
              <a:gd name="connsiteY9" fmla="*/ 568592 h 867129"/>
              <a:gd name="connsiteX10" fmla="*/ 1357263 w 1390939"/>
              <a:gd name="connsiteY10" fmla="*/ 223575 h 867129"/>
              <a:gd name="connsiteX11" fmla="*/ 1333979 w 1390939"/>
              <a:gd name="connsiteY11" fmla="*/ 45775 h 867129"/>
              <a:gd name="connsiteX12" fmla="*/ 1287413 w 1390939"/>
              <a:gd name="connsiteY12" fmla="*/ 11909 h 867129"/>
              <a:gd name="connsiteX13" fmla="*/ 720146 w 1390939"/>
              <a:gd name="connsiteY13" fmla="*/ 7675 h 867129"/>
              <a:gd name="connsiteX14" fmla="*/ 239663 w 1390939"/>
              <a:gd name="connsiteY14" fmla="*/ 7675 h 867129"/>
              <a:gd name="connsiteX15" fmla="*/ 72446 w 1390939"/>
              <a:gd name="connsiteY15" fmla="*/ 5559 h 867129"/>
              <a:gd name="connsiteX16" fmla="*/ 11063 w 1390939"/>
              <a:gd name="connsiteY16" fmla="*/ 52125 h 86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939" h="867129">
                <a:moveTo>
                  <a:pt x="11063" y="52125"/>
                </a:moveTo>
                <a:cubicBezTo>
                  <a:pt x="-931" y="136439"/>
                  <a:pt x="-579" y="400317"/>
                  <a:pt x="479" y="511442"/>
                </a:cubicBezTo>
                <a:cubicBezTo>
                  <a:pt x="1537" y="622567"/>
                  <a:pt x="5771" y="673014"/>
                  <a:pt x="17413" y="718875"/>
                </a:cubicBezTo>
                <a:cubicBezTo>
                  <a:pt x="29055" y="764736"/>
                  <a:pt x="45635" y="774967"/>
                  <a:pt x="70329" y="786609"/>
                </a:cubicBezTo>
                <a:cubicBezTo>
                  <a:pt x="95023" y="798251"/>
                  <a:pt x="165579" y="788725"/>
                  <a:pt x="165579" y="788725"/>
                </a:cubicBezTo>
                <a:lnTo>
                  <a:pt x="823863" y="828942"/>
                </a:lnTo>
                <a:cubicBezTo>
                  <a:pt x="1002369" y="841995"/>
                  <a:pt x="1150888" y="865631"/>
                  <a:pt x="1236613" y="867042"/>
                </a:cubicBezTo>
                <a:cubicBezTo>
                  <a:pt x="1322338" y="868453"/>
                  <a:pt x="1313166" y="852578"/>
                  <a:pt x="1338213" y="837409"/>
                </a:cubicBezTo>
                <a:cubicBezTo>
                  <a:pt x="1363260" y="822240"/>
                  <a:pt x="1379135" y="820828"/>
                  <a:pt x="1386896" y="776025"/>
                </a:cubicBezTo>
                <a:cubicBezTo>
                  <a:pt x="1394657" y="731222"/>
                  <a:pt x="1389718" y="660667"/>
                  <a:pt x="1384779" y="568592"/>
                </a:cubicBezTo>
                <a:cubicBezTo>
                  <a:pt x="1379840" y="476517"/>
                  <a:pt x="1365730" y="310711"/>
                  <a:pt x="1357263" y="223575"/>
                </a:cubicBezTo>
                <a:cubicBezTo>
                  <a:pt x="1348796" y="136439"/>
                  <a:pt x="1345621" y="81053"/>
                  <a:pt x="1333979" y="45775"/>
                </a:cubicBezTo>
                <a:cubicBezTo>
                  <a:pt x="1322337" y="10497"/>
                  <a:pt x="1389719" y="18259"/>
                  <a:pt x="1287413" y="11909"/>
                </a:cubicBezTo>
                <a:cubicBezTo>
                  <a:pt x="1185108" y="5559"/>
                  <a:pt x="720146" y="7675"/>
                  <a:pt x="720146" y="7675"/>
                </a:cubicBezTo>
                <a:lnTo>
                  <a:pt x="239663" y="7675"/>
                </a:lnTo>
                <a:cubicBezTo>
                  <a:pt x="131713" y="7322"/>
                  <a:pt x="109488" y="-1849"/>
                  <a:pt x="72446" y="5559"/>
                </a:cubicBezTo>
                <a:cubicBezTo>
                  <a:pt x="35404" y="12967"/>
                  <a:pt x="23057" y="-32189"/>
                  <a:pt x="11063" y="52125"/>
                </a:cubicBezTo>
                <a:close/>
              </a:path>
            </a:pathLst>
          </a:custGeom>
          <a:solidFill>
            <a:srgbClr val="D18F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të ardhurat e planifikuara</a:t>
            </a: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676 miliardë lekë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26F04D4-CBCD-F842-16B8-656D96B66032}"/>
              </a:ext>
            </a:extLst>
          </p:cNvPr>
          <p:cNvSpPr/>
          <p:nvPr/>
        </p:nvSpPr>
        <p:spPr>
          <a:xfrm>
            <a:off x="2811202" y="2527300"/>
            <a:ext cx="1934096" cy="1205368"/>
          </a:xfrm>
          <a:custGeom>
            <a:avLst/>
            <a:gdLst>
              <a:gd name="connsiteX0" fmla="*/ 21458 w 2467191"/>
              <a:gd name="connsiteY0" fmla="*/ 529368 h 1113573"/>
              <a:gd name="connsiteX1" fmla="*/ 144225 w 2467191"/>
              <a:gd name="connsiteY1" fmla="*/ 1003501 h 1113573"/>
              <a:gd name="connsiteX2" fmla="*/ 178091 w 2467191"/>
              <a:gd name="connsiteY2" fmla="*/ 1083934 h 1113573"/>
              <a:gd name="connsiteX3" fmla="*/ 211958 w 2467191"/>
              <a:gd name="connsiteY3" fmla="*/ 1083934 h 1113573"/>
              <a:gd name="connsiteX4" fmla="*/ 1740191 w 2467191"/>
              <a:gd name="connsiteY4" fmla="*/ 1109334 h 1113573"/>
              <a:gd name="connsiteX5" fmla="*/ 2383658 w 2467191"/>
              <a:gd name="connsiteY5" fmla="*/ 1096634 h 1113573"/>
              <a:gd name="connsiteX6" fmla="*/ 2464091 w 2467191"/>
              <a:gd name="connsiteY6" fmla="*/ 952701 h 1113573"/>
              <a:gd name="connsiteX7" fmla="*/ 2430225 w 2467191"/>
              <a:gd name="connsiteY7" fmla="*/ 410834 h 1113573"/>
              <a:gd name="connsiteX8" fmla="*/ 2358258 w 2467191"/>
              <a:gd name="connsiteY8" fmla="*/ 101801 h 1113573"/>
              <a:gd name="connsiteX9" fmla="*/ 2252425 w 2467191"/>
              <a:gd name="connsiteY9" fmla="*/ 4434 h 1113573"/>
              <a:gd name="connsiteX10" fmla="*/ 1520058 w 2467191"/>
              <a:gd name="connsiteY10" fmla="*/ 25601 h 1113573"/>
              <a:gd name="connsiteX11" fmla="*/ 360125 w 2467191"/>
              <a:gd name="connsiteY11" fmla="*/ 106034 h 1113573"/>
              <a:gd name="connsiteX12" fmla="*/ 110358 w 2467191"/>
              <a:gd name="connsiteY12" fmla="*/ 156834 h 1113573"/>
              <a:gd name="connsiteX13" fmla="*/ 8758 w 2467191"/>
              <a:gd name="connsiteY13" fmla="*/ 258434 h 1113573"/>
              <a:gd name="connsiteX14" fmla="*/ 21458 w 2467191"/>
              <a:gd name="connsiteY14" fmla="*/ 529368 h 111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7191" h="1113573">
                <a:moveTo>
                  <a:pt x="21458" y="529368"/>
                </a:moveTo>
                <a:cubicBezTo>
                  <a:pt x="44036" y="653546"/>
                  <a:pt x="118120" y="911073"/>
                  <a:pt x="144225" y="1003501"/>
                </a:cubicBezTo>
                <a:cubicBezTo>
                  <a:pt x="170330" y="1095929"/>
                  <a:pt x="166802" y="1070529"/>
                  <a:pt x="178091" y="1083934"/>
                </a:cubicBezTo>
                <a:cubicBezTo>
                  <a:pt x="189380" y="1097339"/>
                  <a:pt x="211958" y="1083934"/>
                  <a:pt x="211958" y="1083934"/>
                </a:cubicBezTo>
                <a:lnTo>
                  <a:pt x="1740191" y="1109334"/>
                </a:lnTo>
                <a:cubicBezTo>
                  <a:pt x="2102141" y="1111451"/>
                  <a:pt x="2263008" y="1122739"/>
                  <a:pt x="2383658" y="1096634"/>
                </a:cubicBezTo>
                <a:cubicBezTo>
                  <a:pt x="2504308" y="1070529"/>
                  <a:pt x="2456330" y="1067001"/>
                  <a:pt x="2464091" y="952701"/>
                </a:cubicBezTo>
                <a:cubicBezTo>
                  <a:pt x="2471852" y="838401"/>
                  <a:pt x="2447864" y="552651"/>
                  <a:pt x="2430225" y="410834"/>
                </a:cubicBezTo>
                <a:cubicBezTo>
                  <a:pt x="2412586" y="269017"/>
                  <a:pt x="2387891" y="169534"/>
                  <a:pt x="2358258" y="101801"/>
                </a:cubicBezTo>
                <a:cubicBezTo>
                  <a:pt x="2328625" y="34068"/>
                  <a:pt x="2392125" y="17134"/>
                  <a:pt x="2252425" y="4434"/>
                </a:cubicBezTo>
                <a:cubicBezTo>
                  <a:pt x="2112725" y="-8266"/>
                  <a:pt x="1835441" y="8668"/>
                  <a:pt x="1520058" y="25601"/>
                </a:cubicBezTo>
                <a:cubicBezTo>
                  <a:pt x="1204675" y="42534"/>
                  <a:pt x="595075" y="84162"/>
                  <a:pt x="360125" y="106034"/>
                </a:cubicBezTo>
                <a:cubicBezTo>
                  <a:pt x="125175" y="127906"/>
                  <a:pt x="168919" y="131434"/>
                  <a:pt x="110358" y="156834"/>
                </a:cubicBezTo>
                <a:cubicBezTo>
                  <a:pt x="51797" y="182234"/>
                  <a:pt x="24280" y="197756"/>
                  <a:pt x="8758" y="258434"/>
                </a:cubicBezTo>
                <a:cubicBezTo>
                  <a:pt x="-6764" y="319112"/>
                  <a:pt x="-1120" y="405190"/>
                  <a:pt x="21458" y="529368"/>
                </a:cubicBezTo>
                <a:close/>
              </a:path>
            </a:pathLst>
          </a:custGeom>
          <a:solidFill>
            <a:srgbClr val="365B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en-US" sz="1400" b="1" dirty="0">
                <a:latin typeface="Barlow" panose="00000500000000000000" pitchFamily="2" charset="0"/>
              </a:rPr>
              <a:t>t</a:t>
            </a:r>
            <a:r>
              <a:rPr lang="en-US" sz="1400" b="1" noProof="0" dirty="0">
                <a:latin typeface="Barlow" panose="00000500000000000000" pitchFamily="2" charset="0"/>
              </a:rPr>
              <a:t>ë </a:t>
            </a:r>
            <a:r>
              <a:rPr lang="en-US" sz="1400" b="1" noProof="0" dirty="0" err="1">
                <a:latin typeface="Barlow" panose="00000500000000000000" pitchFamily="2" charset="0"/>
              </a:rPr>
              <a:t>ardhurat</a:t>
            </a:r>
            <a:r>
              <a:rPr lang="en-US" sz="1400" b="1" noProof="0" dirty="0">
                <a:latin typeface="Barlow" panose="00000500000000000000" pitchFamily="2" charset="0"/>
              </a:rPr>
              <a:t> </a:t>
            </a:r>
            <a:r>
              <a:rPr lang="en-US" sz="1400" b="1" noProof="0" dirty="0" err="1">
                <a:latin typeface="Barlow" panose="00000500000000000000" pitchFamily="2" charset="0"/>
              </a:rPr>
              <a:t>faktike</a:t>
            </a:r>
            <a:r>
              <a:rPr lang="sq-AL" sz="1400" b="1" noProof="0" dirty="0">
                <a:latin typeface="Barlow" panose="00000500000000000000" pitchFamily="2" charset="0"/>
              </a:rPr>
              <a:t> 28.1% e PBB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6154DE1-7792-6251-4243-BE9F9C000621}"/>
              </a:ext>
            </a:extLst>
          </p:cNvPr>
          <p:cNvSpPr/>
          <p:nvPr/>
        </p:nvSpPr>
        <p:spPr>
          <a:xfrm>
            <a:off x="2791115" y="1310163"/>
            <a:ext cx="1945229" cy="1165152"/>
          </a:xfrm>
          <a:custGeom>
            <a:avLst/>
            <a:gdLst>
              <a:gd name="connsiteX0" fmla="*/ 10697 w 1379494"/>
              <a:gd name="connsiteY0" fmla="*/ 135515 h 775813"/>
              <a:gd name="connsiteX1" fmla="*/ 13872 w 1379494"/>
              <a:gd name="connsiteY1" fmla="*/ 641927 h 775813"/>
              <a:gd name="connsiteX2" fmla="*/ 102772 w 1379494"/>
              <a:gd name="connsiteY2" fmla="*/ 770515 h 775813"/>
              <a:gd name="connsiteX3" fmla="*/ 636172 w 1379494"/>
              <a:gd name="connsiteY3" fmla="*/ 753052 h 775813"/>
              <a:gd name="connsiteX4" fmla="*/ 1244185 w 1379494"/>
              <a:gd name="connsiteY4" fmla="*/ 721302 h 775813"/>
              <a:gd name="connsiteX5" fmla="*/ 1372772 w 1379494"/>
              <a:gd name="connsiteY5" fmla="*/ 641927 h 775813"/>
              <a:gd name="connsiteX6" fmla="*/ 1360072 w 1379494"/>
              <a:gd name="connsiteY6" fmla="*/ 216477 h 775813"/>
              <a:gd name="connsiteX7" fmla="*/ 1348960 w 1379494"/>
              <a:gd name="connsiteY7" fmla="*/ 37090 h 775813"/>
              <a:gd name="connsiteX8" fmla="*/ 1085435 w 1379494"/>
              <a:gd name="connsiteY8" fmla="*/ 18040 h 775813"/>
              <a:gd name="connsiteX9" fmla="*/ 434560 w 1379494"/>
              <a:gd name="connsiteY9" fmla="*/ 2165 h 775813"/>
              <a:gd name="connsiteX10" fmla="*/ 115472 w 1379494"/>
              <a:gd name="connsiteY10" fmla="*/ 16452 h 775813"/>
              <a:gd name="connsiteX11" fmla="*/ 10697 w 1379494"/>
              <a:gd name="connsiteY11" fmla="*/ 135515 h 7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9494" h="775813">
                <a:moveTo>
                  <a:pt x="10697" y="135515"/>
                </a:moveTo>
                <a:cubicBezTo>
                  <a:pt x="-6236" y="239761"/>
                  <a:pt x="-1474" y="536094"/>
                  <a:pt x="13872" y="641927"/>
                </a:cubicBezTo>
                <a:cubicBezTo>
                  <a:pt x="29218" y="747760"/>
                  <a:pt x="-945" y="751994"/>
                  <a:pt x="102772" y="770515"/>
                </a:cubicBezTo>
                <a:cubicBezTo>
                  <a:pt x="206489" y="789036"/>
                  <a:pt x="636172" y="753052"/>
                  <a:pt x="636172" y="753052"/>
                </a:cubicBezTo>
                <a:cubicBezTo>
                  <a:pt x="826407" y="744850"/>
                  <a:pt x="1121418" y="739823"/>
                  <a:pt x="1244185" y="721302"/>
                </a:cubicBezTo>
                <a:cubicBezTo>
                  <a:pt x="1366952" y="702781"/>
                  <a:pt x="1353458" y="726064"/>
                  <a:pt x="1372772" y="641927"/>
                </a:cubicBezTo>
                <a:cubicBezTo>
                  <a:pt x="1392086" y="557790"/>
                  <a:pt x="1364041" y="317283"/>
                  <a:pt x="1360072" y="216477"/>
                </a:cubicBezTo>
                <a:cubicBezTo>
                  <a:pt x="1356103" y="115671"/>
                  <a:pt x="1394733" y="70163"/>
                  <a:pt x="1348960" y="37090"/>
                </a:cubicBezTo>
                <a:cubicBezTo>
                  <a:pt x="1303187" y="4017"/>
                  <a:pt x="1237835" y="23861"/>
                  <a:pt x="1085435" y="18040"/>
                </a:cubicBezTo>
                <a:cubicBezTo>
                  <a:pt x="933035" y="12219"/>
                  <a:pt x="596220" y="2430"/>
                  <a:pt x="434560" y="2165"/>
                </a:cubicBezTo>
                <a:cubicBezTo>
                  <a:pt x="272900" y="1900"/>
                  <a:pt x="186645" y="-7890"/>
                  <a:pt x="115472" y="16452"/>
                </a:cubicBezTo>
                <a:cubicBezTo>
                  <a:pt x="44299" y="40794"/>
                  <a:pt x="27630" y="31269"/>
                  <a:pt x="10697" y="1355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solidFill>
                  <a:prstClr val="white"/>
                </a:solidFill>
                <a:latin typeface="Barlow" panose="00000500000000000000" pitchFamily="2" charset="0"/>
              </a:rPr>
              <a:t>të ardhurat </a:t>
            </a:r>
            <a:r>
              <a:rPr lang="en-GB" sz="1400" b="1" noProof="0" dirty="0" err="1">
                <a:solidFill>
                  <a:prstClr val="white"/>
                </a:solidFill>
                <a:latin typeface="Barlow" panose="00000500000000000000" pitchFamily="2" charset="0"/>
              </a:rPr>
              <a:t>faktike</a:t>
            </a:r>
            <a:endParaRPr lang="sq-AL" sz="1400" b="1" noProof="0" dirty="0">
              <a:solidFill>
                <a:prstClr val="white"/>
              </a:solidFill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711 miliardë lekë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BB4AAFE-6194-4C5B-CF48-B87BC375E414}"/>
              </a:ext>
            </a:extLst>
          </p:cNvPr>
          <p:cNvSpPr/>
          <p:nvPr/>
        </p:nvSpPr>
        <p:spPr>
          <a:xfrm>
            <a:off x="785760" y="2611426"/>
            <a:ext cx="1918804" cy="1146736"/>
          </a:xfrm>
          <a:custGeom>
            <a:avLst/>
            <a:gdLst>
              <a:gd name="connsiteX0" fmla="*/ 2307 w 1360754"/>
              <a:gd name="connsiteY0" fmla="*/ 165248 h 824951"/>
              <a:gd name="connsiteX1" fmla="*/ 11832 w 1360754"/>
              <a:gd name="connsiteY1" fmla="*/ 611336 h 824951"/>
              <a:gd name="connsiteX2" fmla="*/ 45169 w 1360754"/>
              <a:gd name="connsiteY2" fmla="*/ 747861 h 824951"/>
              <a:gd name="connsiteX3" fmla="*/ 313457 w 1360754"/>
              <a:gd name="connsiteY3" fmla="*/ 806598 h 824951"/>
              <a:gd name="connsiteX4" fmla="*/ 1116732 w 1360754"/>
              <a:gd name="connsiteY4" fmla="*/ 820886 h 824951"/>
              <a:gd name="connsiteX5" fmla="*/ 1332632 w 1360754"/>
              <a:gd name="connsiteY5" fmla="*/ 741511 h 824951"/>
              <a:gd name="connsiteX6" fmla="*/ 1359619 w 1360754"/>
              <a:gd name="connsiteY6" fmla="*/ 428773 h 824951"/>
              <a:gd name="connsiteX7" fmla="*/ 1346919 w 1360754"/>
              <a:gd name="connsiteY7" fmla="*/ 116036 h 824951"/>
              <a:gd name="connsiteX8" fmla="*/ 1294532 w 1360754"/>
              <a:gd name="connsiteY8" fmla="*/ 25548 h 824951"/>
              <a:gd name="connsiteX9" fmla="*/ 1169119 w 1360754"/>
              <a:gd name="connsiteY9" fmla="*/ 148 h 824951"/>
              <a:gd name="connsiteX10" fmla="*/ 792882 w 1360754"/>
              <a:gd name="connsiteY10" fmla="*/ 14436 h 824951"/>
              <a:gd name="connsiteX11" fmla="*/ 262657 w 1360754"/>
              <a:gd name="connsiteY11" fmla="*/ 36661 h 824951"/>
              <a:gd name="connsiteX12" fmla="*/ 51519 w 1360754"/>
              <a:gd name="connsiteY12" fmla="*/ 63648 h 824951"/>
              <a:gd name="connsiteX13" fmla="*/ 2307 w 1360754"/>
              <a:gd name="connsiteY13" fmla="*/ 165248 h 8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0754" h="824951">
                <a:moveTo>
                  <a:pt x="2307" y="165248"/>
                </a:moveTo>
                <a:cubicBezTo>
                  <a:pt x="-4308" y="256529"/>
                  <a:pt x="4688" y="514234"/>
                  <a:pt x="11832" y="611336"/>
                </a:cubicBezTo>
                <a:cubicBezTo>
                  <a:pt x="18976" y="708438"/>
                  <a:pt x="-5102" y="715317"/>
                  <a:pt x="45169" y="747861"/>
                </a:cubicBezTo>
                <a:cubicBezTo>
                  <a:pt x="95440" y="780405"/>
                  <a:pt x="134863" y="794427"/>
                  <a:pt x="313457" y="806598"/>
                </a:cubicBezTo>
                <a:cubicBezTo>
                  <a:pt x="492051" y="818769"/>
                  <a:pt x="946870" y="831734"/>
                  <a:pt x="1116732" y="820886"/>
                </a:cubicBezTo>
                <a:cubicBezTo>
                  <a:pt x="1286595" y="810038"/>
                  <a:pt x="1292151" y="806863"/>
                  <a:pt x="1332632" y="741511"/>
                </a:cubicBezTo>
                <a:cubicBezTo>
                  <a:pt x="1373113" y="676159"/>
                  <a:pt x="1357238" y="533019"/>
                  <a:pt x="1359619" y="428773"/>
                </a:cubicBezTo>
                <a:cubicBezTo>
                  <a:pt x="1362000" y="324527"/>
                  <a:pt x="1357767" y="183240"/>
                  <a:pt x="1346919" y="116036"/>
                </a:cubicBezTo>
                <a:cubicBezTo>
                  <a:pt x="1336071" y="48832"/>
                  <a:pt x="1324165" y="44863"/>
                  <a:pt x="1294532" y="25548"/>
                </a:cubicBezTo>
                <a:cubicBezTo>
                  <a:pt x="1264899" y="6233"/>
                  <a:pt x="1252727" y="2000"/>
                  <a:pt x="1169119" y="148"/>
                </a:cubicBezTo>
                <a:cubicBezTo>
                  <a:pt x="1085511" y="-1704"/>
                  <a:pt x="792882" y="14436"/>
                  <a:pt x="792882" y="14436"/>
                </a:cubicBezTo>
                <a:lnTo>
                  <a:pt x="262657" y="36661"/>
                </a:lnTo>
                <a:cubicBezTo>
                  <a:pt x="139097" y="44863"/>
                  <a:pt x="94911" y="40365"/>
                  <a:pt x="51519" y="63648"/>
                </a:cubicBezTo>
                <a:cubicBezTo>
                  <a:pt x="8127" y="86931"/>
                  <a:pt x="8922" y="73967"/>
                  <a:pt x="2307" y="165248"/>
                </a:cubicBezTo>
                <a:close/>
              </a:path>
            </a:pathLst>
          </a:custGeom>
          <a:solidFill>
            <a:srgbClr val="5D7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rritje në krahasim me vitin 2023</a:t>
            </a:r>
          </a:p>
          <a:p>
            <a:pPr lvl="0" algn="ctr" rtl="0"/>
            <a:r>
              <a:rPr lang="en-GB" sz="1400" b="1" dirty="0">
                <a:latin typeface="Barlow" panose="00000500000000000000" pitchFamily="2" charset="0"/>
              </a:rPr>
              <a:t>10.4</a:t>
            </a:r>
            <a:r>
              <a:rPr lang="sq-AL" sz="1400" b="1" noProof="0" dirty="0">
                <a:latin typeface="Barlow" panose="00000500000000000000" pitchFamily="2" charset="0"/>
              </a:rPr>
              <a:t>%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6B81F33-95B6-DBD4-0DE6-F4EEA3827809}"/>
              </a:ext>
            </a:extLst>
          </p:cNvPr>
          <p:cNvSpPr/>
          <p:nvPr/>
        </p:nvSpPr>
        <p:spPr>
          <a:xfrm>
            <a:off x="4825881" y="1321934"/>
            <a:ext cx="1961368" cy="1165152"/>
          </a:xfrm>
          <a:custGeom>
            <a:avLst/>
            <a:gdLst>
              <a:gd name="connsiteX0" fmla="*/ 2841 w 1366504"/>
              <a:gd name="connsiteY0" fmla="*/ 126136 h 842202"/>
              <a:gd name="connsiteX1" fmla="*/ 26654 w 1366504"/>
              <a:gd name="connsiteY1" fmla="*/ 581749 h 842202"/>
              <a:gd name="connsiteX2" fmla="*/ 66341 w 1366504"/>
              <a:gd name="connsiteY2" fmla="*/ 759549 h 842202"/>
              <a:gd name="connsiteX3" fmla="*/ 180641 w 1366504"/>
              <a:gd name="connsiteY3" fmla="*/ 840511 h 842202"/>
              <a:gd name="connsiteX4" fmla="*/ 758491 w 1366504"/>
              <a:gd name="connsiteY4" fmla="*/ 810349 h 842202"/>
              <a:gd name="connsiteX5" fmla="*/ 1237916 w 1366504"/>
              <a:gd name="connsiteY5" fmla="*/ 761136 h 842202"/>
              <a:gd name="connsiteX6" fmla="*/ 1337929 w 1366504"/>
              <a:gd name="connsiteY6" fmla="*/ 681761 h 842202"/>
              <a:gd name="connsiteX7" fmla="*/ 1364916 w 1366504"/>
              <a:gd name="connsiteY7" fmla="*/ 449986 h 842202"/>
              <a:gd name="connsiteX8" fmla="*/ 1301416 w 1366504"/>
              <a:gd name="connsiteY8" fmla="*/ 137249 h 842202"/>
              <a:gd name="connsiteX9" fmla="*/ 1252204 w 1366504"/>
              <a:gd name="connsiteY9" fmla="*/ 61049 h 842202"/>
              <a:gd name="connsiteX10" fmla="*/ 1017254 w 1366504"/>
              <a:gd name="connsiteY10" fmla="*/ 30886 h 842202"/>
              <a:gd name="connsiteX11" fmla="*/ 418766 w 1366504"/>
              <a:gd name="connsiteY11" fmla="*/ 8661 h 842202"/>
              <a:gd name="connsiteX12" fmla="*/ 93329 w 1366504"/>
              <a:gd name="connsiteY12" fmla="*/ 10249 h 842202"/>
              <a:gd name="connsiteX13" fmla="*/ 2841 w 1366504"/>
              <a:gd name="connsiteY13" fmla="*/ 126136 h 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504" h="842202">
                <a:moveTo>
                  <a:pt x="2841" y="126136"/>
                </a:moveTo>
                <a:cubicBezTo>
                  <a:pt x="-8271" y="221386"/>
                  <a:pt x="16071" y="476180"/>
                  <a:pt x="26654" y="581749"/>
                </a:cubicBezTo>
                <a:cubicBezTo>
                  <a:pt x="37237" y="687318"/>
                  <a:pt x="40677" y="716422"/>
                  <a:pt x="66341" y="759549"/>
                </a:cubicBezTo>
                <a:cubicBezTo>
                  <a:pt x="92005" y="802676"/>
                  <a:pt x="65283" y="832044"/>
                  <a:pt x="180641" y="840511"/>
                </a:cubicBezTo>
                <a:cubicBezTo>
                  <a:pt x="295999" y="848978"/>
                  <a:pt x="582279" y="823578"/>
                  <a:pt x="758491" y="810349"/>
                </a:cubicBezTo>
                <a:cubicBezTo>
                  <a:pt x="934703" y="797120"/>
                  <a:pt x="1141343" y="782567"/>
                  <a:pt x="1237916" y="761136"/>
                </a:cubicBezTo>
                <a:cubicBezTo>
                  <a:pt x="1334489" y="739705"/>
                  <a:pt x="1316762" y="733619"/>
                  <a:pt x="1337929" y="681761"/>
                </a:cubicBezTo>
                <a:cubicBezTo>
                  <a:pt x="1359096" y="629903"/>
                  <a:pt x="1371001" y="540738"/>
                  <a:pt x="1364916" y="449986"/>
                </a:cubicBezTo>
                <a:cubicBezTo>
                  <a:pt x="1358831" y="359234"/>
                  <a:pt x="1320201" y="202072"/>
                  <a:pt x="1301416" y="137249"/>
                </a:cubicBezTo>
                <a:cubicBezTo>
                  <a:pt x="1282631" y="72426"/>
                  <a:pt x="1299564" y="78776"/>
                  <a:pt x="1252204" y="61049"/>
                </a:cubicBezTo>
                <a:cubicBezTo>
                  <a:pt x="1204844" y="43322"/>
                  <a:pt x="1156160" y="39617"/>
                  <a:pt x="1017254" y="30886"/>
                </a:cubicBezTo>
                <a:cubicBezTo>
                  <a:pt x="878348" y="22155"/>
                  <a:pt x="572753" y="12100"/>
                  <a:pt x="418766" y="8661"/>
                </a:cubicBezTo>
                <a:cubicBezTo>
                  <a:pt x="264779" y="5222"/>
                  <a:pt x="162650" y="-9859"/>
                  <a:pt x="93329" y="10249"/>
                </a:cubicBezTo>
                <a:cubicBezTo>
                  <a:pt x="24008" y="30357"/>
                  <a:pt x="13953" y="30886"/>
                  <a:pt x="2841" y="12613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en-US" sz="1400" b="1" noProof="0" dirty="0" err="1">
                <a:latin typeface="Barlow" panose="00000500000000000000" pitchFamily="2" charset="0"/>
              </a:rPr>
              <a:t>Realizimi</a:t>
            </a:r>
            <a:r>
              <a:rPr lang="en-US" sz="1400" b="1" noProof="0" dirty="0">
                <a:latin typeface="Barlow" panose="00000500000000000000" pitchFamily="2" charset="0"/>
              </a:rPr>
              <a:t> </a:t>
            </a:r>
            <a:r>
              <a:rPr lang="en-US" sz="1400" b="1" noProof="0" dirty="0" err="1">
                <a:latin typeface="Barlow" panose="00000500000000000000" pitchFamily="2" charset="0"/>
              </a:rPr>
              <a:t>i</a:t>
            </a:r>
            <a:r>
              <a:rPr lang="en-US" sz="1400" b="1" noProof="0" dirty="0">
                <a:latin typeface="Barlow" panose="00000500000000000000" pitchFamily="2" charset="0"/>
              </a:rPr>
              <a:t> </a:t>
            </a:r>
            <a:r>
              <a:rPr lang="en-US" sz="1400" b="1" noProof="0" dirty="0" err="1">
                <a:latin typeface="Barlow" panose="00000500000000000000" pitchFamily="2" charset="0"/>
              </a:rPr>
              <a:t>të</a:t>
            </a:r>
            <a:r>
              <a:rPr lang="en-US" sz="1400" b="1" noProof="0" dirty="0">
                <a:latin typeface="Barlow" panose="00000500000000000000" pitchFamily="2" charset="0"/>
              </a:rPr>
              <a:t> </a:t>
            </a:r>
            <a:r>
              <a:rPr lang="en-US" sz="1400" b="1" noProof="0" dirty="0" err="1">
                <a:latin typeface="Barlow" panose="00000500000000000000" pitchFamily="2" charset="0"/>
              </a:rPr>
              <a:t>ardhurave</a:t>
            </a:r>
            <a:r>
              <a:rPr lang="en-US" sz="1400" b="1" noProof="0" dirty="0">
                <a:latin typeface="Barlow" panose="00000500000000000000" pitchFamily="2" charset="0"/>
              </a:rPr>
              <a:t> </a:t>
            </a:r>
            <a:endParaRPr lang="sq-AL" sz="1400" b="1" noProof="0" dirty="0">
              <a:latin typeface="Barlow" panose="00000500000000000000" pitchFamily="2" charset="0"/>
            </a:endParaRPr>
          </a:p>
          <a:p>
            <a:pPr lvl="0" algn="ctr" rtl="0"/>
            <a:r>
              <a:rPr lang="sq-AL" sz="1400" b="1" noProof="0" dirty="0">
                <a:latin typeface="Barlow" panose="00000500000000000000" pitchFamily="2" charset="0"/>
              </a:rPr>
              <a:t>105.1%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0EF298-48D5-C451-3B83-B6184DA5B96A}"/>
              </a:ext>
            </a:extLst>
          </p:cNvPr>
          <p:cNvSpPr/>
          <p:nvPr/>
        </p:nvSpPr>
        <p:spPr>
          <a:xfrm>
            <a:off x="668131" y="3784653"/>
            <a:ext cx="6248400" cy="1882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/>
            <a:r>
              <a:rPr lang="sq-AL" sz="1400" spc="4" noProof="0" dirty="0">
                <a:solidFill>
                  <a:srgbClr val="365B6D"/>
                </a:solidFill>
                <a:latin typeface="Barlow"/>
              </a:rPr>
              <a:t>Të ardhurat gjithsej të qeverisë së përgjithshme arritën në 711 miliardë lekë, që është 28.1% </a:t>
            </a:r>
            <a:r>
              <a:rPr lang="en-GB" sz="1400" spc="4" dirty="0">
                <a:solidFill>
                  <a:srgbClr val="365B6D"/>
                </a:solidFill>
                <a:latin typeface="Barlow"/>
              </a:rPr>
              <a:t>e </a:t>
            </a:r>
            <a:r>
              <a:rPr lang="sq-AL" sz="1400" spc="4" noProof="0" dirty="0">
                <a:solidFill>
                  <a:srgbClr val="365B6D"/>
                </a:solidFill>
                <a:latin typeface="Barlow"/>
              </a:rPr>
              <a:t>PBB-së. Të ardhurat </a:t>
            </a:r>
            <a:r>
              <a:rPr lang="en-GB" sz="1400" spc="4" noProof="0" dirty="0" err="1">
                <a:solidFill>
                  <a:srgbClr val="365B6D"/>
                </a:solidFill>
                <a:latin typeface="Barlow"/>
              </a:rPr>
              <a:t>faktike</a:t>
            </a:r>
            <a:r>
              <a:rPr lang="en-GB" sz="1400" spc="4" noProof="0" dirty="0">
                <a:solidFill>
                  <a:srgbClr val="365B6D"/>
                </a:solidFill>
                <a:latin typeface="Barlow"/>
              </a:rPr>
              <a:t> </a:t>
            </a:r>
            <a:r>
              <a:rPr lang="sq-AL" sz="1400" spc="4" noProof="0" dirty="0">
                <a:solidFill>
                  <a:srgbClr val="365B6D"/>
                </a:solidFill>
                <a:latin typeface="Barlow"/>
              </a:rPr>
              <a:t>tejkaluan të ardhurat e planifikuara me 5.1%. Taksat kombëtare dhe vendore kontribuojnë në 77% të të ardhurave të qeverisë së përgjithshme. Të ardhura të tjera përfshijnë kontributet në fonde speciale, siç është fondi i sigurimeve shëndetësore dhe shoqërore, grantet nga partnerët ndërkombëtarë dhe të ardhurat jo-tatimore, siç janë tarifat e paguara nga qytetarët për shërbime të caktuara të ofruara nga qeveria.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81BD74A-770E-72D8-95C4-2BC151E41B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8154056"/>
              </p:ext>
            </p:extLst>
          </p:nvPr>
        </p:nvGraphicFramePr>
        <p:xfrm>
          <a:off x="634817" y="6082247"/>
          <a:ext cx="6315027" cy="210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9442744-B3CE-3FFE-326E-0D7272E35C5A}"/>
              </a:ext>
            </a:extLst>
          </p:cNvPr>
          <p:cNvSpPr/>
          <p:nvPr/>
        </p:nvSpPr>
        <p:spPr>
          <a:xfrm>
            <a:off x="620734" y="5719060"/>
            <a:ext cx="6315029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Të ardhurat e Qeverisë së Përgjithshme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(miliardë lekë)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713A6DF-39E1-5A05-7449-BFFD082E5DAF}"/>
              </a:ext>
            </a:extLst>
          </p:cNvPr>
          <p:cNvSpPr/>
          <p:nvPr/>
        </p:nvSpPr>
        <p:spPr>
          <a:xfrm>
            <a:off x="3778250" y="8185963"/>
            <a:ext cx="3765550" cy="2507437"/>
          </a:xfrm>
          <a:custGeom>
            <a:avLst/>
            <a:gdLst/>
            <a:ahLst/>
            <a:cxnLst/>
            <a:rect l="l" t="t" r="r" b="b"/>
            <a:pathLst>
              <a:path w="7213675" h="3501376">
                <a:moveTo>
                  <a:pt x="0" y="0"/>
                </a:moveTo>
                <a:lnTo>
                  <a:pt x="7213676" y="0"/>
                </a:lnTo>
                <a:lnTo>
                  <a:pt x="7213676" y="3501376"/>
                </a:lnTo>
                <a:lnTo>
                  <a:pt x="0" y="3501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9" t="-1113" r="-77225" b="-1317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algn="l" rtl="0"/>
            <a:endParaRPr lang="sq-AL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BD2DAF-C9C3-24E2-5D89-F1967AB81495}"/>
              </a:ext>
            </a:extLst>
          </p:cNvPr>
          <p:cNvGrpSpPr/>
          <p:nvPr/>
        </p:nvGrpSpPr>
        <p:grpSpPr>
          <a:xfrm>
            <a:off x="860" y="215910"/>
            <a:ext cx="3396390" cy="304044"/>
            <a:chOff x="860" y="215910"/>
            <a:chExt cx="3132903" cy="304044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0D0B258D-1490-7FBC-1B7F-7AF4D58FFB35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3570EEC0-B969-C2CD-421C-551A645EA65B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F39210F6-13C0-AA6A-513D-1FFF6C451372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E5B2168-F6C6-259F-F422-BBBD23D588AD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735969E7-DC2C-F46C-63B7-9BA9A5B94C16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Faktit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për Qytetarët </a:t>
                </a:r>
              </a:p>
            </p:txBody>
          </p:sp>
          <p:sp>
            <p:nvSpPr>
              <p:cNvPr id="14" name="TextBox 21">
                <a:extLst>
                  <a:ext uri="{FF2B5EF4-FFF2-40B4-BE49-F238E27FC236}">
                    <a16:creationId xmlns:a16="http://schemas.microsoft.com/office/drawing/2014/main" id="{E4CFB065-D662-57B4-7034-2D766F9C3155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en-US" sz="1200" b="1" spc="4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7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28" name="Group 5">
            <a:extLst>
              <a:ext uri="{FF2B5EF4-FFF2-40B4-BE49-F238E27FC236}">
                <a16:creationId xmlns:a16="http://schemas.microsoft.com/office/drawing/2014/main" id="{27C9F038-C55C-F370-42CF-7B1E1E5680DD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BDC23C85-1634-2127-7B0C-AC8EF0E8174B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7F1CC86E-E0CE-B2B4-877E-B884DE745A70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1" name="Group 15">
            <a:extLst>
              <a:ext uri="{FF2B5EF4-FFF2-40B4-BE49-F238E27FC236}">
                <a16:creationId xmlns:a16="http://schemas.microsoft.com/office/drawing/2014/main" id="{30596235-4BAF-D4BB-D8CA-57B39265BE34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2758B0EF-12EE-A010-D5B5-CF6D809D42C3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3" name="TextBox 17">
              <a:extLst>
                <a:ext uri="{FF2B5EF4-FFF2-40B4-BE49-F238E27FC236}">
                  <a16:creationId xmlns:a16="http://schemas.microsoft.com/office/drawing/2014/main" id="{9851AE23-DBF6-A052-B986-81FF687C960A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4" name="Group 18">
            <a:extLst>
              <a:ext uri="{FF2B5EF4-FFF2-40B4-BE49-F238E27FC236}">
                <a16:creationId xmlns:a16="http://schemas.microsoft.com/office/drawing/2014/main" id="{E18DF945-E578-13C4-4115-22B73579C95E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4B3C8F51-A32F-BFA7-DDD6-EB11A945774C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16029004-3093-1CF4-30C5-CAD3C56ED239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35884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1A2C-6597-082D-7AF0-368DE5A13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A2AF91C5-6F82-7B12-ACFD-93C891F8E49A}"/>
              </a:ext>
            </a:extLst>
          </p:cNvPr>
          <p:cNvSpPr txBox="1"/>
          <p:nvPr/>
        </p:nvSpPr>
        <p:spPr>
          <a:xfrm>
            <a:off x="755999" y="689325"/>
            <a:ext cx="6072664" cy="430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 rtl="0"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TË ARDHURAT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A5861-38E1-03E6-8DEB-1C0F2E1199BA}"/>
              </a:ext>
            </a:extLst>
          </p:cNvPr>
          <p:cNvSpPr/>
          <p:nvPr/>
        </p:nvSpPr>
        <p:spPr>
          <a:xfrm>
            <a:off x="501650" y="1262978"/>
            <a:ext cx="6547808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Të ardhurat</a:t>
            </a:r>
            <a:r>
              <a:rPr lang="en-US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b="1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kryesore</a:t>
            </a:r>
            <a:r>
              <a:rPr lang="en-US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b="1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të</a:t>
            </a: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Qeverisë së  Përgjithshme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(miliardë lekë)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0BF14F6-3C74-DE52-9816-3718BA5E5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5365372"/>
              </p:ext>
            </p:extLst>
          </p:nvPr>
        </p:nvGraphicFramePr>
        <p:xfrm>
          <a:off x="501650" y="1609264"/>
          <a:ext cx="6547808" cy="3070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D10810-EED2-C472-1496-8F0FEE42E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272150"/>
              </p:ext>
            </p:extLst>
          </p:nvPr>
        </p:nvGraphicFramePr>
        <p:xfrm>
          <a:off x="501650" y="4909528"/>
          <a:ext cx="6547808" cy="10683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904">
                  <a:extLst>
                    <a:ext uri="{9D8B030D-6E8A-4147-A177-3AD203B41FA5}">
                      <a16:colId xmlns:a16="http://schemas.microsoft.com/office/drawing/2014/main" val="3608872522"/>
                    </a:ext>
                  </a:extLst>
                </a:gridCol>
                <a:gridCol w="3273904">
                  <a:extLst>
                    <a:ext uri="{9D8B030D-6E8A-4147-A177-3AD203B41FA5}">
                      <a16:colId xmlns:a16="http://schemas.microsoft.com/office/drawing/2014/main" val="994170029"/>
                    </a:ext>
                  </a:extLst>
                </a:gridCol>
              </a:tblGrid>
              <a:tr h="534155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ë mbledhjen e të ardhurave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patën efekt </a:t>
                      </a:r>
                      <a:r>
                        <a:rPr lang="sq-AL" sz="1400" b="1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pozitiv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z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hvillimet e mëposhtme :</a:t>
                      </a:r>
                    </a:p>
                    <a:p>
                      <a:pPr algn="just" rtl="0"/>
                      <a:endParaRPr lang="sq-AL" sz="140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 ardhura më të larta nga TVSH-ja për shkak të rimëkëmbjes dhe konsolidimit të fortë të ekonomisë shqiptare, veçanërisht në sektorët e tregtisë, transportit, ndërtimit dhe turizmit.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Të ardhura më të larta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nga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t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timi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mbi të ardhurat personale për shkak të reformave në paga dhe rritjes së punësimit në sektorin privat dhe publik.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Më shumë automjete të regjistruara dhe konsum më i lartë i karburantit që rezulton në rritjen e taksave të automjeteve dhe të karbonit.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Zbatimi i masave për luftën kundër informalitetit që sjell rritjen e ndërgjegjësimit të taksapaguesve dhe uljen e punës së padeklaruar.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      D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isa zhvillime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që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patën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efekt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             </a:t>
                      </a:r>
                    </a:p>
                    <a:p>
                      <a:pPr marL="0" algn="just" defTabSz="914400" rtl="0" eaLnBrk="1" latinLnBrk="0" hangingPunct="1"/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      </a:t>
                      </a:r>
                      <a:r>
                        <a:rPr lang="sq-AL" sz="1400" b="1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negativ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në të ardhurat e qeverisë</a:t>
                      </a:r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algn="just" defTabSz="914400" rtl="0" eaLnBrk="1" latinLnBrk="0" hangingPunct="1"/>
                      <a:r>
                        <a:rPr lang="en-US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janë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algn="just" defTabSz="914400" rtl="0" eaLnBrk="1" latinLnBrk="0" hangingPunct="1"/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TVSH-ja mbi importet është më e ulët k</a:t>
                      </a:r>
                      <a:r>
                        <a:rPr lang="en-GB" sz="1400" b="0" kern="1200" spc="4" noProof="0" dirty="0" err="1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undrejt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plani</a:t>
                      </a:r>
                      <a:r>
                        <a:rPr lang="en-GB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t</a:t>
                      </a: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 për shkak të rënies së ndjeshme të kursit të këmbimit të lekut shqiptar me monedhat e tjera kryesore.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Konsumi më i ulët i duhanit rezultoi në më pak akcizë sesa ishte planifikuar.</a:t>
                      </a:r>
                    </a:p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sq-AL" sz="1400" b="0" kern="1200" spc="4" noProof="0" dirty="0">
                          <a:solidFill>
                            <a:srgbClr val="365B6D"/>
                          </a:solidFill>
                          <a:latin typeface="Barlow"/>
                          <a:ea typeface="+mn-ea"/>
                          <a:cs typeface="+mn-cs"/>
                        </a:rPr>
                        <a:t>Mbyllja e kompanisë KURUM gjatë vitit 2024, si dhe efektet nga sektorët e energjisë elektrike dhe nxjerrjes së mineraleve.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900109"/>
                  </a:ext>
                </a:extLst>
              </a:tr>
              <a:tr h="5341556">
                <a:tc>
                  <a:txBody>
                    <a:bodyPr/>
                    <a:lstStyle/>
                    <a:p>
                      <a:pPr marL="259080" marR="0" lvl="1" indent="-12954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954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sq-AL" sz="1400" b="0" kern="1200" spc="4" noProof="0" dirty="0">
                        <a:solidFill>
                          <a:srgbClr val="365B6D"/>
                        </a:solidFill>
                        <a:latin typeface="Barlow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150996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810347E6-8722-195D-8D9D-31E8056E6CBF}"/>
              </a:ext>
            </a:extLst>
          </p:cNvPr>
          <p:cNvGrpSpPr/>
          <p:nvPr/>
        </p:nvGrpSpPr>
        <p:grpSpPr>
          <a:xfrm>
            <a:off x="4464050" y="241300"/>
            <a:ext cx="3092451" cy="291705"/>
            <a:chOff x="4464050" y="241300"/>
            <a:chExt cx="3092451" cy="291705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AA18061E-D545-8C52-8198-9916D9E02CA9}"/>
                </a:ext>
              </a:extLst>
            </p:cNvPr>
            <p:cNvGrpSpPr/>
            <p:nvPr/>
          </p:nvGrpSpPr>
          <p:grpSpPr>
            <a:xfrm rot="5400000">
              <a:off x="5979155" y="-1044342"/>
              <a:ext cx="63104" cy="3091589"/>
              <a:chOff x="0" y="0"/>
              <a:chExt cx="17101" cy="934750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EB1A3216-BC25-CE40-7EBA-CF146A077670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14" name="TextBox 4">
                <a:extLst>
                  <a:ext uri="{FF2B5EF4-FFF2-40B4-BE49-F238E27FC236}">
                    <a16:creationId xmlns:a16="http://schemas.microsoft.com/office/drawing/2014/main" id="{9D4A85E2-2DA3-4683-336A-A91C0859B5DD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9" name="Group 19">
              <a:extLst>
                <a:ext uri="{FF2B5EF4-FFF2-40B4-BE49-F238E27FC236}">
                  <a16:creationId xmlns:a16="http://schemas.microsoft.com/office/drawing/2014/main" id="{D9F5B048-9A76-2928-AFFE-5DCEAE3547B5}"/>
                </a:ext>
              </a:extLst>
            </p:cNvPr>
            <p:cNvGrpSpPr/>
            <p:nvPr/>
          </p:nvGrpSpPr>
          <p:grpSpPr>
            <a:xfrm>
              <a:off x="4464050" y="241300"/>
              <a:ext cx="3036746" cy="194284"/>
              <a:chOff x="120176" y="-97609"/>
              <a:chExt cx="2266969" cy="233489"/>
            </a:xfrm>
          </p:grpSpPr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51B96A07-3589-C4DB-5481-075678E2CB43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për Qytetarët</a:t>
                </a:r>
              </a:p>
            </p:txBody>
          </p:sp>
          <p:sp>
            <p:nvSpPr>
              <p:cNvPr id="12" name="TextBox 21">
                <a:extLst>
                  <a:ext uri="{FF2B5EF4-FFF2-40B4-BE49-F238E27FC236}">
                    <a16:creationId xmlns:a16="http://schemas.microsoft.com/office/drawing/2014/main" id="{6D6C8C3C-61BA-F726-2AF1-C7816B547191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en-US" sz="1200" b="1" spc="4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8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15" name="Group 5">
            <a:extLst>
              <a:ext uri="{FF2B5EF4-FFF2-40B4-BE49-F238E27FC236}">
                <a16:creationId xmlns:a16="http://schemas.microsoft.com/office/drawing/2014/main" id="{5699A55A-EC26-9038-2E18-27E52BB104C0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6B3831C-8157-C22B-8D06-586271D456D8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76D69D6C-F235-D298-E1D8-F07C67FD9300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3" name="Group 15">
            <a:extLst>
              <a:ext uri="{FF2B5EF4-FFF2-40B4-BE49-F238E27FC236}">
                <a16:creationId xmlns:a16="http://schemas.microsoft.com/office/drawing/2014/main" id="{5354EFCD-0B08-0542-6174-EF0007AA92CB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BB347AD-4A3B-DC90-5A81-3782E8272056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9B98A7B6-BA8B-1B0C-3280-E273E8ED2DF6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6" name="Group 8">
            <a:extLst>
              <a:ext uri="{FF2B5EF4-FFF2-40B4-BE49-F238E27FC236}">
                <a16:creationId xmlns:a16="http://schemas.microsoft.com/office/drawing/2014/main" id="{E909B39C-EC8B-3F59-55A1-A8F9175D44B2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67DD774-5EB6-17FE-DC2C-BDAE43B8B010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57BAD58E-C182-7CCB-6917-B275E30D647A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9" name="Group 18">
            <a:extLst>
              <a:ext uri="{FF2B5EF4-FFF2-40B4-BE49-F238E27FC236}">
                <a16:creationId xmlns:a16="http://schemas.microsoft.com/office/drawing/2014/main" id="{67A696AE-6E07-A3F6-3F56-CB02EFF1C46B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B5AADE9-9EB6-1579-68CB-09FEDF001E22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1" name="TextBox 20">
              <a:extLst>
                <a:ext uri="{FF2B5EF4-FFF2-40B4-BE49-F238E27FC236}">
                  <a16:creationId xmlns:a16="http://schemas.microsoft.com/office/drawing/2014/main" id="{6354E87B-0166-0D68-2207-F62A01004ABA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8401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D19B2-5E99-7AC4-CC31-99C68A04B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10C42EDF-2B3E-C8F0-9968-08C3E1D5C2AE}"/>
              </a:ext>
            </a:extLst>
          </p:cNvPr>
          <p:cNvSpPr txBox="1"/>
          <p:nvPr/>
        </p:nvSpPr>
        <p:spPr>
          <a:xfrm>
            <a:off x="756000" y="604819"/>
            <a:ext cx="4420994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ts val="3919"/>
              </a:lnSpc>
              <a:spcBef>
                <a:spcPct val="0"/>
              </a:spcBef>
            </a:pPr>
            <a:r>
              <a:rPr lang="sq-AL" sz="2799" b="1" noProof="0" dirty="0">
                <a:solidFill>
                  <a:srgbClr val="365B6D"/>
                </a:solidFill>
                <a:latin typeface="Barlow Bold"/>
                <a:ea typeface="Barlow Bold"/>
                <a:cs typeface="Barlow Bold"/>
                <a:sym typeface="Barlow Bold"/>
              </a:rPr>
              <a:t>SHPENZIMET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F99CB6-78A2-D745-8CF6-7C0D036DAAC4}"/>
              </a:ext>
            </a:extLst>
          </p:cNvPr>
          <p:cNvGrpSpPr/>
          <p:nvPr/>
        </p:nvGrpSpPr>
        <p:grpSpPr>
          <a:xfrm>
            <a:off x="794100" y="1036531"/>
            <a:ext cx="6047038" cy="2149304"/>
            <a:chOff x="781625" y="1444796"/>
            <a:chExt cx="6047038" cy="244799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9DD34AF-C627-4F48-1023-FA751FEA4F3F}"/>
                </a:ext>
              </a:extLst>
            </p:cNvPr>
            <p:cNvSpPr/>
            <p:nvPr/>
          </p:nvSpPr>
          <p:spPr>
            <a:xfrm>
              <a:off x="781625" y="1456567"/>
              <a:ext cx="1961368" cy="1205366"/>
            </a:xfrm>
            <a:custGeom>
              <a:avLst/>
              <a:gdLst>
                <a:gd name="connsiteX0" fmla="*/ 11063 w 1390939"/>
                <a:gd name="connsiteY0" fmla="*/ 52125 h 867129"/>
                <a:gd name="connsiteX1" fmla="*/ 479 w 1390939"/>
                <a:gd name="connsiteY1" fmla="*/ 511442 h 867129"/>
                <a:gd name="connsiteX2" fmla="*/ 17413 w 1390939"/>
                <a:gd name="connsiteY2" fmla="*/ 718875 h 867129"/>
                <a:gd name="connsiteX3" fmla="*/ 70329 w 1390939"/>
                <a:gd name="connsiteY3" fmla="*/ 786609 h 867129"/>
                <a:gd name="connsiteX4" fmla="*/ 165579 w 1390939"/>
                <a:gd name="connsiteY4" fmla="*/ 788725 h 867129"/>
                <a:gd name="connsiteX5" fmla="*/ 823863 w 1390939"/>
                <a:gd name="connsiteY5" fmla="*/ 828942 h 867129"/>
                <a:gd name="connsiteX6" fmla="*/ 1236613 w 1390939"/>
                <a:gd name="connsiteY6" fmla="*/ 867042 h 867129"/>
                <a:gd name="connsiteX7" fmla="*/ 1338213 w 1390939"/>
                <a:gd name="connsiteY7" fmla="*/ 837409 h 867129"/>
                <a:gd name="connsiteX8" fmla="*/ 1386896 w 1390939"/>
                <a:gd name="connsiteY8" fmla="*/ 776025 h 867129"/>
                <a:gd name="connsiteX9" fmla="*/ 1384779 w 1390939"/>
                <a:gd name="connsiteY9" fmla="*/ 568592 h 867129"/>
                <a:gd name="connsiteX10" fmla="*/ 1357263 w 1390939"/>
                <a:gd name="connsiteY10" fmla="*/ 223575 h 867129"/>
                <a:gd name="connsiteX11" fmla="*/ 1333979 w 1390939"/>
                <a:gd name="connsiteY11" fmla="*/ 45775 h 867129"/>
                <a:gd name="connsiteX12" fmla="*/ 1287413 w 1390939"/>
                <a:gd name="connsiteY12" fmla="*/ 11909 h 867129"/>
                <a:gd name="connsiteX13" fmla="*/ 720146 w 1390939"/>
                <a:gd name="connsiteY13" fmla="*/ 7675 h 867129"/>
                <a:gd name="connsiteX14" fmla="*/ 239663 w 1390939"/>
                <a:gd name="connsiteY14" fmla="*/ 7675 h 867129"/>
                <a:gd name="connsiteX15" fmla="*/ 72446 w 1390939"/>
                <a:gd name="connsiteY15" fmla="*/ 5559 h 867129"/>
                <a:gd name="connsiteX16" fmla="*/ 11063 w 1390939"/>
                <a:gd name="connsiteY16" fmla="*/ 52125 h 86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939" h="867129">
                  <a:moveTo>
                    <a:pt x="11063" y="52125"/>
                  </a:moveTo>
                  <a:cubicBezTo>
                    <a:pt x="-931" y="136439"/>
                    <a:pt x="-579" y="400317"/>
                    <a:pt x="479" y="511442"/>
                  </a:cubicBezTo>
                  <a:cubicBezTo>
                    <a:pt x="1537" y="622567"/>
                    <a:pt x="5771" y="673014"/>
                    <a:pt x="17413" y="718875"/>
                  </a:cubicBezTo>
                  <a:cubicBezTo>
                    <a:pt x="29055" y="764736"/>
                    <a:pt x="45635" y="774967"/>
                    <a:pt x="70329" y="786609"/>
                  </a:cubicBezTo>
                  <a:cubicBezTo>
                    <a:pt x="95023" y="798251"/>
                    <a:pt x="165579" y="788725"/>
                    <a:pt x="165579" y="788725"/>
                  </a:cubicBezTo>
                  <a:lnTo>
                    <a:pt x="823863" y="828942"/>
                  </a:lnTo>
                  <a:cubicBezTo>
                    <a:pt x="1002369" y="841995"/>
                    <a:pt x="1150888" y="865631"/>
                    <a:pt x="1236613" y="867042"/>
                  </a:cubicBezTo>
                  <a:cubicBezTo>
                    <a:pt x="1322338" y="868453"/>
                    <a:pt x="1313166" y="852578"/>
                    <a:pt x="1338213" y="837409"/>
                  </a:cubicBezTo>
                  <a:cubicBezTo>
                    <a:pt x="1363260" y="822240"/>
                    <a:pt x="1379135" y="820828"/>
                    <a:pt x="1386896" y="776025"/>
                  </a:cubicBezTo>
                  <a:cubicBezTo>
                    <a:pt x="1394657" y="731222"/>
                    <a:pt x="1389718" y="660667"/>
                    <a:pt x="1384779" y="568592"/>
                  </a:cubicBezTo>
                  <a:cubicBezTo>
                    <a:pt x="1379840" y="476517"/>
                    <a:pt x="1365730" y="310711"/>
                    <a:pt x="1357263" y="223575"/>
                  </a:cubicBezTo>
                  <a:cubicBezTo>
                    <a:pt x="1348796" y="136439"/>
                    <a:pt x="1345621" y="81053"/>
                    <a:pt x="1333979" y="45775"/>
                  </a:cubicBezTo>
                  <a:cubicBezTo>
                    <a:pt x="1322337" y="10497"/>
                    <a:pt x="1389719" y="18259"/>
                    <a:pt x="1287413" y="11909"/>
                  </a:cubicBezTo>
                  <a:cubicBezTo>
                    <a:pt x="1185108" y="5559"/>
                    <a:pt x="720146" y="7675"/>
                    <a:pt x="720146" y="7675"/>
                  </a:cubicBezTo>
                  <a:lnTo>
                    <a:pt x="239663" y="7675"/>
                  </a:lnTo>
                  <a:cubicBezTo>
                    <a:pt x="131713" y="7322"/>
                    <a:pt x="109488" y="-1849"/>
                    <a:pt x="72446" y="5559"/>
                  </a:cubicBezTo>
                  <a:cubicBezTo>
                    <a:pt x="35404" y="12967"/>
                    <a:pt x="23057" y="-32189"/>
                    <a:pt x="11063" y="52125"/>
                  </a:cubicBezTo>
                  <a:close/>
                </a:path>
              </a:pathLst>
            </a:custGeom>
            <a:solidFill>
              <a:srgbClr val="D18F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r>
                <a:rPr lang="sq-AL" sz="1400" noProof="0" dirty="0">
                  <a:latin typeface="Barlow" panose="00000500000000000000" pitchFamily="2" charset="0"/>
                </a:rPr>
                <a:t>shpenzime të planifikuara</a:t>
              </a:r>
            </a:p>
            <a:p>
              <a:pPr lvl="0" algn="ctr" rtl="0"/>
              <a:r>
                <a:rPr lang="sq-AL" sz="1400" noProof="0" dirty="0">
                  <a:latin typeface="Barlow" panose="00000500000000000000" pitchFamily="2" charset="0"/>
                </a:rPr>
                <a:t>737 miliardë lekë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7C2919-80CD-2A2E-0B00-73F7B767AA3D}"/>
                </a:ext>
              </a:extLst>
            </p:cNvPr>
            <p:cNvSpPr/>
            <p:nvPr/>
          </p:nvSpPr>
          <p:spPr>
            <a:xfrm>
              <a:off x="2852616" y="2661933"/>
              <a:ext cx="1934096" cy="1205368"/>
            </a:xfrm>
            <a:custGeom>
              <a:avLst/>
              <a:gdLst>
                <a:gd name="connsiteX0" fmla="*/ 21458 w 2467191"/>
                <a:gd name="connsiteY0" fmla="*/ 529368 h 1113573"/>
                <a:gd name="connsiteX1" fmla="*/ 144225 w 2467191"/>
                <a:gd name="connsiteY1" fmla="*/ 1003501 h 1113573"/>
                <a:gd name="connsiteX2" fmla="*/ 178091 w 2467191"/>
                <a:gd name="connsiteY2" fmla="*/ 1083934 h 1113573"/>
                <a:gd name="connsiteX3" fmla="*/ 211958 w 2467191"/>
                <a:gd name="connsiteY3" fmla="*/ 1083934 h 1113573"/>
                <a:gd name="connsiteX4" fmla="*/ 1740191 w 2467191"/>
                <a:gd name="connsiteY4" fmla="*/ 1109334 h 1113573"/>
                <a:gd name="connsiteX5" fmla="*/ 2383658 w 2467191"/>
                <a:gd name="connsiteY5" fmla="*/ 1096634 h 1113573"/>
                <a:gd name="connsiteX6" fmla="*/ 2464091 w 2467191"/>
                <a:gd name="connsiteY6" fmla="*/ 952701 h 1113573"/>
                <a:gd name="connsiteX7" fmla="*/ 2430225 w 2467191"/>
                <a:gd name="connsiteY7" fmla="*/ 410834 h 1113573"/>
                <a:gd name="connsiteX8" fmla="*/ 2358258 w 2467191"/>
                <a:gd name="connsiteY8" fmla="*/ 101801 h 1113573"/>
                <a:gd name="connsiteX9" fmla="*/ 2252425 w 2467191"/>
                <a:gd name="connsiteY9" fmla="*/ 4434 h 1113573"/>
                <a:gd name="connsiteX10" fmla="*/ 1520058 w 2467191"/>
                <a:gd name="connsiteY10" fmla="*/ 25601 h 1113573"/>
                <a:gd name="connsiteX11" fmla="*/ 360125 w 2467191"/>
                <a:gd name="connsiteY11" fmla="*/ 106034 h 1113573"/>
                <a:gd name="connsiteX12" fmla="*/ 110358 w 2467191"/>
                <a:gd name="connsiteY12" fmla="*/ 156834 h 1113573"/>
                <a:gd name="connsiteX13" fmla="*/ 8758 w 2467191"/>
                <a:gd name="connsiteY13" fmla="*/ 258434 h 1113573"/>
                <a:gd name="connsiteX14" fmla="*/ 21458 w 2467191"/>
                <a:gd name="connsiteY14" fmla="*/ 529368 h 11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67191" h="1113573">
                  <a:moveTo>
                    <a:pt x="21458" y="529368"/>
                  </a:moveTo>
                  <a:cubicBezTo>
                    <a:pt x="44036" y="653546"/>
                    <a:pt x="118120" y="911073"/>
                    <a:pt x="144225" y="1003501"/>
                  </a:cubicBezTo>
                  <a:cubicBezTo>
                    <a:pt x="170330" y="1095929"/>
                    <a:pt x="166802" y="1070529"/>
                    <a:pt x="178091" y="1083934"/>
                  </a:cubicBezTo>
                  <a:cubicBezTo>
                    <a:pt x="189380" y="1097339"/>
                    <a:pt x="211958" y="1083934"/>
                    <a:pt x="211958" y="1083934"/>
                  </a:cubicBezTo>
                  <a:lnTo>
                    <a:pt x="1740191" y="1109334"/>
                  </a:lnTo>
                  <a:cubicBezTo>
                    <a:pt x="2102141" y="1111451"/>
                    <a:pt x="2263008" y="1122739"/>
                    <a:pt x="2383658" y="1096634"/>
                  </a:cubicBezTo>
                  <a:cubicBezTo>
                    <a:pt x="2504308" y="1070529"/>
                    <a:pt x="2456330" y="1067001"/>
                    <a:pt x="2464091" y="952701"/>
                  </a:cubicBezTo>
                  <a:cubicBezTo>
                    <a:pt x="2471852" y="838401"/>
                    <a:pt x="2447864" y="552651"/>
                    <a:pt x="2430225" y="410834"/>
                  </a:cubicBezTo>
                  <a:cubicBezTo>
                    <a:pt x="2412586" y="269017"/>
                    <a:pt x="2387891" y="169534"/>
                    <a:pt x="2358258" y="101801"/>
                  </a:cubicBezTo>
                  <a:cubicBezTo>
                    <a:pt x="2328625" y="34068"/>
                    <a:pt x="2392125" y="17134"/>
                    <a:pt x="2252425" y="4434"/>
                  </a:cubicBezTo>
                  <a:cubicBezTo>
                    <a:pt x="2112725" y="-8266"/>
                    <a:pt x="1835441" y="8668"/>
                    <a:pt x="1520058" y="25601"/>
                  </a:cubicBezTo>
                  <a:cubicBezTo>
                    <a:pt x="1204675" y="42534"/>
                    <a:pt x="595075" y="84162"/>
                    <a:pt x="360125" y="106034"/>
                  </a:cubicBezTo>
                  <a:cubicBezTo>
                    <a:pt x="125175" y="127906"/>
                    <a:pt x="168919" y="131434"/>
                    <a:pt x="110358" y="156834"/>
                  </a:cubicBezTo>
                  <a:cubicBezTo>
                    <a:pt x="51797" y="182234"/>
                    <a:pt x="24280" y="197756"/>
                    <a:pt x="8758" y="258434"/>
                  </a:cubicBezTo>
                  <a:cubicBezTo>
                    <a:pt x="-6764" y="319112"/>
                    <a:pt x="-1120" y="405190"/>
                    <a:pt x="21458" y="529368"/>
                  </a:cubicBezTo>
                  <a:close/>
                </a:path>
              </a:pathLst>
            </a:custGeom>
            <a:solidFill>
              <a:srgbClr val="365B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r>
                <a:rPr lang="sq-AL" sz="1400" noProof="0" dirty="0">
                  <a:latin typeface="Barlow" panose="00000500000000000000" pitchFamily="2" charset="0"/>
                </a:rPr>
                <a:t>shpenzime </a:t>
              </a:r>
              <a:r>
                <a:rPr lang="en-GB" sz="1400" noProof="0" dirty="0" err="1">
                  <a:latin typeface="Barlow" panose="00000500000000000000" pitchFamily="2" charset="0"/>
                </a:rPr>
                <a:t>faktike</a:t>
              </a:r>
              <a:r>
                <a:rPr lang="en-GB" sz="1400" noProof="0" dirty="0">
                  <a:latin typeface="Barlow" panose="00000500000000000000" pitchFamily="2" charset="0"/>
                </a:rPr>
                <a:t> </a:t>
              </a:r>
              <a:endParaRPr lang="sq-AL" sz="1400" noProof="0" dirty="0">
                <a:latin typeface="Barlow" panose="00000500000000000000" pitchFamily="2" charset="0"/>
              </a:endParaRPr>
            </a:p>
            <a:p>
              <a:pPr lvl="0" algn="ctr" rtl="0"/>
              <a:r>
                <a:rPr lang="sq-AL" sz="1400" noProof="0" dirty="0">
                  <a:latin typeface="Barlow" panose="00000500000000000000" pitchFamily="2" charset="0"/>
                </a:rPr>
                <a:t>28.8% e PBB-së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F845FD-1ABB-17D3-7195-4BA2507FAF42}"/>
                </a:ext>
              </a:extLst>
            </p:cNvPr>
            <p:cNvSpPr/>
            <p:nvPr/>
          </p:nvSpPr>
          <p:spPr>
            <a:xfrm>
              <a:off x="2832529" y="1444796"/>
              <a:ext cx="1945229" cy="1165152"/>
            </a:xfrm>
            <a:custGeom>
              <a:avLst/>
              <a:gdLst>
                <a:gd name="connsiteX0" fmla="*/ 10697 w 1379494"/>
                <a:gd name="connsiteY0" fmla="*/ 135515 h 775813"/>
                <a:gd name="connsiteX1" fmla="*/ 13872 w 1379494"/>
                <a:gd name="connsiteY1" fmla="*/ 641927 h 775813"/>
                <a:gd name="connsiteX2" fmla="*/ 102772 w 1379494"/>
                <a:gd name="connsiteY2" fmla="*/ 770515 h 775813"/>
                <a:gd name="connsiteX3" fmla="*/ 636172 w 1379494"/>
                <a:gd name="connsiteY3" fmla="*/ 753052 h 775813"/>
                <a:gd name="connsiteX4" fmla="*/ 1244185 w 1379494"/>
                <a:gd name="connsiteY4" fmla="*/ 721302 h 775813"/>
                <a:gd name="connsiteX5" fmla="*/ 1372772 w 1379494"/>
                <a:gd name="connsiteY5" fmla="*/ 641927 h 775813"/>
                <a:gd name="connsiteX6" fmla="*/ 1360072 w 1379494"/>
                <a:gd name="connsiteY6" fmla="*/ 216477 h 775813"/>
                <a:gd name="connsiteX7" fmla="*/ 1348960 w 1379494"/>
                <a:gd name="connsiteY7" fmla="*/ 37090 h 775813"/>
                <a:gd name="connsiteX8" fmla="*/ 1085435 w 1379494"/>
                <a:gd name="connsiteY8" fmla="*/ 18040 h 775813"/>
                <a:gd name="connsiteX9" fmla="*/ 434560 w 1379494"/>
                <a:gd name="connsiteY9" fmla="*/ 2165 h 775813"/>
                <a:gd name="connsiteX10" fmla="*/ 115472 w 1379494"/>
                <a:gd name="connsiteY10" fmla="*/ 16452 h 775813"/>
                <a:gd name="connsiteX11" fmla="*/ 10697 w 1379494"/>
                <a:gd name="connsiteY11" fmla="*/ 135515 h 77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9494" h="775813">
                  <a:moveTo>
                    <a:pt x="10697" y="135515"/>
                  </a:moveTo>
                  <a:cubicBezTo>
                    <a:pt x="-6236" y="239761"/>
                    <a:pt x="-1474" y="536094"/>
                    <a:pt x="13872" y="641927"/>
                  </a:cubicBezTo>
                  <a:cubicBezTo>
                    <a:pt x="29218" y="747760"/>
                    <a:pt x="-945" y="751994"/>
                    <a:pt x="102772" y="770515"/>
                  </a:cubicBezTo>
                  <a:cubicBezTo>
                    <a:pt x="206489" y="789036"/>
                    <a:pt x="636172" y="753052"/>
                    <a:pt x="636172" y="753052"/>
                  </a:cubicBezTo>
                  <a:cubicBezTo>
                    <a:pt x="826407" y="744850"/>
                    <a:pt x="1121418" y="739823"/>
                    <a:pt x="1244185" y="721302"/>
                  </a:cubicBezTo>
                  <a:cubicBezTo>
                    <a:pt x="1366952" y="702781"/>
                    <a:pt x="1353458" y="726064"/>
                    <a:pt x="1372772" y="641927"/>
                  </a:cubicBezTo>
                  <a:cubicBezTo>
                    <a:pt x="1392086" y="557790"/>
                    <a:pt x="1364041" y="317283"/>
                    <a:pt x="1360072" y="216477"/>
                  </a:cubicBezTo>
                  <a:cubicBezTo>
                    <a:pt x="1356103" y="115671"/>
                    <a:pt x="1394733" y="70163"/>
                    <a:pt x="1348960" y="37090"/>
                  </a:cubicBezTo>
                  <a:cubicBezTo>
                    <a:pt x="1303187" y="4017"/>
                    <a:pt x="1237835" y="23861"/>
                    <a:pt x="1085435" y="18040"/>
                  </a:cubicBezTo>
                  <a:cubicBezTo>
                    <a:pt x="933035" y="12219"/>
                    <a:pt x="596220" y="2430"/>
                    <a:pt x="434560" y="2165"/>
                  </a:cubicBezTo>
                  <a:cubicBezTo>
                    <a:pt x="272900" y="1900"/>
                    <a:pt x="186645" y="-7890"/>
                    <a:pt x="115472" y="16452"/>
                  </a:cubicBezTo>
                  <a:cubicBezTo>
                    <a:pt x="44299" y="40794"/>
                    <a:pt x="27630" y="31269"/>
                    <a:pt x="10697" y="135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r>
                <a:rPr lang="sq-AL" sz="1400" noProof="0" dirty="0">
                  <a:solidFill>
                    <a:prstClr val="white"/>
                  </a:solidFill>
                  <a:latin typeface="Barlow" panose="00000500000000000000" pitchFamily="2" charset="0"/>
                </a:rPr>
                <a:t>shpenzime </a:t>
              </a:r>
              <a:r>
                <a:rPr lang="en-GB" sz="1400" noProof="0" dirty="0" err="1">
                  <a:solidFill>
                    <a:prstClr val="white"/>
                  </a:solidFill>
                  <a:latin typeface="Barlow" panose="00000500000000000000" pitchFamily="2" charset="0"/>
                </a:rPr>
                <a:t>faktike</a:t>
              </a:r>
              <a:endParaRPr lang="sq-AL" sz="1400" noProof="0" dirty="0">
                <a:solidFill>
                  <a:prstClr val="white"/>
                </a:solidFill>
                <a:latin typeface="Barlow" panose="00000500000000000000" pitchFamily="2" charset="0"/>
              </a:endParaRPr>
            </a:p>
            <a:p>
              <a:pPr lvl="0" algn="ctr" rtl="0"/>
              <a:r>
                <a:rPr lang="sq-AL" sz="1400" noProof="0" dirty="0">
                  <a:latin typeface="Barlow" panose="00000500000000000000" pitchFamily="2" charset="0"/>
                </a:rPr>
                <a:t>729 miliardë lekë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D0B644-8F17-7843-4667-5FC260F0D298}"/>
                </a:ext>
              </a:extLst>
            </p:cNvPr>
            <p:cNvSpPr/>
            <p:nvPr/>
          </p:nvSpPr>
          <p:spPr>
            <a:xfrm>
              <a:off x="827174" y="2746059"/>
              <a:ext cx="1918804" cy="1146736"/>
            </a:xfrm>
            <a:custGeom>
              <a:avLst/>
              <a:gdLst>
                <a:gd name="connsiteX0" fmla="*/ 2307 w 1360754"/>
                <a:gd name="connsiteY0" fmla="*/ 165248 h 824951"/>
                <a:gd name="connsiteX1" fmla="*/ 11832 w 1360754"/>
                <a:gd name="connsiteY1" fmla="*/ 611336 h 824951"/>
                <a:gd name="connsiteX2" fmla="*/ 45169 w 1360754"/>
                <a:gd name="connsiteY2" fmla="*/ 747861 h 824951"/>
                <a:gd name="connsiteX3" fmla="*/ 313457 w 1360754"/>
                <a:gd name="connsiteY3" fmla="*/ 806598 h 824951"/>
                <a:gd name="connsiteX4" fmla="*/ 1116732 w 1360754"/>
                <a:gd name="connsiteY4" fmla="*/ 820886 h 824951"/>
                <a:gd name="connsiteX5" fmla="*/ 1332632 w 1360754"/>
                <a:gd name="connsiteY5" fmla="*/ 741511 h 824951"/>
                <a:gd name="connsiteX6" fmla="*/ 1359619 w 1360754"/>
                <a:gd name="connsiteY6" fmla="*/ 428773 h 824951"/>
                <a:gd name="connsiteX7" fmla="*/ 1346919 w 1360754"/>
                <a:gd name="connsiteY7" fmla="*/ 116036 h 824951"/>
                <a:gd name="connsiteX8" fmla="*/ 1294532 w 1360754"/>
                <a:gd name="connsiteY8" fmla="*/ 25548 h 824951"/>
                <a:gd name="connsiteX9" fmla="*/ 1169119 w 1360754"/>
                <a:gd name="connsiteY9" fmla="*/ 148 h 824951"/>
                <a:gd name="connsiteX10" fmla="*/ 792882 w 1360754"/>
                <a:gd name="connsiteY10" fmla="*/ 14436 h 824951"/>
                <a:gd name="connsiteX11" fmla="*/ 262657 w 1360754"/>
                <a:gd name="connsiteY11" fmla="*/ 36661 h 824951"/>
                <a:gd name="connsiteX12" fmla="*/ 51519 w 1360754"/>
                <a:gd name="connsiteY12" fmla="*/ 63648 h 824951"/>
                <a:gd name="connsiteX13" fmla="*/ 2307 w 1360754"/>
                <a:gd name="connsiteY13" fmla="*/ 165248 h 82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0754" h="824951">
                  <a:moveTo>
                    <a:pt x="2307" y="165248"/>
                  </a:moveTo>
                  <a:cubicBezTo>
                    <a:pt x="-4308" y="256529"/>
                    <a:pt x="4688" y="514234"/>
                    <a:pt x="11832" y="611336"/>
                  </a:cubicBezTo>
                  <a:cubicBezTo>
                    <a:pt x="18976" y="708438"/>
                    <a:pt x="-5102" y="715317"/>
                    <a:pt x="45169" y="747861"/>
                  </a:cubicBezTo>
                  <a:cubicBezTo>
                    <a:pt x="95440" y="780405"/>
                    <a:pt x="134863" y="794427"/>
                    <a:pt x="313457" y="806598"/>
                  </a:cubicBezTo>
                  <a:cubicBezTo>
                    <a:pt x="492051" y="818769"/>
                    <a:pt x="946870" y="831734"/>
                    <a:pt x="1116732" y="820886"/>
                  </a:cubicBezTo>
                  <a:cubicBezTo>
                    <a:pt x="1286595" y="810038"/>
                    <a:pt x="1292151" y="806863"/>
                    <a:pt x="1332632" y="741511"/>
                  </a:cubicBezTo>
                  <a:cubicBezTo>
                    <a:pt x="1373113" y="676159"/>
                    <a:pt x="1357238" y="533019"/>
                    <a:pt x="1359619" y="428773"/>
                  </a:cubicBezTo>
                  <a:cubicBezTo>
                    <a:pt x="1362000" y="324527"/>
                    <a:pt x="1357767" y="183240"/>
                    <a:pt x="1346919" y="116036"/>
                  </a:cubicBezTo>
                  <a:cubicBezTo>
                    <a:pt x="1336071" y="48832"/>
                    <a:pt x="1324165" y="44863"/>
                    <a:pt x="1294532" y="25548"/>
                  </a:cubicBezTo>
                  <a:cubicBezTo>
                    <a:pt x="1264899" y="6233"/>
                    <a:pt x="1252727" y="2000"/>
                    <a:pt x="1169119" y="148"/>
                  </a:cubicBezTo>
                  <a:cubicBezTo>
                    <a:pt x="1085511" y="-1704"/>
                    <a:pt x="792882" y="14436"/>
                    <a:pt x="792882" y="14436"/>
                  </a:cubicBezTo>
                  <a:lnTo>
                    <a:pt x="262657" y="36661"/>
                  </a:lnTo>
                  <a:cubicBezTo>
                    <a:pt x="139097" y="44863"/>
                    <a:pt x="94911" y="40365"/>
                    <a:pt x="51519" y="63648"/>
                  </a:cubicBezTo>
                  <a:cubicBezTo>
                    <a:pt x="8127" y="86931"/>
                    <a:pt x="8922" y="73967"/>
                    <a:pt x="2307" y="165248"/>
                  </a:cubicBezTo>
                  <a:close/>
                </a:path>
              </a:pathLst>
            </a:custGeom>
            <a:solidFill>
              <a:srgbClr val="5D78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r>
                <a:rPr lang="sq-AL" sz="1400" noProof="0" dirty="0">
                  <a:latin typeface="Barlow" panose="00000500000000000000" pitchFamily="2" charset="0"/>
                </a:rPr>
                <a:t>rritje në krahasim me vitin 2023</a:t>
              </a:r>
            </a:p>
            <a:p>
              <a:pPr lvl="0" algn="ctr" rtl="0"/>
              <a:r>
                <a:rPr lang="en-US" sz="1400" noProof="0" dirty="0">
                  <a:latin typeface="Barlow" panose="00000500000000000000" pitchFamily="2" charset="0"/>
                </a:rPr>
                <a:t>8</a:t>
              </a:r>
              <a:r>
                <a:rPr lang="sq-AL" sz="1400" noProof="0" dirty="0">
                  <a:latin typeface="Barlow" panose="00000500000000000000" pitchFamily="2" charset="0"/>
                </a:rPr>
                <a:t>%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DDC2E8-9D02-8D44-7005-2765A8AF69E6}"/>
                </a:ext>
              </a:extLst>
            </p:cNvPr>
            <p:cNvSpPr/>
            <p:nvPr/>
          </p:nvSpPr>
          <p:spPr>
            <a:xfrm>
              <a:off x="4867295" y="1456567"/>
              <a:ext cx="1961368" cy="1165152"/>
            </a:xfrm>
            <a:custGeom>
              <a:avLst/>
              <a:gdLst>
                <a:gd name="connsiteX0" fmla="*/ 2841 w 1366504"/>
                <a:gd name="connsiteY0" fmla="*/ 126136 h 842202"/>
                <a:gd name="connsiteX1" fmla="*/ 26654 w 1366504"/>
                <a:gd name="connsiteY1" fmla="*/ 581749 h 842202"/>
                <a:gd name="connsiteX2" fmla="*/ 66341 w 1366504"/>
                <a:gd name="connsiteY2" fmla="*/ 759549 h 842202"/>
                <a:gd name="connsiteX3" fmla="*/ 180641 w 1366504"/>
                <a:gd name="connsiteY3" fmla="*/ 840511 h 842202"/>
                <a:gd name="connsiteX4" fmla="*/ 758491 w 1366504"/>
                <a:gd name="connsiteY4" fmla="*/ 810349 h 842202"/>
                <a:gd name="connsiteX5" fmla="*/ 1237916 w 1366504"/>
                <a:gd name="connsiteY5" fmla="*/ 761136 h 842202"/>
                <a:gd name="connsiteX6" fmla="*/ 1337929 w 1366504"/>
                <a:gd name="connsiteY6" fmla="*/ 681761 h 842202"/>
                <a:gd name="connsiteX7" fmla="*/ 1364916 w 1366504"/>
                <a:gd name="connsiteY7" fmla="*/ 449986 h 842202"/>
                <a:gd name="connsiteX8" fmla="*/ 1301416 w 1366504"/>
                <a:gd name="connsiteY8" fmla="*/ 137249 h 842202"/>
                <a:gd name="connsiteX9" fmla="*/ 1252204 w 1366504"/>
                <a:gd name="connsiteY9" fmla="*/ 61049 h 842202"/>
                <a:gd name="connsiteX10" fmla="*/ 1017254 w 1366504"/>
                <a:gd name="connsiteY10" fmla="*/ 30886 h 842202"/>
                <a:gd name="connsiteX11" fmla="*/ 418766 w 1366504"/>
                <a:gd name="connsiteY11" fmla="*/ 8661 h 842202"/>
                <a:gd name="connsiteX12" fmla="*/ 93329 w 1366504"/>
                <a:gd name="connsiteY12" fmla="*/ 10249 h 842202"/>
                <a:gd name="connsiteX13" fmla="*/ 2841 w 1366504"/>
                <a:gd name="connsiteY13" fmla="*/ 126136 h 84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6504" h="842202">
                  <a:moveTo>
                    <a:pt x="2841" y="126136"/>
                  </a:moveTo>
                  <a:cubicBezTo>
                    <a:pt x="-8271" y="221386"/>
                    <a:pt x="16071" y="476180"/>
                    <a:pt x="26654" y="581749"/>
                  </a:cubicBezTo>
                  <a:cubicBezTo>
                    <a:pt x="37237" y="687318"/>
                    <a:pt x="40677" y="716422"/>
                    <a:pt x="66341" y="759549"/>
                  </a:cubicBezTo>
                  <a:cubicBezTo>
                    <a:pt x="92005" y="802676"/>
                    <a:pt x="65283" y="832044"/>
                    <a:pt x="180641" y="840511"/>
                  </a:cubicBezTo>
                  <a:cubicBezTo>
                    <a:pt x="295999" y="848978"/>
                    <a:pt x="582279" y="823578"/>
                    <a:pt x="758491" y="810349"/>
                  </a:cubicBezTo>
                  <a:cubicBezTo>
                    <a:pt x="934703" y="797120"/>
                    <a:pt x="1141343" y="782567"/>
                    <a:pt x="1237916" y="761136"/>
                  </a:cubicBezTo>
                  <a:cubicBezTo>
                    <a:pt x="1334489" y="739705"/>
                    <a:pt x="1316762" y="733619"/>
                    <a:pt x="1337929" y="681761"/>
                  </a:cubicBezTo>
                  <a:cubicBezTo>
                    <a:pt x="1359096" y="629903"/>
                    <a:pt x="1371001" y="540738"/>
                    <a:pt x="1364916" y="449986"/>
                  </a:cubicBezTo>
                  <a:cubicBezTo>
                    <a:pt x="1358831" y="359234"/>
                    <a:pt x="1320201" y="202072"/>
                    <a:pt x="1301416" y="137249"/>
                  </a:cubicBezTo>
                  <a:cubicBezTo>
                    <a:pt x="1282631" y="72426"/>
                    <a:pt x="1299564" y="78776"/>
                    <a:pt x="1252204" y="61049"/>
                  </a:cubicBezTo>
                  <a:cubicBezTo>
                    <a:pt x="1204844" y="43322"/>
                    <a:pt x="1156160" y="39617"/>
                    <a:pt x="1017254" y="30886"/>
                  </a:cubicBezTo>
                  <a:cubicBezTo>
                    <a:pt x="878348" y="22155"/>
                    <a:pt x="572753" y="12100"/>
                    <a:pt x="418766" y="8661"/>
                  </a:cubicBezTo>
                  <a:cubicBezTo>
                    <a:pt x="264779" y="5222"/>
                    <a:pt x="162650" y="-9859"/>
                    <a:pt x="93329" y="10249"/>
                  </a:cubicBezTo>
                  <a:cubicBezTo>
                    <a:pt x="24008" y="30357"/>
                    <a:pt x="13953" y="30886"/>
                    <a:pt x="2841" y="1261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r>
                <a:rPr lang="sq-AL" sz="1400" noProof="0" dirty="0">
                  <a:latin typeface="Barlow" panose="00000500000000000000" pitchFamily="2" charset="0"/>
                </a:rPr>
                <a:t>shkalla e zbatimit të buxhetit</a:t>
              </a:r>
            </a:p>
            <a:p>
              <a:pPr lvl="0" algn="ctr" rtl="0"/>
              <a:r>
                <a:rPr lang="sq-AL" sz="1400" noProof="0" dirty="0">
                  <a:latin typeface="Barlow" panose="00000500000000000000" pitchFamily="2" charset="0"/>
                </a:rPr>
                <a:t>94.5%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38CCAFF-B476-5167-CE04-09A193B4EC52}"/>
              </a:ext>
            </a:extLst>
          </p:cNvPr>
          <p:cNvSpPr/>
          <p:nvPr/>
        </p:nvSpPr>
        <p:spPr>
          <a:xfrm>
            <a:off x="756000" y="3127637"/>
            <a:ext cx="6293458" cy="2462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just" rtl="0"/>
            <a:r>
              <a:rPr lang="sq-AL" sz="1400" spc="4" noProof="0" dirty="0">
                <a:solidFill>
                  <a:schemeClr val="tx1"/>
                </a:solidFill>
                <a:latin typeface="Barlow"/>
              </a:rPr>
              <a:t>Shpenzimet gjithsej të qeverisë së përgjithshme arritën në 729 miliardë lekë, që është ekuivalente me 28.8% të PBB-së.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Shpenzimet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faktike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paraqiten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me </a:t>
            </a:r>
            <a:r>
              <a:rPr lang="sq-AL" sz="1400" spc="4" noProof="0" dirty="0">
                <a:solidFill>
                  <a:schemeClr val="tx1"/>
                </a:solidFill>
                <a:latin typeface="Barlow"/>
              </a:rPr>
              <a:t>realizim në masën 98.8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% </a:t>
            </a:r>
            <a:r>
              <a:rPr lang="sq-AL" sz="1400" spc="4" noProof="0" dirty="0">
                <a:solidFill>
                  <a:schemeClr val="tx1"/>
                </a:solidFill>
                <a:latin typeface="Barlow"/>
              </a:rPr>
              <a:t>të planit vjetor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. </a:t>
            </a:r>
            <a:r>
              <a:rPr lang="sq-AL" sz="1400" spc="4" noProof="0" dirty="0">
                <a:solidFill>
                  <a:schemeClr val="tx1"/>
                </a:solidFill>
                <a:latin typeface="Barlow"/>
              </a:rPr>
              <a:t>Pjesën më të madhe e zënë shpenzimet për fondet speciale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siç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janë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fondi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i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sigurimeve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shoqërore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dhe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shëndetësore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si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dhe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shpenzimet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për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kompensim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pronarësh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, </a:t>
            </a:r>
            <a:r>
              <a:rPr lang="sq-AL" sz="1400" spc="4" noProof="0" dirty="0">
                <a:solidFill>
                  <a:schemeClr val="tx1"/>
                </a:solidFill>
                <a:latin typeface="Barlow"/>
              </a:rPr>
              <a:t>në 42% të shpenzimeve korrente.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sq-AL" sz="1400" spc="4" noProof="0" dirty="0">
                <a:solidFill>
                  <a:schemeClr val="tx1"/>
                </a:solidFill>
                <a:latin typeface="Barlow"/>
              </a:rPr>
              <a:t>Shpenzimet e tjera përfshijnë shpenzimet për personelin, shpenzimet për subvencionet, shpenzimet për interesat e huamarrjes, ato operative dhe të mirëmbajtjes,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shpenzime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të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tjera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sociale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(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siç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janë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pagesa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e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papunësisë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,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ndihma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ekonomike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, 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k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ompesim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për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ish-të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perndjekurit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politik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dhe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bonusi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i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noProof="0" dirty="0" err="1">
                <a:solidFill>
                  <a:schemeClr val="tx1"/>
                </a:solidFill>
                <a:latin typeface="Barlow"/>
              </a:rPr>
              <a:t>lindjeve</a:t>
            </a:r>
            <a:r>
              <a:rPr lang="en-US" sz="1400" spc="4" noProof="0" dirty="0">
                <a:solidFill>
                  <a:schemeClr val="tx1"/>
                </a:solidFill>
                <a:latin typeface="Barlow"/>
              </a:rPr>
              <a:t>),</a:t>
            </a:r>
            <a:r>
              <a:rPr lang="sq-AL" sz="1400" spc="4" noProof="0" dirty="0">
                <a:solidFill>
                  <a:schemeClr val="tx1"/>
                </a:solidFill>
                <a:latin typeface="Barlow"/>
              </a:rPr>
              <a:t> buxheti vendor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en-US" sz="1400" spc="4" dirty="0" err="1">
                <a:solidFill>
                  <a:schemeClr val="tx1"/>
                </a:solidFill>
                <a:latin typeface="Barlow"/>
              </a:rPr>
              <a:t>dhe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 </a:t>
            </a:r>
            <a:r>
              <a:rPr lang="sq-AL" sz="1400" spc="4" noProof="0" dirty="0">
                <a:solidFill>
                  <a:schemeClr val="tx1"/>
                </a:solidFill>
                <a:latin typeface="Barlow"/>
              </a:rPr>
              <a:t>shpenzimet kapitale</a:t>
            </a:r>
            <a:r>
              <a:rPr lang="en-US" sz="1400" spc="4" dirty="0">
                <a:solidFill>
                  <a:schemeClr val="tx1"/>
                </a:solidFill>
                <a:latin typeface="Barlow"/>
              </a:rPr>
              <a:t>.</a:t>
            </a:r>
            <a:endParaRPr lang="sq-AL" sz="1400" spc="4" noProof="0" dirty="0">
              <a:solidFill>
                <a:schemeClr val="tx1"/>
              </a:solidFill>
              <a:latin typeface="Barlow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DF41F39-4639-545E-52A8-9DF3638E88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470792"/>
              </p:ext>
            </p:extLst>
          </p:nvPr>
        </p:nvGraphicFramePr>
        <p:xfrm>
          <a:off x="802418" y="5802271"/>
          <a:ext cx="6120000" cy="112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943BB18-9FF9-FE81-7EAE-AD7B3B24CF25}"/>
              </a:ext>
            </a:extLst>
          </p:cNvPr>
          <p:cNvSpPr/>
          <p:nvPr/>
        </p:nvSpPr>
        <p:spPr>
          <a:xfrm>
            <a:off x="772139" y="5539169"/>
            <a:ext cx="61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Shpenzimet</a:t>
            </a:r>
            <a:r>
              <a:rPr lang="en-US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b="1" noProof="0" dirty="0" err="1">
                <a:solidFill>
                  <a:srgbClr val="365B6D"/>
                </a:solidFill>
                <a:latin typeface="Barlow" panose="00000500000000000000" pitchFamily="2" charset="0"/>
              </a:rPr>
              <a:t>Kryesore</a:t>
            </a: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</a:t>
            </a:r>
            <a:r>
              <a:rPr lang="en-US" sz="1400" b="1" dirty="0" err="1">
                <a:solidFill>
                  <a:srgbClr val="365B6D"/>
                </a:solidFill>
                <a:latin typeface="Barlow" panose="00000500000000000000" pitchFamily="2" charset="0"/>
              </a:rPr>
              <a:t>të</a:t>
            </a:r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 Qeverisë së Përgjithshme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(miliardë lekë)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0EB4126-C399-41D0-7B9B-2C1F4187D5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7422565"/>
              </p:ext>
            </p:extLst>
          </p:nvPr>
        </p:nvGraphicFramePr>
        <p:xfrm>
          <a:off x="756000" y="7339060"/>
          <a:ext cx="6158100" cy="311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8EE1E00-CD56-FFD3-C6E6-562763836E14}"/>
              </a:ext>
            </a:extLst>
          </p:cNvPr>
          <p:cNvSpPr/>
          <p:nvPr/>
        </p:nvSpPr>
        <p:spPr>
          <a:xfrm>
            <a:off x="772139" y="7115770"/>
            <a:ext cx="61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sq-AL" sz="1400" b="1" noProof="0" dirty="0">
                <a:solidFill>
                  <a:srgbClr val="365B6D"/>
                </a:solidFill>
                <a:latin typeface="Barlow" panose="00000500000000000000" pitchFamily="2" charset="0"/>
              </a:rPr>
              <a:t>Shpenzimet korrente të Qeverisë së Përgjithshme </a:t>
            </a:r>
            <a:r>
              <a:rPr lang="sq-AL" sz="1400" noProof="0" dirty="0">
                <a:solidFill>
                  <a:srgbClr val="365B6D"/>
                </a:solidFill>
                <a:latin typeface="Barlow" panose="00000500000000000000" pitchFamily="2" charset="0"/>
              </a:rPr>
              <a:t>(miliardë lekë)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896F82-6F22-9DE1-8835-C9E89240DA16}"/>
              </a:ext>
            </a:extLst>
          </p:cNvPr>
          <p:cNvGrpSpPr/>
          <p:nvPr/>
        </p:nvGrpSpPr>
        <p:grpSpPr>
          <a:xfrm>
            <a:off x="860" y="215910"/>
            <a:ext cx="3132903" cy="304044"/>
            <a:chOff x="860" y="215910"/>
            <a:chExt cx="3132903" cy="304044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209946F4-C329-1CC5-B274-047AD22263C6}"/>
                </a:ext>
              </a:extLst>
            </p:cNvPr>
            <p:cNvGrpSpPr/>
            <p:nvPr/>
          </p:nvGrpSpPr>
          <p:grpSpPr>
            <a:xfrm rot="5400000">
              <a:off x="1515103" y="-1057393"/>
              <a:ext cx="63104" cy="3091589"/>
              <a:chOff x="0" y="0"/>
              <a:chExt cx="17101" cy="934750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B9D45EDD-57E4-8CC4-2DAF-B26784811A06}"/>
                  </a:ext>
                </a:extLst>
              </p:cNvPr>
              <p:cNvSpPr/>
              <p:nvPr/>
            </p:nvSpPr>
            <p:spPr>
              <a:xfrm>
                <a:off x="0" y="0"/>
                <a:ext cx="17101" cy="934750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34750">
                    <a:moveTo>
                      <a:pt x="0" y="0"/>
                    </a:moveTo>
                    <a:lnTo>
                      <a:pt x="17101" y="0"/>
                    </a:lnTo>
                    <a:lnTo>
                      <a:pt x="17101" y="934750"/>
                    </a:lnTo>
                    <a:lnTo>
                      <a:pt x="0" y="934750"/>
                    </a:lnTo>
                    <a:close/>
                  </a:path>
                </a:pathLst>
              </a:custGeom>
              <a:solidFill>
                <a:srgbClr val="365B6D"/>
              </a:solidFill>
            </p:spPr>
            <p:txBody>
              <a:bodyPr/>
              <a:lstStyle/>
              <a:p>
                <a:pPr algn="l" rtl="0"/>
                <a:endParaRPr lang="sq-AL" noProof="0" dirty="0"/>
              </a:p>
            </p:txBody>
          </p:sp>
          <p:sp>
            <p:nvSpPr>
              <p:cNvPr id="22" name="TextBox 4">
                <a:extLst>
                  <a:ext uri="{FF2B5EF4-FFF2-40B4-BE49-F238E27FC236}">
                    <a16:creationId xmlns:a16="http://schemas.microsoft.com/office/drawing/2014/main" id="{E5C80E2D-6E44-825E-6700-8855BFEA0BB8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101" cy="944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0">
                  <a:lnSpc>
                    <a:spcPts val="1871"/>
                  </a:lnSpc>
                </a:pPr>
                <a:endParaRPr lang="sq-AL" noProof="0" dirty="0"/>
              </a:p>
            </p:txBody>
          </p:sp>
        </p:grpSp>
        <p:grpSp>
          <p:nvGrpSpPr>
            <p:cNvPr id="13" name="Group 19">
              <a:extLst>
                <a:ext uri="{FF2B5EF4-FFF2-40B4-BE49-F238E27FC236}">
                  <a16:creationId xmlns:a16="http://schemas.microsoft.com/office/drawing/2014/main" id="{DD529743-7F87-7036-4918-F430AEEF1A5B}"/>
                </a:ext>
              </a:extLst>
            </p:cNvPr>
            <p:cNvGrpSpPr/>
            <p:nvPr/>
          </p:nvGrpSpPr>
          <p:grpSpPr>
            <a:xfrm>
              <a:off x="97017" y="215910"/>
              <a:ext cx="3036746" cy="194284"/>
              <a:chOff x="120176" y="-97609"/>
              <a:chExt cx="2266969" cy="233489"/>
            </a:xfrm>
          </p:grpSpPr>
          <p:sp>
            <p:nvSpPr>
              <p:cNvPr id="14" name="TextBox 20">
                <a:extLst>
                  <a:ext uri="{FF2B5EF4-FFF2-40B4-BE49-F238E27FC236}">
                    <a16:creationId xmlns:a16="http://schemas.microsoft.com/office/drawing/2014/main" id="{D0DD1E59-D379-1653-67E9-E923255900CA}"/>
                  </a:ext>
                </a:extLst>
              </p:cNvPr>
              <p:cNvSpPr txBox="1"/>
              <p:nvPr/>
            </p:nvSpPr>
            <p:spPr>
              <a:xfrm>
                <a:off x="317411" y="-71078"/>
                <a:ext cx="2069734" cy="1926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399"/>
                  </a:lnSpc>
                  <a:spcBef>
                    <a:spcPct val="0"/>
                  </a:spcBef>
                </a:pP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Buxheti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</a:t>
                </a:r>
                <a:r>
                  <a:rPr lang="en-GB" sz="999" spc="3" noProof="0" dirty="0" err="1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Faktik</a:t>
                </a:r>
                <a:r>
                  <a:rPr lang="en-GB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2024 </a:t>
                </a:r>
                <a:r>
                  <a:rPr lang="sq-AL" sz="999" spc="3" noProof="0" dirty="0">
                    <a:solidFill>
                      <a:srgbClr val="1E2732"/>
                    </a:solidFill>
                    <a:latin typeface="Barlow"/>
                    <a:ea typeface="Barlow"/>
                    <a:cs typeface="Barlow"/>
                    <a:sym typeface="Barlow"/>
                  </a:rPr>
                  <a:t> për Qytetarët</a:t>
                </a:r>
              </a:p>
            </p:txBody>
          </p:sp>
          <p:sp>
            <p:nvSpPr>
              <p:cNvPr id="15" name="TextBox 21">
                <a:extLst>
                  <a:ext uri="{FF2B5EF4-FFF2-40B4-BE49-F238E27FC236}">
                    <a16:creationId xmlns:a16="http://schemas.microsoft.com/office/drawing/2014/main" id="{2FD552E6-BB78-69B0-BD8D-6F9A866368DF}"/>
                  </a:ext>
                </a:extLst>
              </p:cNvPr>
              <p:cNvSpPr txBox="1"/>
              <p:nvPr/>
            </p:nvSpPr>
            <p:spPr>
              <a:xfrm>
                <a:off x="120176" y="-97609"/>
                <a:ext cx="140198" cy="233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 rtl="0">
                  <a:lnSpc>
                    <a:spcPts val="1679"/>
                  </a:lnSpc>
                  <a:spcBef>
                    <a:spcPct val="0"/>
                  </a:spcBef>
                </a:pPr>
                <a:r>
                  <a:rPr lang="en-US" sz="1200" b="1" spc="4" noProof="0" dirty="0">
                    <a:solidFill>
                      <a:srgbClr val="E49393"/>
                    </a:solidFill>
                    <a:latin typeface="Barlow Bold"/>
                    <a:ea typeface="Barlow Bold"/>
                    <a:cs typeface="Barlow Bold"/>
                    <a:sym typeface="Barlow Bold"/>
                  </a:rPr>
                  <a:t>9</a:t>
                </a:r>
                <a:endParaRPr lang="sq-AL" sz="1200" b="1" spc="4" noProof="0" dirty="0">
                  <a:solidFill>
                    <a:srgbClr val="E49393"/>
                  </a:solidFill>
                  <a:latin typeface="Barlow Bold"/>
                  <a:ea typeface="Barlow Bold"/>
                  <a:cs typeface="Barlow Bold"/>
                  <a:sym typeface="Barlow Bold"/>
                </a:endParaRPr>
              </a:p>
            </p:txBody>
          </p:sp>
        </p:grpSp>
      </p:grpSp>
      <p:grpSp>
        <p:nvGrpSpPr>
          <p:cNvPr id="23" name="Group 5">
            <a:extLst>
              <a:ext uri="{FF2B5EF4-FFF2-40B4-BE49-F238E27FC236}">
                <a16:creationId xmlns:a16="http://schemas.microsoft.com/office/drawing/2014/main" id="{0CB74A83-AC45-5AD1-C698-C14AE44CFC1D}"/>
              </a:ext>
            </a:extLst>
          </p:cNvPr>
          <p:cNvGrpSpPr/>
          <p:nvPr/>
        </p:nvGrpSpPr>
        <p:grpSpPr>
          <a:xfrm rot="-10138660">
            <a:off x="6729297" y="-236639"/>
            <a:ext cx="2141005" cy="1985278"/>
            <a:chOff x="0" y="0"/>
            <a:chExt cx="812800" cy="753681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B08EBAE-D38F-6B6E-FC0C-A7EEAA308C84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A2B69121-7BBF-E5F3-7410-22BE2A0052A9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DCF9C1AC-9163-D0CB-DA94-E7DE4A2DFEDA}"/>
              </a:ext>
            </a:extLst>
          </p:cNvPr>
          <p:cNvGrpSpPr/>
          <p:nvPr/>
        </p:nvGrpSpPr>
        <p:grpSpPr>
          <a:xfrm rot="-10138660">
            <a:off x="6498344" y="-656774"/>
            <a:ext cx="2141005" cy="1985278"/>
            <a:chOff x="0" y="0"/>
            <a:chExt cx="812800" cy="753681"/>
          </a:xfrm>
        </p:grpSpPr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6B537355-87F5-C1DA-9AC4-24E353CD2FD9}"/>
                </a:ext>
              </a:extLst>
            </p:cNvPr>
            <p:cNvSpPr/>
            <p:nvPr/>
          </p:nvSpPr>
          <p:spPr>
            <a:xfrm>
              <a:off x="0" y="0"/>
              <a:ext cx="812800" cy="753680"/>
            </a:xfrm>
            <a:custGeom>
              <a:avLst/>
              <a:gdLst/>
              <a:ahLst/>
              <a:cxnLst/>
              <a:rect l="l" t="t" r="r" b="b"/>
              <a:pathLst>
                <a:path w="812800" h="753680">
                  <a:moveTo>
                    <a:pt x="406400" y="0"/>
                  </a:moveTo>
                  <a:lnTo>
                    <a:pt x="812800" y="753680"/>
                  </a:lnTo>
                  <a:lnTo>
                    <a:pt x="0" y="75368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16863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37827DA2-2123-A7F0-4C0E-D98AC3A18573}"/>
                </a:ext>
              </a:extLst>
            </p:cNvPr>
            <p:cNvSpPr txBox="1"/>
            <p:nvPr/>
          </p:nvSpPr>
          <p:spPr>
            <a:xfrm>
              <a:off x="127000" y="321348"/>
              <a:ext cx="558800" cy="37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29" name="Group 8">
            <a:extLst>
              <a:ext uri="{FF2B5EF4-FFF2-40B4-BE49-F238E27FC236}">
                <a16:creationId xmlns:a16="http://schemas.microsoft.com/office/drawing/2014/main" id="{FB5F18C5-49AD-67F0-D3A7-3EF54E8C32B9}"/>
              </a:ext>
            </a:extLst>
          </p:cNvPr>
          <p:cNvGrpSpPr/>
          <p:nvPr/>
        </p:nvGrpSpPr>
        <p:grpSpPr>
          <a:xfrm rot="1136038">
            <a:off x="6664025" y="9084315"/>
            <a:ext cx="2921675" cy="2556466"/>
            <a:chOff x="0" y="0"/>
            <a:chExt cx="812800" cy="711200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B31F4DC0-7FF3-C443-6915-91E7F3449002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3AC20071-C8D3-1AAB-CDE0-D57B8B9C8E46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  <p:grpSp>
        <p:nvGrpSpPr>
          <p:cNvPr id="32" name="Group 18">
            <a:extLst>
              <a:ext uri="{FF2B5EF4-FFF2-40B4-BE49-F238E27FC236}">
                <a16:creationId xmlns:a16="http://schemas.microsoft.com/office/drawing/2014/main" id="{39F43591-9AAB-0FDA-E215-C1E89C20B628}"/>
              </a:ext>
            </a:extLst>
          </p:cNvPr>
          <p:cNvGrpSpPr/>
          <p:nvPr/>
        </p:nvGrpSpPr>
        <p:grpSpPr>
          <a:xfrm rot="1136038">
            <a:off x="-1621916" y="8874481"/>
            <a:ext cx="2921675" cy="2556466"/>
            <a:chOff x="0" y="0"/>
            <a:chExt cx="812800" cy="711200"/>
          </a:xfrm>
        </p:grpSpPr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F33E74D2-9A85-3330-A8D4-B7DAEE0D109C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E2732">
                <a:alpha val="72941"/>
              </a:srgbClr>
            </a:solidFill>
          </p:spPr>
          <p:txBody>
            <a:bodyPr/>
            <a:lstStyle/>
            <a:p>
              <a:pPr algn="l" rtl="0"/>
              <a:endParaRPr lang="sq-AL" noProof="0" dirty="0"/>
            </a:p>
          </p:txBody>
        </p:sp>
        <p:sp>
          <p:nvSpPr>
            <p:cNvPr id="34" name="TextBox 20">
              <a:extLst>
                <a:ext uri="{FF2B5EF4-FFF2-40B4-BE49-F238E27FC236}">
                  <a16:creationId xmlns:a16="http://schemas.microsoft.com/office/drawing/2014/main" id="{A1D3D3D5-0150-EF37-AA77-AE53689304ED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1960"/>
                </a:lnSpc>
              </a:pPr>
              <a:endParaRPr lang="sq-A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31472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cf46c2e-64e9-484b-aa4e-3ffc4469b01c}" enabled="1" method="Privileged" siteId="{f5d8b812-606a-42ba-8cf9-3371cfe29c7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4504</TotalTime>
  <Words>5774</Words>
  <Application>Microsoft Office PowerPoint</Application>
  <PresentationFormat>Custom</PresentationFormat>
  <Paragraphs>667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Barlow Bold</vt:lpstr>
      <vt:lpstr>Barlow Italics</vt:lpstr>
      <vt:lpstr>Barlow</vt:lpstr>
      <vt:lpstr>Wingdings</vt:lpstr>
      <vt:lpstr>Eyesome Script</vt:lpstr>
      <vt:lpstr>Canva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MinFin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Buxheti për Qytetarët - Ministria e Financave dhe Ekonomisë - BT - V2</dc:title>
  <dc:creator>Besjon Tanuzi</dc:creator>
  <cp:lastModifiedBy>Kostandine Dorri</cp:lastModifiedBy>
  <cp:revision>200</cp:revision>
  <cp:lastPrinted>2025-07-21T13:41:35Z</cp:lastPrinted>
  <dcterms:created xsi:type="dcterms:W3CDTF">2006-08-16T00:00:00Z</dcterms:created>
  <dcterms:modified xsi:type="dcterms:W3CDTF">2025-08-05T11:39:07Z</dcterms:modified>
  <dc:identifier>DAF04-n6ebM</dc:identifier>
</cp:coreProperties>
</file>